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 id="2147483648" r:id="rId2"/>
  </p:sldMasterIdLst>
  <p:notesMasterIdLst>
    <p:notesMasterId r:id="rId101"/>
  </p:notesMasterIdLst>
  <p:sldIdLst>
    <p:sldId id="1342" r:id="rId3"/>
    <p:sldId id="1309" r:id="rId4"/>
    <p:sldId id="1415" r:id="rId5"/>
    <p:sldId id="1416" r:id="rId6"/>
    <p:sldId id="1418" r:id="rId7"/>
    <p:sldId id="1419" r:id="rId8"/>
    <p:sldId id="1417" r:id="rId9"/>
    <p:sldId id="1471" r:id="rId10"/>
    <p:sldId id="1472" r:id="rId11"/>
    <p:sldId id="1473" r:id="rId12"/>
    <p:sldId id="1474" r:id="rId13"/>
    <p:sldId id="1475" r:id="rId14"/>
    <p:sldId id="1310" r:id="rId15"/>
    <p:sldId id="1414" r:id="rId16"/>
    <p:sldId id="1420" r:id="rId17"/>
    <p:sldId id="1421" r:id="rId18"/>
    <p:sldId id="1319" r:id="rId19"/>
    <p:sldId id="1320" r:id="rId20"/>
    <p:sldId id="1321" r:id="rId21"/>
    <p:sldId id="1322" r:id="rId22"/>
    <p:sldId id="1323" r:id="rId23"/>
    <p:sldId id="1324" r:id="rId24"/>
    <p:sldId id="1325" r:id="rId25"/>
    <p:sldId id="1326" r:id="rId26"/>
    <p:sldId id="1327" r:id="rId27"/>
    <p:sldId id="1424" r:id="rId28"/>
    <p:sldId id="1423" r:id="rId29"/>
    <p:sldId id="1425" r:id="rId30"/>
    <p:sldId id="1432" r:id="rId31"/>
    <p:sldId id="1431" r:id="rId32"/>
    <p:sldId id="1430" r:id="rId33"/>
    <p:sldId id="1429" r:id="rId34"/>
    <p:sldId id="1428" r:id="rId35"/>
    <p:sldId id="1426" r:id="rId36"/>
    <p:sldId id="1433" r:id="rId37"/>
    <p:sldId id="1436" r:id="rId38"/>
    <p:sldId id="1435" r:id="rId39"/>
    <p:sldId id="1434" r:id="rId40"/>
    <p:sldId id="1343" r:id="rId41"/>
    <p:sldId id="1422" r:id="rId42"/>
    <p:sldId id="1437" r:id="rId43"/>
    <p:sldId id="1440" r:id="rId44"/>
    <p:sldId id="1439" r:id="rId45"/>
    <p:sldId id="1438" r:id="rId46"/>
    <p:sldId id="1339" r:id="rId47"/>
    <p:sldId id="1340" r:id="rId48"/>
    <p:sldId id="1341" r:id="rId49"/>
    <p:sldId id="1444" r:id="rId50"/>
    <p:sldId id="1443" r:id="rId51"/>
    <p:sldId id="1442" r:id="rId52"/>
    <p:sldId id="1441" r:id="rId53"/>
    <p:sldId id="1457" r:id="rId54"/>
    <p:sldId id="1445" r:id="rId55"/>
    <p:sldId id="1446" r:id="rId56"/>
    <p:sldId id="1328" r:id="rId57"/>
    <p:sldId id="1329" r:id="rId58"/>
    <p:sldId id="1447" r:id="rId59"/>
    <p:sldId id="1330" r:id="rId60"/>
    <p:sldId id="1331" r:id="rId61"/>
    <p:sldId id="1450" r:id="rId62"/>
    <p:sldId id="1449" r:id="rId63"/>
    <p:sldId id="1448" r:id="rId64"/>
    <p:sldId id="1332" r:id="rId65"/>
    <p:sldId id="1455" r:id="rId66"/>
    <p:sldId id="1454" r:id="rId67"/>
    <p:sldId id="1453" r:id="rId68"/>
    <p:sldId id="1452" r:id="rId69"/>
    <p:sldId id="1451" r:id="rId70"/>
    <p:sldId id="1333" r:id="rId71"/>
    <p:sldId id="1334" r:id="rId72"/>
    <p:sldId id="1408" r:id="rId73"/>
    <p:sldId id="1456" r:id="rId74"/>
    <p:sldId id="1335" r:id="rId75"/>
    <p:sldId id="1336" r:id="rId76"/>
    <p:sldId id="1344" r:id="rId77"/>
    <p:sldId id="1345" r:id="rId78"/>
    <p:sldId id="1458" r:id="rId79"/>
    <p:sldId id="1460" r:id="rId80"/>
    <p:sldId id="1459" r:id="rId81"/>
    <p:sldId id="1346" r:id="rId82"/>
    <p:sldId id="1461" r:id="rId83"/>
    <p:sldId id="1347" r:id="rId84"/>
    <p:sldId id="1462" r:id="rId85"/>
    <p:sldId id="1464" r:id="rId86"/>
    <p:sldId id="1463" r:id="rId87"/>
    <p:sldId id="1348" r:id="rId88"/>
    <p:sldId id="1349" r:id="rId89"/>
    <p:sldId id="1350" r:id="rId90"/>
    <p:sldId id="1351" r:id="rId91"/>
    <p:sldId id="1352" r:id="rId92"/>
    <p:sldId id="1466" r:id="rId93"/>
    <p:sldId id="1465" r:id="rId94"/>
    <p:sldId id="1353" r:id="rId95"/>
    <p:sldId id="1354" r:id="rId96"/>
    <p:sldId id="1355" r:id="rId97"/>
    <p:sldId id="1356" r:id="rId98"/>
    <p:sldId id="1468" r:id="rId99"/>
    <p:sldId id="1467" r:id="rId10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5pPr>
    <a:lvl6pPr marL="22860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6pPr>
    <a:lvl7pPr marL="27432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7pPr>
    <a:lvl8pPr marL="32004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8pPr>
    <a:lvl9pPr marL="36576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316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3300"/>
    <a:srgbClr val="0000FF"/>
    <a:srgbClr val="9900FF"/>
    <a:srgbClr val="FF3300"/>
    <a:srgbClr val="6699FF"/>
    <a:srgbClr val="660066"/>
    <a:srgbClr val="000066"/>
    <a:srgbClr val="97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4896" autoAdjust="0"/>
  </p:normalViewPr>
  <p:slideViewPr>
    <p:cSldViewPr>
      <p:cViewPr varScale="1">
        <p:scale>
          <a:sx n="71" d="100"/>
          <a:sy n="71" d="100"/>
        </p:scale>
        <p:origin x="1854" y="63"/>
      </p:cViewPr>
      <p:guideLst>
        <p:guide orient="horz" pos="3168"/>
        <p:guide pos="2880"/>
      </p:guideLst>
    </p:cSldViewPr>
  </p:slideViewPr>
  <p:outlineViewPr>
    <p:cViewPr>
      <p:scale>
        <a:sx n="33" d="100"/>
        <a:sy n="33" d="100"/>
      </p:scale>
      <p:origin x="0" y="678"/>
    </p:cViewPr>
  </p:outlineViewPr>
  <p:notesTextViewPr>
    <p:cViewPr>
      <p:scale>
        <a:sx n="100" d="100"/>
        <a:sy n="100" d="100"/>
      </p:scale>
      <p:origin x="0" y="0"/>
    </p:cViewPr>
  </p:notesTextViewPr>
  <p:sorterViewPr>
    <p:cViewPr>
      <p:scale>
        <a:sx n="66" d="100"/>
        <a:sy n="66" d="100"/>
      </p:scale>
      <p:origin x="0" y="84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717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endParaRPr lang="en-US" altLang="zh-CN"/>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ea typeface="宋体" panose="02010600030101010101" pitchFamily="2" charset="-122"/>
              </a:defRPr>
            </a:lvl1pPr>
          </a:lstStyle>
          <a:p>
            <a:fld id="{F3F3FF9A-6375-4167-9E9C-744695517489}"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PARLER LENTEMENT: Sorry for the disagreement to teach you online. I wish it will be possible to have lecture in classroom next week. The actual situation is not a so bad news for you because your middle-term examination has been postponed to next week, so if I was you, I would profit to this time to practice physics. Let’s continue the lecture about mechanical waves.  </a:t>
            </a:r>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1</a:t>
            </a:fld>
            <a:endParaRPr lang="en-US" altLang="zh-CN"/>
          </a:p>
        </p:txBody>
      </p:sp>
    </p:spTree>
    <p:extLst>
      <p:ext uri="{BB962C8B-B14F-4D97-AF65-F5344CB8AC3E}">
        <p14:creationId xmlns:p14="http://schemas.microsoft.com/office/powerpoint/2010/main" val="3343834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PARLER LENTEMENT: Then the rope is at equilibrium position. </a:t>
            </a:r>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10</a:t>
            </a:fld>
            <a:endParaRPr lang="en-US" altLang="zh-CN"/>
          </a:p>
        </p:txBody>
      </p:sp>
    </p:spTree>
    <p:extLst>
      <p:ext uri="{BB962C8B-B14F-4D97-AF65-F5344CB8AC3E}">
        <p14:creationId xmlns:p14="http://schemas.microsoft.com/office/powerpoint/2010/main" val="259334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PARLER LENTEMENT: Then, we obtain a figure similar with the shape of the rope at  t  = 4 seconds. After 8 s, the both pulses don’t overlap together. </a:t>
            </a:r>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11</a:t>
            </a:fld>
            <a:endParaRPr lang="en-US" altLang="zh-CN"/>
          </a:p>
        </p:txBody>
      </p:sp>
    </p:spTree>
    <p:extLst>
      <p:ext uri="{BB962C8B-B14F-4D97-AF65-F5344CB8AC3E}">
        <p14:creationId xmlns:p14="http://schemas.microsoft.com/office/powerpoint/2010/main" val="684273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PARLER LENTEMENT: As you can see at 10 seconds, </a:t>
            </a:r>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12</a:t>
            </a:fld>
            <a:endParaRPr lang="en-US" altLang="zh-CN"/>
          </a:p>
        </p:txBody>
      </p:sp>
    </p:spTree>
    <p:extLst>
      <p:ext uri="{BB962C8B-B14F-4D97-AF65-F5344CB8AC3E}">
        <p14:creationId xmlns:p14="http://schemas.microsoft.com/office/powerpoint/2010/main" val="43395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Instead of pulses, we consider now sinusoidal waves. We have described sinusoidal waves last time. A sinusoidal wave can propagate on the string. If the oscillator at the end which produce the wave has sinusoidal oscillation, the wave propagates toward the right is sinusoidal. Then the wave is reflected toward the left. The reflected wave is also sinusoidal, have same amplitude and frequency, but propagates toward the left. What happens when both waves propagates on the string. Let’s see with the previous software.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13</a:t>
            </a:fld>
            <a:endParaRPr lang="en-US" altLang="zh-CN"/>
          </a:p>
        </p:txBody>
      </p:sp>
    </p:spTree>
    <p:extLst>
      <p:ext uri="{BB962C8B-B14F-4D97-AF65-F5344CB8AC3E}">
        <p14:creationId xmlns:p14="http://schemas.microsoft.com/office/powerpoint/2010/main" val="3348778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14</a:t>
            </a:fld>
            <a:endParaRPr lang="en-US" altLang="zh-CN"/>
          </a:p>
        </p:txBody>
      </p:sp>
    </p:spTree>
    <p:extLst>
      <p:ext uri="{BB962C8B-B14F-4D97-AF65-F5344CB8AC3E}">
        <p14:creationId xmlns:p14="http://schemas.microsoft.com/office/powerpoint/2010/main" val="472698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And here you see an example of two waves counter-propagating. The blue wave propagates toward the right. The green wave propagates toward the left. The resulting wave is the black curve, What you see is similar to what you have seen with the previous software, but in this example both ends are free end. Let’s see the black curve which show a standing wave. You can see particular points corresponding to maximum amplitude of the oscillation, written AN on the figure, These points are named “antinodes” of the standing wave. As you can see, there are particular times where the resulting wave corresponds to equilibrium, the black curve is at horizontal, but there are particular points written which are always at equilibrium. These points are named the “nodes” of the standing waves,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15</a:t>
            </a:fld>
            <a:endParaRPr lang="en-US" altLang="zh-CN"/>
          </a:p>
        </p:txBody>
      </p:sp>
    </p:spTree>
    <p:extLst>
      <p:ext uri="{BB962C8B-B14F-4D97-AF65-F5344CB8AC3E}">
        <p14:creationId xmlns:p14="http://schemas.microsoft.com/office/powerpoint/2010/main" val="1199491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This figure could represent what happens with a string with fixed ends. But as we have seen together, there could be standing waves for both kinds of cases, fixed end and free end.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16</a:t>
            </a:fld>
            <a:endParaRPr lang="en-US" altLang="zh-CN"/>
          </a:p>
        </p:txBody>
      </p:sp>
    </p:spTree>
    <p:extLst>
      <p:ext uri="{BB962C8B-B14F-4D97-AF65-F5344CB8AC3E}">
        <p14:creationId xmlns:p14="http://schemas.microsoft.com/office/powerpoint/2010/main" val="1771659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Here is another example. The blue wave propagates toward the right. The pink wave propagates toward the left. The orange curve is the resulting wave. This figure could describe for instance a string which has the shape of the orange curve. Both waves are sinusoidal and have wavelength lambda. If there is no wave propagating the string is at horizontal, along the x-axis, which correspond to an equilibrium position. Both wave have a period T. At t = 0, the string is at equilibrium, At t = the period divided by sixteen, the string is as you see with the orange curve.</a:t>
            </a:r>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17</a:t>
            </a:fld>
            <a:endParaRPr lang="en-US" altLang="zh-CN"/>
          </a:p>
        </p:txBody>
      </p:sp>
    </p:spTree>
    <p:extLst>
      <p:ext uri="{BB962C8B-B14F-4D97-AF65-F5344CB8AC3E}">
        <p14:creationId xmlns:p14="http://schemas.microsoft.com/office/powerpoint/2010/main" val="1451670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A bit later, at time t = the period divided by eight, the string is has you see with the orange curve. The maximum between both waves become closer …</a:t>
            </a:r>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18</a:t>
            </a:fld>
            <a:endParaRPr lang="en-US" altLang="zh-CN"/>
          </a:p>
        </p:txBody>
      </p:sp>
    </p:spTree>
    <p:extLst>
      <p:ext uri="{BB962C8B-B14F-4D97-AF65-F5344CB8AC3E}">
        <p14:creationId xmlns:p14="http://schemas.microsoft.com/office/powerpoint/2010/main" val="526231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And closer, until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19</a:t>
            </a:fld>
            <a:endParaRPr lang="en-US" altLang="zh-CN"/>
          </a:p>
        </p:txBody>
      </p:sp>
    </p:spTree>
    <p:extLst>
      <p:ext uri="{BB962C8B-B14F-4D97-AF65-F5344CB8AC3E}">
        <p14:creationId xmlns:p14="http://schemas.microsoft.com/office/powerpoint/2010/main" val="2310657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PARLER LENTEMENT: Here is a summary of what we have seen about what we have seen about the reflection of a wave at a free end and at a fixed end. The shape of the reflected wave is the same than the shape of the wave incident on the end. But for the case of the fixed end, both waves are inverted to each other. For the case of the free end, both waves are not inverted to each other. </a:t>
            </a:r>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2</a:t>
            </a:fld>
            <a:endParaRPr lang="en-US" altLang="zh-CN"/>
          </a:p>
        </p:txBody>
      </p:sp>
    </p:spTree>
    <p:extLst>
      <p:ext uri="{BB962C8B-B14F-4D97-AF65-F5344CB8AC3E}">
        <p14:creationId xmlns:p14="http://schemas.microsoft.com/office/powerpoint/2010/main" val="2338427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Until the maxima of both waves are at same x-coordinates. In that case, there is coincidence between the incident wave and the reflected wave, The displacement of the resulting standing wave is maximum. You can notice that this happens at the time t equals one quarter of the period T.</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20</a:t>
            </a:fld>
            <a:endParaRPr lang="en-US" altLang="zh-CN"/>
          </a:p>
        </p:txBody>
      </p:sp>
    </p:spTree>
    <p:extLst>
      <p:ext uri="{BB962C8B-B14F-4D97-AF65-F5344CB8AC3E}">
        <p14:creationId xmlns:p14="http://schemas.microsoft.com/office/powerpoint/2010/main" val="2290190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Then the amplitude of the resulting wave decrease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21</a:t>
            </a:fld>
            <a:endParaRPr lang="en-US" altLang="zh-CN"/>
          </a:p>
        </p:txBody>
      </p:sp>
    </p:spTree>
    <p:extLst>
      <p:ext uri="{BB962C8B-B14F-4D97-AF65-F5344CB8AC3E}">
        <p14:creationId xmlns:p14="http://schemas.microsoft.com/office/powerpoint/2010/main" val="1431180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And decrease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22</a:t>
            </a:fld>
            <a:endParaRPr lang="en-US" altLang="zh-CN"/>
          </a:p>
        </p:txBody>
      </p:sp>
    </p:spTree>
    <p:extLst>
      <p:ext uri="{BB962C8B-B14F-4D97-AF65-F5344CB8AC3E}">
        <p14:creationId xmlns:p14="http://schemas.microsoft.com/office/powerpoint/2010/main" val="1965484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Until the string is at equilibrium position, The maxima of the incident wave have same x-coordinate then the minima of the reflected wave. You can notice that this happens at the time t equals to the half of the period.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23</a:t>
            </a:fld>
            <a:endParaRPr lang="en-US" altLang="zh-CN"/>
          </a:p>
        </p:txBody>
      </p:sp>
    </p:spTree>
    <p:extLst>
      <p:ext uri="{BB962C8B-B14F-4D97-AF65-F5344CB8AC3E}">
        <p14:creationId xmlns:p14="http://schemas.microsoft.com/office/powerpoint/2010/main" val="17919922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And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24</a:t>
            </a:fld>
            <a:endParaRPr lang="en-US" altLang="zh-CN"/>
          </a:p>
        </p:txBody>
      </p:sp>
    </p:spTree>
    <p:extLst>
      <p:ext uri="{BB962C8B-B14F-4D97-AF65-F5344CB8AC3E}">
        <p14:creationId xmlns:p14="http://schemas.microsoft.com/office/powerpoint/2010/main" val="316025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So here is a little exercise to describe standing waves. The y-displacement of both counter-propagating waves are described. There is a string between point O at x = 0 and the end of the string at x = L. A sinusoidal wave which propagates toward the left is reflected at the fixed end at x = 0. This wave is describe by y_1. The reflected wave, described by y_2 is propagating toward the right. The origin of time is chosen such as the phase at origin of the reflected wave, propagating toward the right is zero. As you can see on the equation for y_1, the phase at origin of the incident wave is pi. Both wave don’t have the same phase at origin. The black curve on the graph describe the resulting standing wave, where the points N are the nodes of the standing wave.</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25</a:t>
            </a:fld>
            <a:endParaRPr lang="en-US" altLang="zh-CN"/>
          </a:p>
        </p:txBody>
      </p:sp>
    </p:spTree>
    <p:extLst>
      <p:ext uri="{BB962C8B-B14F-4D97-AF65-F5344CB8AC3E}">
        <p14:creationId xmlns:p14="http://schemas.microsoft.com/office/powerpoint/2010/main" val="21026610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The superposition between both waves is described as follows. There are interference because both waves propagates at same angular frequency. </a:t>
            </a:r>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26</a:t>
            </a:fld>
            <a:endParaRPr lang="en-US" altLang="zh-CN"/>
          </a:p>
        </p:txBody>
      </p:sp>
    </p:spTree>
    <p:extLst>
      <p:ext uri="{BB962C8B-B14F-4D97-AF65-F5344CB8AC3E}">
        <p14:creationId xmlns:p14="http://schemas.microsoft.com/office/powerpoint/2010/main" val="38039154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First, please to show that the resulting transverse displacement is </a:t>
            </a:r>
            <a:r>
              <a:rPr lang="en-US" dirty="0" err="1"/>
              <a:t>decribed</a:t>
            </a:r>
            <a:r>
              <a:rPr lang="en-US" dirty="0"/>
              <a:t> as follows. Where the amplitude A_s of the standing wave has to be described in terms of the amplitude of A, which is the same for both incident and reflected wave. </a:t>
            </a:r>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27</a:t>
            </a:fld>
            <a:endParaRPr lang="en-US" altLang="zh-CN"/>
          </a:p>
        </p:txBody>
      </p:sp>
    </p:spTree>
    <p:extLst>
      <p:ext uri="{BB962C8B-B14F-4D97-AF65-F5344CB8AC3E}">
        <p14:creationId xmlns:p14="http://schemas.microsoft.com/office/powerpoint/2010/main" val="3847223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Here is the property of the cosine of the sum or difference of two angles, which could be useful to solve this exercise.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28</a:t>
            </a:fld>
            <a:endParaRPr lang="en-US" altLang="zh-CN"/>
          </a:p>
        </p:txBody>
      </p:sp>
    </p:spTree>
    <p:extLst>
      <p:ext uri="{BB962C8B-B14F-4D97-AF65-F5344CB8AC3E}">
        <p14:creationId xmlns:p14="http://schemas.microsoft.com/office/powerpoint/2010/main" val="2844187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Here is the solution. First, we have to describe the resulting wave, which is the sum of both displacement corresponding to the incident wave and the reflected wave.</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29</a:t>
            </a:fld>
            <a:endParaRPr lang="en-US" altLang="zh-CN"/>
          </a:p>
        </p:txBody>
      </p:sp>
    </p:spTree>
    <p:extLst>
      <p:ext uri="{BB962C8B-B14F-4D97-AF65-F5344CB8AC3E}">
        <p14:creationId xmlns:p14="http://schemas.microsoft.com/office/powerpoint/2010/main" val="2652715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Here is a quite interesting software to watch what happens when the end is free or fixed. In this example, the end is a fixed end, and we can move the tool at the right upward or downward. OUVRIR LA PAGE WEB POUR MONTRER.</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3</a:t>
            </a:fld>
            <a:endParaRPr lang="en-US" altLang="zh-CN"/>
          </a:p>
        </p:txBody>
      </p:sp>
    </p:spTree>
    <p:extLst>
      <p:ext uri="{BB962C8B-B14F-4D97-AF65-F5344CB8AC3E}">
        <p14:creationId xmlns:p14="http://schemas.microsoft.com/office/powerpoint/2010/main" val="427366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Here is the property of the cosine of the sum or difference between two angles. It is not something you have to demonstrate by yourself to solve this exercise. Later, we will see if we can demonstrate such properties.</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30</a:t>
            </a:fld>
            <a:endParaRPr lang="en-US" altLang="zh-CN"/>
          </a:p>
        </p:txBody>
      </p:sp>
    </p:spTree>
    <p:extLst>
      <p:ext uri="{BB962C8B-B14F-4D97-AF65-F5344CB8AC3E}">
        <p14:creationId xmlns:p14="http://schemas.microsoft.com/office/powerpoint/2010/main" val="29781987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We obtain the following expression between cosine of omega t plus k x, and cosine of omega t minus k x.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31</a:t>
            </a:fld>
            <a:endParaRPr lang="en-US" altLang="zh-CN"/>
          </a:p>
        </p:txBody>
      </p:sp>
    </p:spTree>
    <p:extLst>
      <p:ext uri="{BB962C8B-B14F-4D97-AF65-F5344CB8AC3E}">
        <p14:creationId xmlns:p14="http://schemas.microsoft.com/office/powerpoint/2010/main" val="40023539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We put there expression in the resulting transverse displacement y. We obtain a quite complicated equation which can be simplified. You can see that two terms cancel to each other.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32</a:t>
            </a:fld>
            <a:endParaRPr lang="en-US" altLang="zh-CN"/>
          </a:p>
        </p:txBody>
      </p:sp>
    </p:spTree>
    <p:extLst>
      <p:ext uri="{BB962C8B-B14F-4D97-AF65-F5344CB8AC3E}">
        <p14:creationId xmlns:p14="http://schemas.microsoft.com/office/powerpoint/2010/main" val="32932063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We obtain this expression. </a:t>
            </a:r>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33</a:t>
            </a:fld>
            <a:endParaRPr lang="en-US" altLang="zh-CN"/>
          </a:p>
        </p:txBody>
      </p:sp>
    </p:spTree>
    <p:extLst>
      <p:ext uri="{BB962C8B-B14F-4D97-AF65-F5344CB8AC3E}">
        <p14:creationId xmlns:p14="http://schemas.microsoft.com/office/powerpoint/2010/main" val="35474802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You can see that the amplitude of the standing wave is twice the amplitude of the incident wave and the reflecting wave.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34</a:t>
            </a:fld>
            <a:endParaRPr lang="en-US" altLang="zh-CN"/>
          </a:p>
        </p:txBody>
      </p:sp>
    </p:spTree>
    <p:extLst>
      <p:ext uri="{BB962C8B-B14F-4D97-AF65-F5344CB8AC3E}">
        <p14:creationId xmlns:p14="http://schemas.microsoft.com/office/powerpoint/2010/main" val="15684178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Now, let’s see if can demonstrate the property about the cosine of the sum of two angles. Let’s consider two complex numbers z_1 and z_2. Here we consider complex numbers of modulus equals 1.</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35</a:t>
            </a:fld>
            <a:endParaRPr lang="en-US" altLang="zh-CN"/>
          </a:p>
        </p:txBody>
      </p:sp>
    </p:spTree>
    <p:extLst>
      <p:ext uri="{BB962C8B-B14F-4D97-AF65-F5344CB8AC3E}">
        <p14:creationId xmlns:p14="http://schemas.microsoft.com/office/powerpoint/2010/main" val="13165025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Lets calculate the product between these complex numbers. You can see that it is also a complex number which the argument is the sum of the argument of the complex numbers z_1 and z_2. So its argument is theta_1 + theta_2. As you can see, we can describe each real part and imaginary part of the product between both complex numbers in terms of their real part a_1 and a_2 and imaginary part b_1 and b_2.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36</a:t>
            </a:fld>
            <a:endParaRPr lang="en-US" altLang="zh-CN"/>
          </a:p>
        </p:txBody>
      </p:sp>
    </p:spTree>
    <p:extLst>
      <p:ext uri="{BB962C8B-B14F-4D97-AF65-F5344CB8AC3E}">
        <p14:creationId xmlns:p14="http://schemas.microsoft.com/office/powerpoint/2010/main" val="22480199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And we know what are the relation between each real part and imaginary part with their arguments.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37</a:t>
            </a:fld>
            <a:endParaRPr lang="en-US" altLang="zh-CN"/>
          </a:p>
        </p:txBody>
      </p:sp>
    </p:spTree>
    <p:extLst>
      <p:ext uri="{BB962C8B-B14F-4D97-AF65-F5344CB8AC3E}">
        <p14:creationId xmlns:p14="http://schemas.microsoft.com/office/powerpoint/2010/main" val="520985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The cosine of theta_1 plus theta_2 is the real part of the product between both complex numbers. We have demonstrated the property we wished. Similar way can permit to describe other properties of cosine functions. You can see another example where complex numbers can be useful.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38</a:t>
            </a:fld>
            <a:endParaRPr lang="en-US" altLang="zh-CN"/>
          </a:p>
        </p:txBody>
      </p:sp>
    </p:spTree>
    <p:extLst>
      <p:ext uri="{BB962C8B-B14F-4D97-AF65-F5344CB8AC3E}">
        <p14:creationId xmlns:p14="http://schemas.microsoft.com/office/powerpoint/2010/main" val="21110026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This result is just to give you for your information, but you don’t have to remember it. At least if you need it and you forgot it, you know a way to find it easily.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39</a:t>
            </a:fld>
            <a:endParaRPr lang="en-US" altLang="zh-CN"/>
          </a:p>
        </p:txBody>
      </p:sp>
    </p:spTree>
    <p:extLst>
      <p:ext uri="{BB962C8B-B14F-4D97-AF65-F5344CB8AC3E}">
        <p14:creationId xmlns:p14="http://schemas.microsoft.com/office/powerpoint/2010/main" val="4155679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4</a:t>
            </a:fld>
            <a:endParaRPr lang="en-US" altLang="zh-CN"/>
          </a:p>
        </p:txBody>
      </p:sp>
    </p:spTree>
    <p:extLst>
      <p:ext uri="{BB962C8B-B14F-4D97-AF65-F5344CB8AC3E}">
        <p14:creationId xmlns:p14="http://schemas.microsoft.com/office/powerpoint/2010/main" val="41126775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Then, please to give the x-coordinates of points corresponding to a transverse displacement equals zero, which means the point corresponding to the nodes of the standing wave. I will choose students for both of these questions, </a:t>
            </a:r>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40</a:t>
            </a:fld>
            <a:endParaRPr lang="en-US" altLang="zh-CN"/>
          </a:p>
        </p:txBody>
      </p:sp>
    </p:spTree>
    <p:extLst>
      <p:ext uri="{BB962C8B-B14F-4D97-AF65-F5344CB8AC3E}">
        <p14:creationId xmlns:p14="http://schemas.microsoft.com/office/powerpoint/2010/main" val="19273757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Let’s reply to the second question of the exercise. We want to describe at which coordinates the nodes appear.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41</a:t>
            </a:fld>
            <a:endParaRPr lang="en-US" altLang="zh-CN"/>
          </a:p>
        </p:txBody>
      </p:sp>
    </p:spTree>
    <p:extLst>
      <p:ext uri="{BB962C8B-B14F-4D97-AF65-F5344CB8AC3E}">
        <p14:creationId xmlns:p14="http://schemas.microsoft.com/office/powerpoint/2010/main" val="5776869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So we have to use the expression of the standing wave. You can see that it is equal to zero for particular positions on the string.</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42</a:t>
            </a:fld>
            <a:endParaRPr lang="en-US" altLang="zh-CN"/>
          </a:p>
        </p:txBody>
      </p:sp>
    </p:spTree>
    <p:extLst>
      <p:ext uri="{BB962C8B-B14F-4D97-AF65-F5344CB8AC3E}">
        <p14:creationId xmlns:p14="http://schemas.microsoft.com/office/powerpoint/2010/main" val="33527571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There is a node on the string if the sine of </a:t>
            </a:r>
            <a:r>
              <a:rPr lang="en-US" dirty="0" err="1"/>
              <a:t>kx</a:t>
            </a:r>
            <a:r>
              <a:rPr lang="en-US" dirty="0"/>
              <a:t> = 0. These gives particular values of the x-coordinate. This happens when the angle </a:t>
            </a:r>
            <a:r>
              <a:rPr lang="en-US" dirty="0" err="1"/>
              <a:t>kx</a:t>
            </a:r>
            <a:r>
              <a:rPr lang="en-US" dirty="0"/>
              <a:t> is equals 0, or pi, or 2 pi and so on. So I introduce here the </a:t>
            </a:r>
            <a:r>
              <a:rPr lang="en-US" dirty="0" err="1"/>
              <a:t>interger</a:t>
            </a:r>
            <a:r>
              <a:rPr lang="en-US" dirty="0"/>
              <a:t> m which could be positive or equals zero, in that equation. Take care that for the case of the exercise, the x-coordinate cannot be negative, so integer m cannot be negative.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43</a:t>
            </a:fld>
            <a:endParaRPr lang="en-US" altLang="zh-CN"/>
          </a:p>
        </p:txBody>
      </p:sp>
    </p:spTree>
    <p:extLst>
      <p:ext uri="{BB962C8B-B14F-4D97-AF65-F5344CB8AC3E}">
        <p14:creationId xmlns:p14="http://schemas.microsoft.com/office/powerpoint/2010/main" val="30239437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we obtain two kinds of expression of the x-coordinates of the nodes, in term of the wave number and in terms of the wavelength, You can see that there is nodes at particular values corresponding to half of the wavelength, or the wavelength, 3 times the wavelength and so on. There is also a node at x equals 0 because in the case of the exercise, x equals zero correspond to a fixed end.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44</a:t>
            </a:fld>
            <a:endParaRPr lang="en-US" altLang="zh-CN"/>
          </a:p>
        </p:txBody>
      </p:sp>
    </p:spTree>
    <p:extLst>
      <p:ext uri="{BB962C8B-B14F-4D97-AF65-F5344CB8AC3E}">
        <p14:creationId xmlns:p14="http://schemas.microsoft.com/office/powerpoint/2010/main" val="16920876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Here I just summary to take care that m cannot be negative, because the x-coordinate has to be positive,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45</a:t>
            </a:fld>
            <a:endParaRPr lang="en-US" altLang="zh-CN"/>
          </a:p>
        </p:txBody>
      </p:sp>
    </p:spTree>
    <p:extLst>
      <p:ext uri="{BB962C8B-B14F-4D97-AF65-F5344CB8AC3E}">
        <p14:creationId xmlns:p14="http://schemas.microsoft.com/office/powerpoint/2010/main" val="22973618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Here is a last question about the exercise. We consider that at both end of the string there is a fixed end, which means x = L is also a point where there is a node. Give a condition about the length L of the string in terms of wavelength.</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46</a:t>
            </a:fld>
            <a:endParaRPr lang="en-US" altLang="zh-CN"/>
          </a:p>
        </p:txBody>
      </p:sp>
    </p:spTree>
    <p:extLst>
      <p:ext uri="{BB962C8B-B14F-4D97-AF65-F5344CB8AC3E}">
        <p14:creationId xmlns:p14="http://schemas.microsoft.com/office/powerpoint/2010/main" val="28876761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First, we know the condition about the x-coordinate of a node.</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47</a:t>
            </a:fld>
            <a:endParaRPr lang="en-US" altLang="zh-CN"/>
          </a:p>
        </p:txBody>
      </p:sp>
    </p:spTree>
    <p:extLst>
      <p:ext uri="{BB962C8B-B14F-4D97-AF65-F5344CB8AC3E}">
        <p14:creationId xmlns:p14="http://schemas.microsoft.com/office/powerpoint/2010/main" val="36054030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We obtain different values for the x-coordinate of the nodes.</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48</a:t>
            </a:fld>
            <a:endParaRPr lang="en-US" altLang="zh-CN"/>
          </a:p>
        </p:txBody>
      </p:sp>
    </p:spTree>
    <p:extLst>
      <p:ext uri="{BB962C8B-B14F-4D97-AF65-F5344CB8AC3E}">
        <p14:creationId xmlns:p14="http://schemas.microsoft.com/office/powerpoint/2010/main" val="41331961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Which permit to describe a condition of the Length of the string between both end. Take care that about the case of x = 0, which correspond also to a node, we cannot use it in the condition of the length of the string, because the string should have a certain length.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49</a:t>
            </a:fld>
            <a:endParaRPr lang="en-US" altLang="zh-CN"/>
          </a:p>
        </p:txBody>
      </p:sp>
    </p:spTree>
    <p:extLst>
      <p:ext uri="{BB962C8B-B14F-4D97-AF65-F5344CB8AC3E}">
        <p14:creationId xmlns:p14="http://schemas.microsoft.com/office/powerpoint/2010/main" val="3682736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To describe the standing waves, we will consider the superposition of two waves. It is similar to the superposition of two waves in the interference phenomenon we have described last time. The standing waves and interference are both involved with superposition of waves. But take care that they don’t have the same meaning. You have always interferences between waves of same frequency which overlap at same point of space, but there are particular conditions to observe standing waves, so we could have interference between waves without to have standing wave..  We describe a wave here as the displacement along the y-axis, upward or downward, The wave propagates toward the right or the left, along the x-axis. Two waves on the string are described by these functions.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5</a:t>
            </a:fld>
            <a:endParaRPr lang="en-US" altLang="zh-CN"/>
          </a:p>
        </p:txBody>
      </p:sp>
    </p:spTree>
    <p:extLst>
      <p:ext uri="{BB962C8B-B14F-4D97-AF65-F5344CB8AC3E}">
        <p14:creationId xmlns:p14="http://schemas.microsoft.com/office/powerpoint/2010/main" val="29592434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We obtain this condition for the length of the string where n is a positive integer. n cannot be negative because the length cannot be negative, and the wavelength is a positive number.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50</a:t>
            </a:fld>
            <a:endParaRPr lang="en-US" altLang="zh-CN"/>
          </a:p>
        </p:txBody>
      </p:sp>
    </p:spTree>
    <p:extLst>
      <p:ext uri="{BB962C8B-B14F-4D97-AF65-F5344CB8AC3E}">
        <p14:creationId xmlns:p14="http://schemas.microsoft.com/office/powerpoint/2010/main" val="19434082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So here, you have an example of length L equals to twice the wavelength lambda. You can see that in that case, we observe 5 nodes. The number of nodes depends on the length of the string and if the ends are fixed end or free end, What if the length string don’t fulfill the condition we have described ? In that case, there will be incident and reflected waves which superpose but the resulting wave will be not a standing wave.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51</a:t>
            </a:fld>
            <a:endParaRPr lang="en-US" altLang="zh-CN"/>
          </a:p>
        </p:txBody>
      </p:sp>
    </p:spTree>
    <p:extLst>
      <p:ext uri="{BB962C8B-B14F-4D97-AF65-F5344CB8AC3E}">
        <p14:creationId xmlns:p14="http://schemas.microsoft.com/office/powerpoint/2010/main" val="40643047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Here is a summary bout standing waves. On the figure, you see the standing wave at different</a:t>
                </a:r>
                <a:r>
                  <a:rPr lang="en-US" baseline="0" dirty="0"/>
                  <a:t> times, where appears nodes and antinodes. </a:t>
                </a:r>
                <a:r>
                  <a:rPr lang="en-US" dirty="0"/>
                  <a:t>The string at different times. Excepted at the nodes, each point of string has a simple harmonic motion because the incident wave and reflected wave are sinusoidal waves.</a:t>
                </a:r>
                <a:r>
                  <a:rPr lang="en-US" baseline="0" dirty="0"/>
                  <a:t> </a:t>
                </a:r>
                <a:r>
                  <a:rPr lang="en-US" sz="1200" dirty="0"/>
                  <a:t>A standing wave can be created by the superposition of two waves travelling on two opposite directions at the same angular frequency </a:t>
                </a:r>
                <a14:m>
                  <m:oMath xmlns:m="http://schemas.openxmlformats.org/officeDocument/2006/math">
                    <m:r>
                      <a:rPr lang="en-US" sz="1200" i="1" smtClean="0">
                        <a:latin typeface="Cambria Math" panose="02040503050406030204" pitchFamily="18" charset="0"/>
                        <a:ea typeface="Cambria Math" panose="02040503050406030204" pitchFamily="18" charset="0"/>
                      </a:rPr>
                      <m:t>𝜔</m:t>
                    </m:r>
                  </m:oMath>
                </a14:m>
                <a:r>
                  <a:rPr lang="en-US" sz="1200" dirty="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Here is a summary bout standing waves. On the figure, you see the standing wave at different</a:t>
                </a:r>
                <a:r>
                  <a:rPr lang="en-US" baseline="0" dirty="0"/>
                  <a:t> times, where appears nodes and antinodes. </a:t>
                </a:r>
                <a:r>
                  <a:rPr lang="en-US" dirty="0"/>
                  <a:t>The string at different times. Excepted at the nodes, each point of string has a simple harmonic motion because the incident wave and reflected wave are sinusoidal waves.</a:t>
                </a:r>
                <a:r>
                  <a:rPr lang="en-US" baseline="0" dirty="0"/>
                  <a:t> </a:t>
                </a:r>
                <a:r>
                  <a:rPr lang="en-US" sz="1200" dirty="0"/>
                  <a:t>A standing wave can be created by the superposition of two waves travelling on two opposite directions at the same angular frequency </a:t>
                </a:r>
                <a:r>
                  <a:rPr lang="en-US" sz="1200" i="0">
                    <a:latin typeface="Cambria Math" panose="02040503050406030204" pitchFamily="18" charset="0"/>
                    <a:ea typeface="Cambria Math" panose="02040503050406030204" pitchFamily="18" charset="0"/>
                  </a:rPr>
                  <a:t>𝜔</a:t>
                </a:r>
                <a:r>
                  <a:rPr lang="en-US" sz="1200" dirty="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F3F3FF9A-6375-4167-9E9C-744695517489}" type="slidenum">
              <a:rPr lang="en-US" altLang="zh-CN" smtClean="0"/>
              <a:pPr/>
              <a:t>53</a:t>
            </a:fld>
            <a:endParaRPr lang="en-US" altLang="zh-CN"/>
          </a:p>
        </p:txBody>
      </p:sp>
    </p:spTree>
    <p:extLst>
      <p:ext uri="{BB962C8B-B14F-4D97-AF65-F5344CB8AC3E}">
        <p14:creationId xmlns:p14="http://schemas.microsoft.com/office/powerpoint/2010/main" val="41791184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a:t>
            </a:r>
            <a:r>
              <a:rPr lang="en-US" sz="1200" dirty="0"/>
              <a:t>The positions of destructive interference between the incident waves and the reflected waves are named </a:t>
            </a:r>
            <a:r>
              <a:rPr lang="en-US" sz="1200" b="1" dirty="0"/>
              <a:t>nodes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54</a:t>
            </a:fld>
            <a:endParaRPr lang="en-US" altLang="zh-CN"/>
          </a:p>
        </p:txBody>
      </p:sp>
    </p:spTree>
    <p:extLst>
      <p:ext uri="{BB962C8B-B14F-4D97-AF65-F5344CB8AC3E}">
        <p14:creationId xmlns:p14="http://schemas.microsoft.com/office/powerpoint/2010/main" val="37773910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a:t>
            </a:r>
            <a:r>
              <a:rPr lang="en-US" sz="1200" dirty="0"/>
              <a:t>The position of constructive interference between the two waves are named </a:t>
            </a:r>
            <a:r>
              <a:rPr lang="en-US" sz="1200" b="1" dirty="0"/>
              <a:t>antinodes </a:t>
            </a:r>
            <a:r>
              <a:rPr lang="en-US" sz="1200" dirty="0"/>
              <a:t>(where the amplitude of motion is the greatest). Take care that there could be interferences between waves even if there is no standing waves, so “interference” and “standing wave” don’t have the same meaning.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55</a:t>
            </a:fld>
            <a:endParaRPr lang="en-US" altLang="zh-CN"/>
          </a:p>
        </p:txBody>
      </p:sp>
    </p:spTree>
    <p:extLst>
      <p:ext uri="{BB962C8B-B14F-4D97-AF65-F5344CB8AC3E}">
        <p14:creationId xmlns:p14="http://schemas.microsoft.com/office/powerpoint/2010/main" val="30154339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As you have seen and as it is noticed by its name, </a:t>
            </a:r>
            <a:r>
              <a:rPr lang="en-US" sz="1200" dirty="0"/>
              <a:t>a standing wave on a string don’t move along the string (unlike a travelling wave).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56</a:t>
            </a:fld>
            <a:endParaRPr lang="en-US" altLang="zh-CN"/>
          </a:p>
        </p:txBody>
      </p:sp>
    </p:spTree>
    <p:extLst>
      <p:ext uri="{BB962C8B-B14F-4D97-AF65-F5344CB8AC3E}">
        <p14:creationId xmlns:p14="http://schemas.microsoft.com/office/powerpoint/2010/main" val="24976567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a:t>
            </a:r>
            <a:r>
              <a:rPr lang="en-US" sz="1200" dirty="0"/>
              <a:t>Unlike for a travelling wave, the energy is not transferred from one end to the other end in a standing wave. The average rate of energy transfer is zero at every point. Later we will see how propagate the energy in a traveling wave.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57</a:t>
            </a:fld>
            <a:endParaRPr lang="en-US" altLang="zh-CN"/>
          </a:p>
        </p:txBody>
      </p:sp>
    </p:spTree>
    <p:extLst>
      <p:ext uri="{BB962C8B-B14F-4D97-AF65-F5344CB8AC3E}">
        <p14:creationId xmlns:p14="http://schemas.microsoft.com/office/powerpoint/2010/main" val="12797659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The string on an instrument produce standing wave between two end of the string. Of course, there is friction thus there is damping of the oscillations at the string, but you can have standing waves even if there is damping. In that case the amplitude of the oscillation of each point of the string will decreases with the time.</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58</a:t>
            </a:fld>
            <a:endParaRPr lang="en-US" altLang="zh-CN"/>
          </a:p>
        </p:txBody>
      </p:sp>
    </p:spTree>
    <p:extLst>
      <p:ext uri="{BB962C8B-B14F-4D97-AF65-F5344CB8AC3E}">
        <p14:creationId xmlns:p14="http://schemas.microsoft.com/office/powerpoint/2010/main" val="13599741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Here I show you the four first vibration modes on a string. Both ends are fixed ends. The first mode correspond to the a length equal the half of the wavelength. Or the wavelength is equal to twice the length. This mode is the fundamental mode. You can see that there are only two nodes at the ends of the string and one anti-node at the middle of the string.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59</a:t>
            </a:fld>
            <a:endParaRPr lang="en-US" altLang="zh-CN"/>
          </a:p>
        </p:txBody>
      </p:sp>
    </p:spTree>
    <p:extLst>
      <p:ext uri="{BB962C8B-B14F-4D97-AF65-F5344CB8AC3E}">
        <p14:creationId xmlns:p14="http://schemas.microsoft.com/office/powerpoint/2010/main" val="25013613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In the next mode of vibration, the Length is equal to the wavelength. There are three nodes and two antinodes.</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60</a:t>
            </a:fld>
            <a:endParaRPr lang="en-US" altLang="zh-CN"/>
          </a:p>
        </p:txBody>
      </p:sp>
    </p:spTree>
    <p:extLst>
      <p:ext uri="{BB962C8B-B14F-4D97-AF65-F5344CB8AC3E}">
        <p14:creationId xmlns:p14="http://schemas.microsoft.com/office/powerpoint/2010/main" val="277416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The resulting displacement is simply the sum of each displacement corresponding to each wave.</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6</a:t>
            </a:fld>
            <a:endParaRPr lang="en-US" altLang="zh-CN"/>
          </a:p>
        </p:txBody>
      </p:sp>
    </p:spTree>
    <p:extLst>
      <p:ext uri="{BB962C8B-B14F-4D97-AF65-F5344CB8AC3E}">
        <p14:creationId xmlns:p14="http://schemas.microsoft.com/office/powerpoint/2010/main" val="6809057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In the next mode, the </a:t>
            </a:r>
            <a:r>
              <a:rPr lang="en-US" dirty="0" err="1"/>
              <a:t>kength</a:t>
            </a:r>
            <a:r>
              <a:rPr lang="en-US" dirty="0"/>
              <a:t> is equal to three times the half of the wavelength. There are 4 nodes and 3 antinodes.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61</a:t>
            </a:fld>
            <a:endParaRPr lang="en-US" altLang="zh-CN"/>
          </a:p>
        </p:txBody>
      </p:sp>
    </p:spTree>
    <p:extLst>
      <p:ext uri="{BB962C8B-B14F-4D97-AF65-F5344CB8AC3E}">
        <p14:creationId xmlns:p14="http://schemas.microsoft.com/office/powerpoint/2010/main" val="42642510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And in the forth mode of vibration, corresponds to a length equals twice the wavelength.</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62</a:t>
            </a:fld>
            <a:endParaRPr lang="en-US" altLang="zh-CN"/>
          </a:p>
        </p:txBody>
      </p:sp>
    </p:spTree>
    <p:extLst>
      <p:ext uri="{BB962C8B-B14F-4D97-AF65-F5344CB8AC3E}">
        <p14:creationId xmlns:p14="http://schemas.microsoft.com/office/powerpoint/2010/main" val="11710558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Instead of describing a condition about the length of the string for a given wavelength, we can describe particular values of wavelength for a given Length of string. Here also, n is a positive integer.</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63</a:t>
            </a:fld>
            <a:endParaRPr lang="en-US" altLang="zh-CN"/>
          </a:p>
        </p:txBody>
      </p:sp>
    </p:spTree>
    <p:extLst>
      <p:ext uri="{BB962C8B-B14F-4D97-AF65-F5344CB8AC3E}">
        <p14:creationId xmlns:p14="http://schemas.microsoft.com/office/powerpoint/2010/main" val="34377556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And we can describe the propagation of the traveling wave on the string as follows. It is the angular velocity divided by the wave number, so it is the wavelength divided by the period of the wavelength multiplied by the frequency. I give you also the expression of the velocity of propagation of a wave on a string, you can see that it depends to the tension force on the string, and its linear mass density.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64</a:t>
            </a:fld>
            <a:endParaRPr lang="en-US" altLang="zh-CN"/>
          </a:p>
        </p:txBody>
      </p:sp>
    </p:spTree>
    <p:extLst>
      <p:ext uri="{BB962C8B-B14F-4D97-AF65-F5344CB8AC3E}">
        <p14:creationId xmlns:p14="http://schemas.microsoft.com/office/powerpoint/2010/main" val="20428048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The smallest frequency of oscillation correspond to the largest wavelength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1</m:t>
                        </m:r>
                      </m:sub>
                    </m:sSub>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The smallest frequency of oscillation correspond to the largest wavelength </a:t>
                </a:r>
                <a:r>
                  <a:rPr lang="en-US" i="0">
                    <a:latin typeface="Cambria Math" panose="02040503050406030204" pitchFamily="18" charset="0"/>
                    <a:ea typeface="Cambria Math" panose="02040503050406030204" pitchFamily="18" charset="0"/>
                  </a:rPr>
                  <a:t>𝜆_</a:t>
                </a:r>
                <a:r>
                  <a:rPr lang="en-US" b="0" i="0">
                    <a:latin typeface="Cambria Math" panose="02040503050406030204" pitchFamily="18" charset="0"/>
                  </a:rPr>
                  <a:t>1</a:t>
                </a: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F3F3FF9A-6375-4167-9E9C-744695517489}" type="slidenum">
              <a:rPr lang="en-US" altLang="zh-CN" smtClean="0"/>
              <a:pPr/>
              <a:t>65</a:t>
            </a:fld>
            <a:endParaRPr lang="en-US" altLang="zh-CN"/>
          </a:p>
        </p:txBody>
      </p:sp>
    </p:spTree>
    <p:extLst>
      <p:ext uri="{BB962C8B-B14F-4D97-AF65-F5344CB8AC3E}">
        <p14:creationId xmlns:p14="http://schemas.microsoft.com/office/powerpoint/2010/main" val="38613352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Obtain this expression for the smallest frequency of oscillation of the travelling waves on the string.</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66</a:t>
            </a:fld>
            <a:endParaRPr lang="en-US" altLang="zh-CN"/>
          </a:p>
        </p:txBody>
      </p:sp>
    </p:spTree>
    <p:extLst>
      <p:ext uri="{BB962C8B-B14F-4D97-AF65-F5344CB8AC3E}">
        <p14:creationId xmlns:p14="http://schemas.microsoft.com/office/powerpoint/2010/main" val="14440040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The largest wavelength is twice the length of the string, thus we obtain the expression of the smallest frequency of oscillation. This particular frequency is named the fundamental frequency of vibration of the string. It is also named the first harmonic.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67</a:t>
            </a:fld>
            <a:endParaRPr lang="en-US" altLang="zh-CN"/>
          </a:p>
        </p:txBody>
      </p:sp>
    </p:spTree>
    <p:extLst>
      <p:ext uri="{BB962C8B-B14F-4D97-AF65-F5344CB8AC3E}">
        <p14:creationId xmlns:p14="http://schemas.microsoft.com/office/powerpoint/2010/main" val="910260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The other frequencies are multiples of the fundamental frequency. If the traveling waves propagating on the string don’t have frequency corresponding to fundamental frequency, there will be travelling waves on the string but no standing waves.</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68</a:t>
            </a:fld>
            <a:endParaRPr lang="en-US" altLang="zh-CN"/>
          </a:p>
        </p:txBody>
      </p:sp>
    </p:spTree>
    <p:extLst>
      <p:ext uri="{BB962C8B-B14F-4D97-AF65-F5344CB8AC3E}">
        <p14:creationId xmlns:p14="http://schemas.microsoft.com/office/powerpoint/2010/main" val="33387135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a:t>
            </a:r>
            <a:r>
              <a:rPr lang="en-US" sz="1200" dirty="0"/>
              <a:t>In a musical instrument with strings with fixed end, when a note is played, the sound wave produced have the same frequency that the fundamental frequency of the string. On the figure you see the nodes and the antinode corresponding to the fundamental frequency of oscillations propagating on the string. The vibrating string is connected to a chamber in the instrument which produce a sound wave, but the wavelength of the sound wave produced by the instrument is different than the wavelength of the oscillations propagating on the string. However the sound wave and the travelling waves on the string have same angular frequency.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69</a:t>
            </a:fld>
            <a:endParaRPr lang="en-US" altLang="zh-CN"/>
          </a:p>
        </p:txBody>
      </p:sp>
    </p:spTree>
    <p:extLst>
      <p:ext uri="{BB962C8B-B14F-4D97-AF65-F5344CB8AC3E}">
        <p14:creationId xmlns:p14="http://schemas.microsoft.com/office/powerpoint/2010/main" val="40140258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There are also standing waves inside wind instruments. In the wind instruments, the perturbation is the locale pressure. As you can see, there are also fixed end and free end for the standing waves in the wind instrument which correspond to a closed end or an open end. As for the case of the string, there is a fundamental mode, corresponding to the first harmonic, but there could be other harmonics. Which mode to consider depends to the length of the pipe in the wind instrument. The length of the pipe depends to the which frequency of the sound the pipe produce.</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70</a:t>
            </a:fld>
            <a:endParaRPr lang="en-US" altLang="zh-CN"/>
          </a:p>
        </p:txBody>
      </p:sp>
    </p:spTree>
    <p:extLst>
      <p:ext uri="{BB962C8B-B14F-4D97-AF65-F5344CB8AC3E}">
        <p14:creationId xmlns:p14="http://schemas.microsoft.com/office/powerpoint/2010/main" val="2627549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This principle is called “principle of superposition” or “principle of linear superposition”. We say linear superposition, because not all phenomena in physics have such linear properties.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7</a:t>
            </a:fld>
            <a:endParaRPr lang="en-US" altLang="zh-CN"/>
          </a:p>
        </p:txBody>
      </p:sp>
    </p:spTree>
    <p:extLst>
      <p:ext uri="{BB962C8B-B14F-4D97-AF65-F5344CB8AC3E}">
        <p14:creationId xmlns:p14="http://schemas.microsoft.com/office/powerpoint/2010/main" val="11112964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Here I just reminds what happens if </a:t>
            </a:r>
            <a:r>
              <a:rPr lang="en-GB" sz="1200" dirty="0"/>
              <a:t>the frequency of vibration is not a multiple of the fundamental frequency (first harmonic). There is still propagation of waves and superposition of waves, but there is no standing waves phenomenon. </a:t>
            </a: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71</a:t>
            </a:fld>
            <a:endParaRPr lang="en-US" altLang="zh-CN"/>
          </a:p>
        </p:txBody>
      </p:sp>
    </p:spTree>
    <p:extLst>
      <p:ext uri="{BB962C8B-B14F-4D97-AF65-F5344CB8AC3E}">
        <p14:creationId xmlns:p14="http://schemas.microsoft.com/office/powerpoint/2010/main" val="7171906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In a string or a pipe of wind instruments the standing wave is generated by 1-dimensional wave. But there could be standing waves generated by 2-dimensional waves and by 3-dimensional waves. In the picture at the left are standing waves at the surface of water formed by vertical oscillations at the surface of water.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72</a:t>
            </a:fld>
            <a:endParaRPr lang="en-US" altLang="zh-CN"/>
          </a:p>
        </p:txBody>
      </p:sp>
    </p:spTree>
    <p:extLst>
      <p:ext uri="{BB962C8B-B14F-4D97-AF65-F5344CB8AC3E}">
        <p14:creationId xmlns:p14="http://schemas.microsoft.com/office/powerpoint/2010/main" val="42568540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the sound propagates as 3-dimensional waves in a room. There could be also standing wave involved with such sound waves. This figure explain how standing waves are involved with the local pressure. At the top show the particles of air when there are standing wave. Here show a </a:t>
            </a:r>
            <a:r>
              <a:rPr lang="en-US" dirty="0" err="1"/>
              <a:t>longintudal</a:t>
            </a:r>
            <a:r>
              <a:rPr lang="en-US" dirty="0"/>
              <a:t> displacement of the wave for instance in a pipe of a wind instrument because it is more easy to describe, but the principle is the same for 3D sound waves. At the bellow, the black curve describe the displacement of the air molecules. The red curve describe how vary in time the local pressure.</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73</a:t>
            </a:fld>
            <a:endParaRPr lang="en-US" altLang="zh-CN"/>
          </a:p>
        </p:txBody>
      </p:sp>
    </p:spTree>
    <p:extLst>
      <p:ext uri="{BB962C8B-B14F-4D97-AF65-F5344CB8AC3E}">
        <p14:creationId xmlns:p14="http://schemas.microsoft.com/office/powerpoint/2010/main" val="34811644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That’s all about the standing waves, and now let’s see an important property of the waves you already certainly know a bit, the Doppler effect.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74</a:t>
            </a:fld>
            <a:endParaRPr lang="en-US" altLang="zh-CN"/>
          </a:p>
        </p:txBody>
      </p:sp>
    </p:spTree>
    <p:extLst>
      <p:ext uri="{BB962C8B-B14F-4D97-AF65-F5344CB8AC3E}">
        <p14:creationId xmlns:p14="http://schemas.microsoft.com/office/powerpoint/2010/main" val="10208032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Imagine that we are in classroom and we do the following experiment, I move a tuning fork close to your ear, as the professor in the figure or simply with my hand. How will you fell about the frequency of the sound produced. As you know, a tuning fork should produce a sound with one frequency, but you will feel a change of frequency of the sound when the tuning fork is moving around you.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75</a:t>
            </a:fld>
            <a:endParaRPr lang="en-US" altLang="zh-CN"/>
          </a:p>
        </p:txBody>
      </p:sp>
    </p:spTree>
    <p:extLst>
      <p:ext uri="{BB962C8B-B14F-4D97-AF65-F5344CB8AC3E}">
        <p14:creationId xmlns:p14="http://schemas.microsoft.com/office/powerpoint/2010/main" val="33766098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Here is another example you know very well.  The frequency of sound from a vehicle change when the vehicle is moving away from you or toward you. As you can see on the figure, the wave fronts of the sound wave emitted by the car in motion relatively to an observer.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76</a:t>
            </a:fld>
            <a:endParaRPr lang="en-US" altLang="zh-CN"/>
          </a:p>
        </p:txBody>
      </p:sp>
    </p:spTree>
    <p:extLst>
      <p:ext uri="{BB962C8B-B14F-4D97-AF65-F5344CB8AC3E}">
        <p14:creationId xmlns:p14="http://schemas.microsoft.com/office/powerpoint/2010/main" val="28754036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a:t>
            </a:r>
            <a:r>
              <a:rPr lang="en-US" sz="1200" dirty="0"/>
              <a:t>The Doppler effect appears when a source of sound wave and a listener are in motion relatively to each other, for instance: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77</a:t>
            </a:fld>
            <a:endParaRPr lang="en-US" altLang="zh-CN"/>
          </a:p>
        </p:txBody>
      </p:sp>
    </p:spTree>
    <p:extLst>
      <p:ext uri="{BB962C8B-B14F-4D97-AF65-F5344CB8AC3E}">
        <p14:creationId xmlns:p14="http://schemas.microsoft.com/office/powerpoint/2010/main" val="2424840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a:t>
            </a:r>
            <a:r>
              <a:rPr lang="en-US" sz="1200" dirty="0"/>
              <a:t>A car in motion relatively to a person on the street produce sound waves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78</a:t>
            </a:fld>
            <a:endParaRPr lang="en-US" altLang="zh-CN"/>
          </a:p>
        </p:txBody>
      </p:sp>
    </p:spTree>
    <p:extLst>
      <p:ext uri="{BB962C8B-B14F-4D97-AF65-F5344CB8AC3E}">
        <p14:creationId xmlns:p14="http://schemas.microsoft.com/office/powerpoint/2010/main" val="10957165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a:t>
            </a:r>
            <a:r>
              <a:rPr lang="en-US" sz="1200" dirty="0"/>
              <a:t>The source of the source wave don’t move but the listener mover toward the source (for instance)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79</a:t>
            </a:fld>
            <a:endParaRPr lang="en-US" altLang="zh-CN"/>
          </a:p>
        </p:txBody>
      </p:sp>
    </p:spTree>
    <p:extLst>
      <p:ext uri="{BB962C8B-B14F-4D97-AF65-F5344CB8AC3E}">
        <p14:creationId xmlns:p14="http://schemas.microsoft.com/office/powerpoint/2010/main" val="42281529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a:t>
            </a:r>
            <a:r>
              <a:rPr lang="en-US" sz="1200" dirty="0"/>
              <a:t>The both listener and source can move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80</a:t>
            </a:fld>
            <a:endParaRPr lang="en-US" altLang="zh-CN"/>
          </a:p>
        </p:txBody>
      </p:sp>
    </p:spTree>
    <p:extLst>
      <p:ext uri="{BB962C8B-B14F-4D97-AF65-F5344CB8AC3E}">
        <p14:creationId xmlns:p14="http://schemas.microsoft.com/office/powerpoint/2010/main" val="145693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PARLER LENTEMENT. What happens if two waves inverted to each other counter-propagates toward opposite directions. Here </a:t>
                </a:r>
                <a:r>
                  <a:rPr lang="en-US" sz="1200" dirty="0">
                    <a:effectLst/>
                    <a:latin typeface="Calibri" panose="020F0502020204030204" pitchFamily="34" charset="0"/>
                    <a:ea typeface="DengXian" panose="02010600030101010101" pitchFamily="2" charset="-122"/>
                    <a:cs typeface="Times New Roman" panose="02020603050405020304" pitchFamily="18" charset="0"/>
                  </a:rPr>
                  <a:t>two rectangular wave pulses on a stretched string traveling toward each other. As for the superposition of sinusoidal waves, the net displacement is the algebraic sum of the displacement corresponding to each pulse. Each pulse is traveling with a speed of </a:t>
                </a:r>
                <a14:m>
                  <m:oMath xmlns:m="http://schemas.openxmlformats.org/officeDocument/2006/math">
                    <m:r>
                      <a:rPr lang="en-US" sz="1200" i="1">
                        <a:effectLst/>
                        <a:latin typeface="Cambria Math" panose="02040503050406030204" pitchFamily="18" charset="0"/>
                        <a:ea typeface="DengXian" panose="02010600030101010101" pitchFamily="2" charset="-122"/>
                        <a:cs typeface="Times New Roman" panose="02020603050405020304" pitchFamily="18" charset="0"/>
                      </a:rPr>
                      <m:t>1.0 </m:t>
                    </m:r>
                    <m:r>
                      <a:rPr lang="en-US" sz="1200" i="1">
                        <a:effectLst/>
                        <a:latin typeface="Cambria Math" panose="02040503050406030204" pitchFamily="18" charset="0"/>
                        <a:ea typeface="DengXian" panose="02010600030101010101" pitchFamily="2" charset="-122"/>
                        <a:cs typeface="Times New Roman" panose="02020603050405020304" pitchFamily="18" charset="0"/>
                      </a:rPr>
                      <m:t>𝑚𝑚</m:t>
                    </m:r>
                    <m:r>
                      <a:rPr lang="en-US" sz="12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sz="12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200" i="1">
                            <a:effectLst/>
                            <a:latin typeface="Cambria Math" panose="02040503050406030204" pitchFamily="18" charset="0"/>
                            <a:ea typeface="DengXian" panose="02010600030101010101" pitchFamily="2" charset="-122"/>
                            <a:cs typeface="Times New Roman" panose="02020603050405020304" pitchFamily="18" charset="0"/>
                          </a:rPr>
                          <m:t>𝑠</m:t>
                        </m:r>
                      </m:e>
                      <m:sup>
                        <m:r>
                          <a:rPr lang="en-US" sz="12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US" sz="1200" dirty="0">
                    <a:effectLst/>
                    <a:latin typeface="Calibri" panose="020F0502020204030204" pitchFamily="34" charset="0"/>
                    <a:ea typeface="DengXian" panose="02010600030101010101" pitchFamily="2" charset="-122"/>
                    <a:cs typeface="Times New Roman" panose="02020603050405020304" pitchFamily="18" charset="0"/>
                  </a:rPr>
                  <a:t> and has the shape shown</a:t>
                </a:r>
                <a:r>
                  <a:rPr lang="en-US" sz="1200" baseline="0" dirty="0">
                    <a:effectLst/>
                    <a:latin typeface="Calibri" panose="020F0502020204030204" pitchFamily="34" charset="0"/>
                    <a:ea typeface="DengXian" panose="02010600030101010101" pitchFamily="2" charset="-122"/>
                    <a:cs typeface="Times New Roman" panose="02020603050405020304" pitchFamily="18" charset="0"/>
                  </a:rPr>
                  <a:t> in the figure. Please to sketch the shape of the string after the time given in the exercise, The velocity of propagation is the same, 1 mm per second.  The rectangular shape is chosen because it is more easy to describe their resultant.</a:t>
                </a:r>
                <a:endParaRPr lang="en-US" dirty="0"/>
              </a:p>
            </p:txBody>
          </p:sp>
        </mc:Choice>
        <mc:Fallback xmlns="">
          <p:sp>
            <p:nvSpPr>
              <p:cNvPr id="3" name="Notes Placeholder 2"/>
              <p:cNvSpPr>
                <a:spLocks noGrp="1"/>
              </p:cNvSpPr>
              <p:nvPr>
                <p:ph type="body" idx="1"/>
              </p:nvPr>
            </p:nvSpPr>
            <p:spPr/>
            <p:txBody>
              <a:bodyPr/>
              <a:lstStyle/>
              <a:p>
                <a:r>
                  <a:rPr lang="en-US" dirty="0"/>
                  <a:t>PARLER LENTEMENT. What happens if two waves inverted to each other counter-propagates toward opposite directions. Here </a:t>
                </a:r>
                <a:r>
                  <a:rPr lang="en-US" sz="1200" dirty="0">
                    <a:effectLst/>
                    <a:latin typeface="Calibri" panose="020F0502020204030204" pitchFamily="34" charset="0"/>
                    <a:ea typeface="DengXian" panose="02010600030101010101" pitchFamily="2" charset="-122"/>
                    <a:cs typeface="Times New Roman" panose="02020603050405020304" pitchFamily="18" charset="0"/>
                  </a:rPr>
                  <a:t>two rectangular wave pulses on a stretched string traveling toward each other. As for the superposition of sinusoidal waves, the net displacement is the algebraic sum of the displacement corresponding to each pulse. Each pulse is traveling with a speed of </a:t>
                </a:r>
                <a:r>
                  <a:rPr lang="en-US" sz="1200" i="0">
                    <a:effectLst/>
                    <a:latin typeface="Cambria Math" panose="02040503050406030204" pitchFamily="18" charset="0"/>
                    <a:ea typeface="DengXian" panose="02010600030101010101" pitchFamily="2" charset="-122"/>
                    <a:cs typeface="Times New Roman" panose="02020603050405020304" pitchFamily="18" charset="0"/>
                  </a:rPr>
                  <a:t>1.0 𝑚𝑚.𝑠^(−1)</a:t>
                </a:r>
                <a:r>
                  <a:rPr lang="en-US" sz="1200" dirty="0">
                    <a:effectLst/>
                    <a:latin typeface="Calibri" panose="020F0502020204030204" pitchFamily="34" charset="0"/>
                    <a:ea typeface="DengXian" panose="02010600030101010101" pitchFamily="2" charset="-122"/>
                    <a:cs typeface="Times New Roman" panose="02020603050405020304" pitchFamily="18" charset="0"/>
                  </a:rPr>
                  <a:t> and has the shape shown</a:t>
                </a:r>
                <a:r>
                  <a:rPr lang="en-US" sz="1200" baseline="0" dirty="0">
                    <a:effectLst/>
                    <a:latin typeface="Calibri" panose="020F0502020204030204" pitchFamily="34" charset="0"/>
                    <a:ea typeface="DengXian" panose="02010600030101010101" pitchFamily="2" charset="-122"/>
                    <a:cs typeface="Times New Roman" panose="02020603050405020304" pitchFamily="18" charset="0"/>
                  </a:rPr>
                  <a:t> in the figure. Please to sketch the shape of the string after the time given in the exercise, The velocity of propagation is the same, 1 mm per second.  The rectangular shape is chosen because it is more easy to describe their resultant.</a:t>
                </a:r>
                <a:endParaRPr lang="en-US" dirty="0"/>
              </a:p>
            </p:txBody>
          </p:sp>
        </mc:Fallback>
      </mc:AlternateContent>
      <p:sp>
        <p:nvSpPr>
          <p:cNvPr id="4" name="Slide Number Placeholder 3"/>
          <p:cNvSpPr>
            <a:spLocks noGrp="1"/>
          </p:cNvSpPr>
          <p:nvPr>
            <p:ph type="sldNum" sz="quarter" idx="5"/>
          </p:nvPr>
        </p:nvSpPr>
        <p:spPr/>
        <p:txBody>
          <a:bodyPr/>
          <a:lstStyle/>
          <a:p>
            <a:fld id="{F3F3FF9A-6375-4167-9E9C-744695517489}" type="slidenum">
              <a:rPr lang="en-US" altLang="zh-CN" smtClean="0"/>
              <a:pPr/>
              <a:t>8</a:t>
            </a:fld>
            <a:endParaRPr lang="en-US" altLang="zh-CN"/>
          </a:p>
        </p:txBody>
      </p:sp>
    </p:spTree>
    <p:extLst>
      <p:ext uri="{BB962C8B-B14F-4D97-AF65-F5344CB8AC3E}">
        <p14:creationId xmlns:p14="http://schemas.microsoft.com/office/powerpoint/2010/main" val="24386691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To describe the</a:t>
                </a:r>
                <a:r>
                  <a:rPr lang="en-US" baseline="0" dirty="0"/>
                  <a:t> Doppler effect, let’s first consider a situation when there is no Doppler effect. </a:t>
                </a:r>
                <a:r>
                  <a:rPr lang="en-US" sz="1200" dirty="0"/>
                  <a:t>A sinusoidal spherical wave produced by a immobile source (the wave fronts are spherical). Its propagates at the velocity </a:t>
                </a:r>
                <a14:m>
                  <m:oMath xmlns:m="http://schemas.openxmlformats.org/officeDocument/2006/math">
                    <m:r>
                      <a:rPr lang="en-US" sz="1200" b="0" i="1" smtClean="0">
                        <a:latin typeface="Cambria Math" panose="02040503050406030204" pitchFamily="18" charset="0"/>
                      </a:rPr>
                      <m:t>𝑣</m:t>
                    </m:r>
                  </m:oMath>
                </a14:m>
                <a:r>
                  <a:rPr lang="en-US" sz="1200" dirty="0"/>
                  <a:t>. We</a:t>
                </a:r>
                <a:r>
                  <a:rPr lang="en-US" sz="1200" baseline="0" dirty="0"/>
                  <a:t> say that both listener and source of sound, here a tuning fork are stationary. The circular curve describe the spherical wave fronts corresponding to the crest of the sound waves. The wavelength of the sound wave is </a:t>
                </a:r>
                <a:r>
                  <a:rPr lang="en-US" sz="1200" baseline="0" dirty="0" err="1"/>
                  <a:t>lambda_s</a:t>
                </a:r>
                <a:r>
                  <a:rPr lang="en-US" sz="1200" baseline="0" dirty="0"/>
                  <a:t>. </a:t>
                </a: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To describe the</a:t>
                </a:r>
                <a:r>
                  <a:rPr lang="en-US" baseline="0" dirty="0"/>
                  <a:t> Doppler effect, let’s first consider a situation when there is no Doppler effect. </a:t>
                </a:r>
                <a:r>
                  <a:rPr lang="en-US" sz="1200" dirty="0"/>
                  <a:t>A sinusoidal spherical wave produced by a immobile source (the wave fronts are spherical). Its propagates at the velocity </a:t>
                </a:r>
                <a:r>
                  <a:rPr lang="en-US" sz="1200" b="0" i="0">
                    <a:latin typeface="Cambria Math" panose="02040503050406030204" pitchFamily="18" charset="0"/>
                  </a:rPr>
                  <a:t>𝑣</a:t>
                </a:r>
                <a:r>
                  <a:rPr lang="en-US" sz="1200" dirty="0"/>
                  <a:t>. We</a:t>
                </a:r>
                <a:r>
                  <a:rPr lang="en-US" sz="1200" baseline="0" dirty="0"/>
                  <a:t> say that both listener and source of sound, here a tuning fork are stationary. The circular curve describe the spherical wave fronts corresponding to the crest of the sound waves. The wavelength of the sound wave is </a:t>
                </a:r>
                <a:r>
                  <a:rPr lang="en-US" sz="1200" baseline="0" dirty="0" err="1"/>
                  <a:t>lambda_s</a:t>
                </a:r>
                <a:r>
                  <a:rPr lang="en-US" sz="1200" baseline="0" dirty="0"/>
                  <a:t>. </a:t>
                </a: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F3F3FF9A-6375-4167-9E9C-744695517489}" type="slidenum">
              <a:rPr lang="en-US" altLang="zh-CN" smtClean="0"/>
              <a:pPr/>
              <a:t>81</a:t>
            </a:fld>
            <a:endParaRPr lang="en-US" altLang="zh-CN"/>
          </a:p>
        </p:txBody>
      </p:sp>
    </p:spTree>
    <p:extLst>
      <p:ext uri="{BB962C8B-B14F-4D97-AF65-F5344CB8AC3E}">
        <p14:creationId xmlns:p14="http://schemas.microsoft.com/office/powerpoint/2010/main" val="18214193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a:t>
                </a:r>
                <a:r>
                  <a:rPr lang="en-US" sz="1200" dirty="0"/>
                  <a:t>The wavelength of the wave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𝜆</m:t>
                        </m:r>
                      </m:e>
                      <m:sub>
                        <m:r>
                          <a:rPr lang="en-US" sz="1200" b="0" i="1" smtClean="0">
                            <a:latin typeface="Cambria Math" panose="02040503050406030204" pitchFamily="18" charset="0"/>
                            <a:ea typeface="Cambria Math" panose="02040503050406030204" pitchFamily="18" charset="0"/>
                          </a:rPr>
                          <m:t>𝑆</m:t>
                        </m:r>
                      </m:sub>
                    </m:sSub>
                  </m:oMath>
                </a14:m>
                <a:r>
                  <a:rPr lang="en-US" sz="1200" dirty="0"/>
                  <a:t> is also the</a:t>
                </a:r>
                <a:r>
                  <a:rPr lang="en-US" sz="1200" baseline="0" dirty="0"/>
                  <a:t> ratio between </a:t>
                </a:r>
                <a:r>
                  <a:rPr lang="en-US" sz="1200" dirty="0"/>
                  <a:t>the velocity v of propagation of the sound wave and </a:t>
                </a:r>
                <a14:m>
                  <m:oMath xmlns:m="http://schemas.openxmlformats.org/officeDocument/2006/math">
                    <m:r>
                      <a:rPr lang="en-US" sz="1200" b="0" i="1" smtClean="0">
                        <a:latin typeface="Cambria Math" panose="02040503050406030204" pitchFamily="18" charset="0"/>
                      </a:rPr>
                      <m:t>𝑓</m:t>
                    </m:r>
                  </m:oMath>
                </a14:m>
                <a:r>
                  <a:rPr lang="en-US" sz="1200" dirty="0"/>
                  <a:t> is the frequency of the sound wave.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a:t>
                </a:r>
                <a:r>
                  <a:rPr lang="en-US" sz="1200" dirty="0"/>
                  <a:t>The wavelength of the wave  </a:t>
                </a:r>
                <a:r>
                  <a:rPr lang="en-US" sz="1200" b="0" i="0">
                    <a:latin typeface="Cambria Math" panose="02040503050406030204" pitchFamily="18" charset="0"/>
                    <a:ea typeface="Cambria Math" panose="02040503050406030204" pitchFamily="18" charset="0"/>
                  </a:rPr>
                  <a:t>𝜆_𝑆</a:t>
                </a:r>
                <a:r>
                  <a:rPr lang="en-US" sz="1200" dirty="0"/>
                  <a:t> is also the</a:t>
                </a:r>
                <a:r>
                  <a:rPr lang="en-US" sz="1200" baseline="0" dirty="0"/>
                  <a:t> ratio between </a:t>
                </a:r>
                <a:r>
                  <a:rPr lang="en-US" sz="1200" dirty="0"/>
                  <a:t>the velocity v of propagation of the sound wave and </a:t>
                </a:r>
                <a:r>
                  <a:rPr lang="en-US" sz="1200" b="0" i="0">
                    <a:latin typeface="Cambria Math" panose="02040503050406030204" pitchFamily="18" charset="0"/>
                  </a:rPr>
                  <a:t>𝑓</a:t>
                </a:r>
                <a:r>
                  <a:rPr lang="en-US" sz="1200" dirty="0"/>
                  <a:t> is the frequency of the sound wave.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F3F3FF9A-6375-4167-9E9C-744695517489}" type="slidenum">
              <a:rPr lang="en-US" altLang="zh-CN" smtClean="0"/>
              <a:pPr/>
              <a:t>82</a:t>
            </a:fld>
            <a:endParaRPr lang="en-US" altLang="zh-CN"/>
          </a:p>
        </p:txBody>
      </p:sp>
    </p:spTree>
    <p:extLst>
      <p:ext uri="{BB962C8B-B14F-4D97-AF65-F5344CB8AC3E}">
        <p14:creationId xmlns:p14="http://schemas.microsoft.com/office/powerpoint/2010/main" val="19268693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a:t>
                </a:r>
                <a:r>
                  <a:rPr lang="en-US" baseline="0" dirty="0"/>
                  <a:t> </a:t>
                </a:r>
                <a:r>
                  <a:rPr lang="en-US" sz="1200" dirty="0"/>
                  <a:t>The wavelength receipted by the listener is the same than</a:t>
                </a:r>
                <a:r>
                  <a:rPr lang="en-US" sz="1200" baseline="0" dirty="0"/>
                  <a:t> the wavelength of the wave produced by the source, thus it </a:t>
                </a:r>
                <a:r>
                  <a:rPr lang="en-US" sz="1200" dirty="0"/>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𝜆</m:t>
                        </m:r>
                      </m:e>
                      <m:sub>
                        <m:r>
                          <a:rPr lang="en-US" sz="1200" b="0" i="1" smtClean="0">
                            <a:latin typeface="Cambria Math" panose="02040503050406030204" pitchFamily="18" charset="0"/>
                            <a:ea typeface="Cambria Math" panose="02040503050406030204" pitchFamily="18" charset="0"/>
                          </a:rPr>
                          <m:t>𝐿</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𝜆</m:t>
                        </m:r>
                      </m:e>
                      <m:sub>
                        <m:r>
                          <a:rPr lang="en-US" sz="1200" b="0" i="1" smtClean="0">
                            <a:latin typeface="Cambria Math" panose="02040503050406030204" pitchFamily="18" charset="0"/>
                            <a:ea typeface="Cambria Math" panose="02040503050406030204" pitchFamily="18" charset="0"/>
                          </a:rPr>
                          <m:t>𝑆</m:t>
                        </m:r>
                      </m:sub>
                    </m:sSub>
                    <m:r>
                      <a:rPr lang="en-US" sz="1200" b="0"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𝑣</m:t>
                    </m:r>
                    <m:r>
                      <a:rPr lang="en-US" sz="1200" i="1">
                        <a:latin typeface="Cambria Math" panose="02040503050406030204" pitchFamily="18" charset="0"/>
                        <a:ea typeface="Cambria Math" panose="02040503050406030204" pitchFamily="18" charset="0"/>
                      </a:rPr>
                      <m:t>/</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𝑓</m:t>
                        </m:r>
                      </m:e>
                      <m:sub>
                        <m:r>
                          <a:rPr lang="en-US" sz="1200" b="0" i="1" smtClean="0">
                            <a:latin typeface="Cambria Math" panose="02040503050406030204" pitchFamily="18" charset="0"/>
                            <a:ea typeface="Cambria Math" panose="02040503050406030204" pitchFamily="18" charset="0"/>
                          </a:rPr>
                          <m:t>𝑆</m:t>
                        </m:r>
                      </m:sub>
                    </m:sSub>
                  </m:oMath>
                </a14:m>
                <a:r>
                  <a:rPr lang="en-US" sz="1200" dirty="0"/>
                  <a:t> . The frequency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𝑓</m:t>
                        </m:r>
                      </m:e>
                      <m:sub>
                        <m:r>
                          <a:rPr lang="en-US" sz="1200" i="1">
                            <a:latin typeface="Cambria Math" panose="02040503050406030204" pitchFamily="18" charset="0"/>
                          </a:rPr>
                          <m:t>𝐿</m:t>
                        </m:r>
                      </m:sub>
                    </m:sSub>
                    <m:r>
                      <a:rPr lang="en-US" sz="1200" i="1">
                        <a:latin typeface="Cambria Math" panose="02040503050406030204" pitchFamily="18" charset="0"/>
                      </a:rPr>
                      <m:t> </m:t>
                    </m:r>
                  </m:oMath>
                </a14:m>
                <a:r>
                  <a:rPr lang="en-US" sz="1200" dirty="0"/>
                  <a:t>of the sound heard by the listener is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𝑓</m:t>
                        </m:r>
                      </m:e>
                      <m:sub>
                        <m:r>
                          <a:rPr lang="en-US" sz="1200" b="0" i="1" smtClean="0">
                            <a:latin typeface="Cambria Math" panose="02040503050406030204" pitchFamily="18" charset="0"/>
                          </a:rPr>
                          <m:t>𝐿</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𝑓</m:t>
                        </m:r>
                      </m:e>
                      <m:sub>
                        <m:r>
                          <a:rPr lang="en-US" sz="1200" b="0" i="1" smtClean="0">
                            <a:latin typeface="Cambria Math" panose="02040503050406030204" pitchFamily="18" charset="0"/>
                          </a:rPr>
                          <m:t>𝑆</m:t>
                        </m:r>
                      </m:sub>
                    </m:sSub>
                  </m:oMath>
                </a14:m>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a:t>
                </a:r>
                <a:r>
                  <a:rPr lang="en-US" baseline="0" dirty="0"/>
                  <a:t> </a:t>
                </a:r>
                <a:r>
                  <a:rPr lang="en-US" sz="1200" dirty="0"/>
                  <a:t>The wavelength receipted by the listener is the same than</a:t>
                </a:r>
                <a:r>
                  <a:rPr lang="en-US" sz="1200" baseline="0" dirty="0"/>
                  <a:t> the wavelength of the wave produced by the source, thus it </a:t>
                </a:r>
                <a:r>
                  <a:rPr lang="en-US" sz="1200" dirty="0"/>
                  <a:t> </a:t>
                </a:r>
                <a:r>
                  <a:rPr lang="en-US" sz="1200" i="0">
                    <a:latin typeface="Cambria Math" panose="02040503050406030204" pitchFamily="18" charset="0"/>
                    <a:ea typeface="Cambria Math" panose="02040503050406030204" pitchFamily="18" charset="0"/>
                  </a:rPr>
                  <a:t>𝜆_</a:t>
                </a:r>
                <a:r>
                  <a:rPr lang="en-US" sz="1200" b="0" i="0">
                    <a:latin typeface="Cambria Math" panose="02040503050406030204" pitchFamily="18" charset="0"/>
                    <a:ea typeface="Cambria Math" panose="02040503050406030204" pitchFamily="18" charset="0"/>
                  </a:rPr>
                  <a:t>𝐿=𝜆_𝑆=</a:t>
                </a:r>
                <a:r>
                  <a:rPr lang="en-US" sz="1200" i="0">
                    <a:latin typeface="Cambria Math" panose="02040503050406030204" pitchFamily="18" charset="0"/>
                    <a:ea typeface="Cambria Math" panose="02040503050406030204" pitchFamily="18" charset="0"/>
                  </a:rPr>
                  <a:t>𝑣/</a:t>
                </a:r>
                <a:r>
                  <a:rPr lang="en-US" sz="1200" b="0" i="0">
                    <a:latin typeface="Cambria Math" panose="02040503050406030204" pitchFamily="18" charset="0"/>
                    <a:ea typeface="Cambria Math" panose="02040503050406030204" pitchFamily="18" charset="0"/>
                  </a:rPr>
                  <a:t>𝑓_𝑆</a:t>
                </a:r>
                <a:r>
                  <a:rPr lang="en-US" sz="1200" dirty="0"/>
                  <a:t> . The frequency </a:t>
                </a:r>
                <a:r>
                  <a:rPr lang="en-US" sz="1200" i="0">
                    <a:latin typeface="Cambria Math" panose="02040503050406030204" pitchFamily="18" charset="0"/>
                  </a:rPr>
                  <a:t>𝑓_𝐿  </a:t>
                </a:r>
                <a:r>
                  <a:rPr lang="en-US" sz="1200" dirty="0"/>
                  <a:t>of the sound heard by the listener is </a:t>
                </a:r>
                <a:r>
                  <a:rPr lang="en-US" sz="1200" b="0" i="0">
                    <a:latin typeface="Cambria Math" panose="02040503050406030204" pitchFamily="18" charset="0"/>
                  </a:rPr>
                  <a:t>𝑓_𝐿=𝑓_𝑆</a:t>
                </a: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F3F3FF9A-6375-4167-9E9C-744695517489}" type="slidenum">
              <a:rPr lang="en-US" altLang="zh-CN" smtClean="0"/>
              <a:pPr/>
              <a:t>83</a:t>
            </a:fld>
            <a:endParaRPr lang="en-US" altLang="zh-CN"/>
          </a:p>
        </p:txBody>
      </p:sp>
    </p:spTree>
    <p:extLst>
      <p:ext uri="{BB962C8B-B14F-4D97-AF65-F5344CB8AC3E}">
        <p14:creationId xmlns:p14="http://schemas.microsoft.com/office/powerpoint/2010/main" val="6797042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Now we consider the listener is moving in respect with the source at a velocity </a:t>
            </a:r>
            <a:r>
              <a:rPr lang="en-US" dirty="0" err="1"/>
              <a:t>v_L</a:t>
            </a:r>
            <a:r>
              <a:rPr lang="en-US" dirty="0"/>
              <a:t>. In this example, it moves towards the source or at the opposite direction.</a:t>
            </a:r>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84</a:t>
            </a:fld>
            <a:endParaRPr lang="en-US" altLang="zh-CN"/>
          </a:p>
        </p:txBody>
      </p:sp>
    </p:spTree>
    <p:extLst>
      <p:ext uri="{BB962C8B-B14F-4D97-AF65-F5344CB8AC3E}">
        <p14:creationId xmlns:p14="http://schemas.microsoft.com/office/powerpoint/2010/main" val="927971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a:t>
                </a:r>
                <a:r>
                  <a:rPr lang="en-US" sz="1200" dirty="0"/>
                  <a:t>The wavelength of the wave is still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𝜆</m:t>
                        </m:r>
                      </m:e>
                      <m:sub>
                        <m:r>
                          <a:rPr lang="en-US" sz="1200" i="1">
                            <a:latin typeface="Cambria Math" panose="02040503050406030204" pitchFamily="18" charset="0"/>
                            <a:ea typeface="Cambria Math" panose="02040503050406030204" pitchFamily="18" charset="0"/>
                          </a:rPr>
                          <m:t>𝑆</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𝑣</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𝑓</m:t>
                        </m:r>
                      </m:e>
                      <m:sub>
                        <m:r>
                          <a:rPr lang="en-US" sz="1200" i="1">
                            <a:latin typeface="Cambria Math" panose="02040503050406030204" pitchFamily="18" charset="0"/>
                            <a:ea typeface="Cambria Math" panose="02040503050406030204" pitchFamily="18" charset="0"/>
                          </a:rPr>
                          <m:t>𝑆</m:t>
                        </m:r>
                      </m:sub>
                    </m:sSub>
                  </m:oMath>
                </a14:m>
                <a:r>
                  <a:rPr lang="en-US" sz="1200" dirty="0"/>
                  <a:t> but the velocity of the listener relatively to the wave fronts is now </a:t>
                </a:r>
                <a14:m>
                  <m:oMath xmlns:m="http://schemas.openxmlformats.org/officeDocument/2006/math">
                    <m:r>
                      <a:rPr lang="en-US" sz="1200" i="1">
                        <a:latin typeface="Cambria Math" panose="02040503050406030204" pitchFamily="18" charset="0"/>
                      </a:rPr>
                      <m:t>𝑣</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b="1" i="1">
                            <a:latin typeface="Cambria Math" panose="02040503050406030204" pitchFamily="18" charset="0"/>
                          </a:rPr>
                          <m:t>𝒗</m:t>
                        </m:r>
                      </m:e>
                      <m:sub>
                        <m:r>
                          <a:rPr lang="en-US" sz="1200" b="1" i="1">
                            <a:latin typeface="Cambria Math" panose="02040503050406030204" pitchFamily="18" charset="0"/>
                          </a:rPr>
                          <m:t>𝑳</m:t>
                        </m:r>
                      </m:sub>
                    </m:sSub>
                    <m:r>
                      <a:rPr lang="en-US" sz="1200" b="1" i="1">
                        <a:latin typeface="Cambria Math" panose="02040503050406030204" pitchFamily="18" charset="0"/>
                      </a:rPr>
                      <m:t> </m:t>
                    </m:r>
                  </m:oMath>
                </a14:m>
                <a:r>
                  <a:rPr lang="en-US" sz="1200" dirty="0"/>
                  <a:t>or </a:t>
                </a:r>
                <a14:m>
                  <m:oMath xmlns:m="http://schemas.openxmlformats.org/officeDocument/2006/math">
                    <m:r>
                      <a:rPr lang="en-US" sz="1200" i="1">
                        <a:latin typeface="Cambria Math" panose="02040503050406030204" pitchFamily="18" charset="0"/>
                      </a:rPr>
                      <m:t>𝑣</m:t>
                    </m:r>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b="1" i="1">
                            <a:latin typeface="Cambria Math" panose="02040503050406030204" pitchFamily="18" charset="0"/>
                          </a:rPr>
                          <m:t>𝒗</m:t>
                        </m:r>
                      </m:e>
                      <m:sub>
                        <m:r>
                          <a:rPr lang="en-US" sz="1200" b="1" i="1">
                            <a:latin typeface="Cambria Math" panose="02040503050406030204" pitchFamily="18" charset="0"/>
                          </a:rPr>
                          <m:t>𝑳</m:t>
                        </m:r>
                      </m:sub>
                    </m:sSub>
                    <m:r>
                      <a:rPr lang="en-US" sz="1200" b="1" i="1">
                        <a:latin typeface="Cambria Math" panose="02040503050406030204" pitchFamily="18" charset="0"/>
                      </a:rPr>
                      <m:t> </m:t>
                    </m:r>
                  </m:oMath>
                </a14:m>
                <a:r>
                  <a:rPr lang="en-US" dirty="0"/>
                  <a:t>. Which means</a:t>
                </a:r>
                <a:r>
                  <a:rPr lang="en-US" baseline="0" dirty="0"/>
                  <a:t> the frequency of the sound wave heard by the listener is different than previously.</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a:t>
                </a:r>
                <a:r>
                  <a:rPr lang="en-US" sz="1200" dirty="0"/>
                  <a:t>The wavelength of the wave is still  </a:t>
                </a:r>
                <a:r>
                  <a:rPr lang="en-US" sz="1200" i="0">
                    <a:latin typeface="Cambria Math" panose="02040503050406030204" pitchFamily="18" charset="0"/>
                    <a:ea typeface="Cambria Math" panose="02040503050406030204" pitchFamily="18" charset="0"/>
                  </a:rPr>
                  <a:t>𝜆_𝑆=𝑣/𝑓_𝑆</a:t>
                </a:r>
                <a:r>
                  <a:rPr lang="en-US" sz="1200" dirty="0"/>
                  <a:t> but the velocity of the listener relatively to the wave fronts is now </a:t>
                </a:r>
                <a:r>
                  <a:rPr lang="en-US" sz="1200" i="0">
                    <a:latin typeface="Cambria Math" panose="02040503050406030204" pitchFamily="18" charset="0"/>
                  </a:rPr>
                  <a:t>𝑣+</a:t>
                </a:r>
                <a:r>
                  <a:rPr lang="en-US" sz="1200" b="1" i="0">
                    <a:latin typeface="Cambria Math" panose="02040503050406030204" pitchFamily="18" charset="0"/>
                  </a:rPr>
                  <a:t>𝒗_𝑳  </a:t>
                </a:r>
                <a:r>
                  <a:rPr lang="en-US" sz="1200" dirty="0"/>
                  <a:t>or </a:t>
                </a:r>
                <a:r>
                  <a:rPr lang="en-US" sz="1200" i="0">
                    <a:latin typeface="Cambria Math" panose="02040503050406030204" pitchFamily="18" charset="0"/>
                  </a:rPr>
                  <a:t>𝑣</a:t>
                </a:r>
                <a:r>
                  <a:rPr lang="en-US" sz="1200" b="0" i="0">
                    <a:latin typeface="Cambria Math" panose="02040503050406030204" pitchFamily="18" charset="0"/>
                  </a:rPr>
                  <a:t>−</a:t>
                </a:r>
                <a:r>
                  <a:rPr lang="en-US" sz="1200" b="1" i="0">
                    <a:latin typeface="Cambria Math" panose="02040503050406030204" pitchFamily="18" charset="0"/>
                  </a:rPr>
                  <a:t>𝒗_𝑳  </a:t>
                </a:r>
                <a:r>
                  <a:rPr lang="en-US" dirty="0"/>
                  <a:t>. Which means</a:t>
                </a:r>
                <a:r>
                  <a:rPr lang="en-US" baseline="0" dirty="0"/>
                  <a:t> the frequency of the sound wave heard by the listener is different than previously.</a:t>
                </a:r>
                <a:endParaRPr lang="en-US" dirty="0"/>
              </a:p>
            </p:txBody>
          </p:sp>
        </mc:Fallback>
      </mc:AlternateContent>
      <p:sp>
        <p:nvSpPr>
          <p:cNvPr id="4" name="Slide Number Placeholder 3"/>
          <p:cNvSpPr>
            <a:spLocks noGrp="1"/>
          </p:cNvSpPr>
          <p:nvPr>
            <p:ph type="sldNum" sz="quarter" idx="5"/>
          </p:nvPr>
        </p:nvSpPr>
        <p:spPr/>
        <p:txBody>
          <a:bodyPr/>
          <a:lstStyle/>
          <a:p>
            <a:fld id="{F3F3FF9A-6375-4167-9E9C-744695517489}" type="slidenum">
              <a:rPr lang="en-US" altLang="zh-CN" smtClean="0"/>
              <a:pPr/>
              <a:t>85</a:t>
            </a:fld>
            <a:endParaRPr lang="en-US" altLang="zh-CN"/>
          </a:p>
        </p:txBody>
      </p:sp>
    </p:spTree>
    <p:extLst>
      <p:ext uri="{BB962C8B-B14F-4D97-AF65-F5344CB8AC3E}">
        <p14:creationId xmlns:p14="http://schemas.microsoft.com/office/powerpoint/2010/main" val="295730391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The frequency </a:t>
            </a:r>
            <a:r>
              <a:rPr lang="en-US" dirty="0" err="1"/>
              <a:t>f_L</a:t>
            </a:r>
            <a:r>
              <a:rPr lang="en-US" dirty="0"/>
              <a:t> of the sound wave heard by the listener is the frequency of the wave plus a frequency shift which depends on the velocity </a:t>
            </a:r>
            <a:r>
              <a:rPr lang="en-US" dirty="0" err="1"/>
              <a:t>v_L</a:t>
            </a:r>
            <a:r>
              <a:rPr lang="en-US" dirty="0"/>
              <a:t>. The velocity terms v equals v+ or minus </a:t>
            </a:r>
            <a:r>
              <a:rPr lang="en-US" dirty="0" err="1"/>
              <a:t>v_L</a:t>
            </a:r>
            <a:r>
              <a:rPr lang="en-US" dirty="0"/>
              <a:t> describe the velocity of the wave fronts relatively to the listener.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86</a:t>
            </a:fld>
            <a:endParaRPr lang="en-US" altLang="zh-CN"/>
          </a:p>
        </p:txBody>
      </p:sp>
    </p:spTree>
    <p:extLst>
      <p:ext uri="{BB962C8B-B14F-4D97-AF65-F5344CB8AC3E}">
        <p14:creationId xmlns:p14="http://schemas.microsoft.com/office/powerpoint/2010/main" val="25318552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Here is another example</a:t>
                </a:r>
                <a:r>
                  <a:rPr lang="en-US" baseline="0" dirty="0"/>
                  <a:t> where </a:t>
                </a:r>
                <a:r>
                  <a:rPr lang="en-US" sz="1200" dirty="0"/>
                  <a:t>he source move toward the listener or in the opposite direction at the velocity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𝑣</m:t>
                        </m:r>
                      </m:e>
                      <m:sub>
                        <m:r>
                          <a:rPr lang="en-US" sz="1200" b="0" i="1" smtClean="0">
                            <a:latin typeface="Cambria Math" panose="02040503050406030204" pitchFamily="18" charset="0"/>
                          </a:rPr>
                          <m:t>𝑆</m:t>
                        </m:r>
                      </m:sub>
                    </m:sSub>
                  </m:oMath>
                </a14:m>
                <a:r>
                  <a:rPr lang="en-US" sz="1200" dirty="0"/>
                  <a:t>. The listener can be in front or behind the source (he moves at the velocity </a:t>
                </a:r>
                <a14:m>
                  <m:oMath xmlns:m="http://schemas.openxmlformats.org/officeDocument/2006/math">
                    <m:sSub>
                      <m:sSubPr>
                        <m:ctrlPr>
                          <a:rPr lang="en-US" sz="1200" i="1">
                            <a:latin typeface="Cambria Math" panose="02040503050406030204" pitchFamily="18" charset="0"/>
                          </a:rPr>
                        </m:ctrlPr>
                      </m:sSubPr>
                      <m:e>
                        <m:r>
                          <a:rPr lang="en-US" sz="1200" b="1" i="1">
                            <a:latin typeface="Cambria Math" panose="02040503050406030204" pitchFamily="18" charset="0"/>
                          </a:rPr>
                          <m:t>𝒗</m:t>
                        </m:r>
                      </m:e>
                      <m:sub>
                        <m:r>
                          <a:rPr lang="en-US" sz="1200" b="1" i="1">
                            <a:latin typeface="Cambria Math" panose="02040503050406030204" pitchFamily="18" charset="0"/>
                          </a:rPr>
                          <m:t>𝑳</m:t>
                        </m:r>
                      </m:sub>
                    </m:sSub>
                  </m:oMath>
                </a14:m>
                <a:r>
                  <a:rPr lang="en-US" sz="1200"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Here is another example</a:t>
                </a:r>
                <a:r>
                  <a:rPr lang="en-US" baseline="0" dirty="0"/>
                  <a:t> where </a:t>
                </a:r>
                <a:r>
                  <a:rPr lang="en-US" sz="1200" dirty="0"/>
                  <a:t>he source move toward the listener or in the opposite direction at the velocity </a:t>
                </a:r>
                <a:r>
                  <a:rPr lang="en-US" sz="1200" b="0" i="0">
                    <a:latin typeface="Cambria Math" panose="02040503050406030204" pitchFamily="18" charset="0"/>
                  </a:rPr>
                  <a:t>𝑣_𝑆</a:t>
                </a:r>
                <a:r>
                  <a:rPr lang="en-US" sz="1200" dirty="0"/>
                  <a:t>. The listener can be in front or behind the source (he moves at the velocity </a:t>
                </a:r>
                <a:r>
                  <a:rPr lang="en-US" sz="1200" b="1" i="0">
                    <a:latin typeface="Cambria Math" panose="02040503050406030204" pitchFamily="18" charset="0"/>
                  </a:rPr>
                  <a:t>𝒗_𝑳</a:t>
                </a:r>
                <a:r>
                  <a:rPr lang="en-US" sz="1200"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F3F3FF9A-6375-4167-9E9C-744695517489}" type="slidenum">
              <a:rPr lang="en-US" altLang="zh-CN" smtClean="0"/>
              <a:pPr/>
              <a:t>87</a:t>
            </a:fld>
            <a:endParaRPr lang="en-US" altLang="zh-CN"/>
          </a:p>
        </p:txBody>
      </p:sp>
    </p:spTree>
    <p:extLst>
      <p:ext uri="{BB962C8B-B14F-4D97-AF65-F5344CB8AC3E}">
        <p14:creationId xmlns:p14="http://schemas.microsoft.com/office/powerpoint/2010/main" val="38924874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First case, if we consider the listener is behind the source the frequency here by the listener is described as follows.</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88</a:t>
            </a:fld>
            <a:endParaRPr lang="en-US" altLang="zh-CN"/>
          </a:p>
        </p:txBody>
      </p:sp>
    </p:spTree>
    <p:extLst>
      <p:ext uri="{BB962C8B-B14F-4D97-AF65-F5344CB8AC3E}">
        <p14:creationId xmlns:p14="http://schemas.microsoft.com/office/powerpoint/2010/main" val="11427968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If the listener is in front of the source, the frequency of the source is describe as follows. In both cases, the frequency of the sound eared by the listener depends both on its velocity </a:t>
            </a:r>
            <a:r>
              <a:rPr lang="en-US" dirty="0" err="1"/>
              <a:t>v_L</a:t>
            </a:r>
            <a:r>
              <a:rPr lang="en-US" dirty="0"/>
              <a:t> and the velocity of the source.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89</a:t>
            </a:fld>
            <a:endParaRPr lang="en-US" altLang="zh-CN"/>
          </a:p>
        </p:txBody>
      </p:sp>
    </p:spTree>
    <p:extLst>
      <p:ext uri="{BB962C8B-B14F-4D97-AF65-F5344CB8AC3E}">
        <p14:creationId xmlns:p14="http://schemas.microsoft.com/office/powerpoint/2010/main" val="11509179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Here is a summary. </a:t>
                </a:r>
                <a:r>
                  <a:rPr lang="en-US" sz="1200" dirty="0"/>
                  <a:t>The source move toward the listener or in the opposite direction at the velocity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𝑣</m:t>
                        </m:r>
                      </m:e>
                      <m:sub>
                        <m:r>
                          <a:rPr lang="en-US" sz="1200" b="0" i="1" smtClean="0">
                            <a:latin typeface="Cambria Math" panose="02040503050406030204" pitchFamily="18" charset="0"/>
                          </a:rPr>
                          <m:t>𝑆</m:t>
                        </m:r>
                      </m:sub>
                    </m:sSub>
                  </m:oMath>
                </a14:m>
                <a:r>
                  <a:rPr lang="en-US" sz="1200" dirty="0"/>
                  <a:t>. The listener can be in front or behind the source and move at the velocity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𝑣</m:t>
                        </m:r>
                      </m:e>
                      <m:sub>
                        <m:r>
                          <a:rPr lang="en-US" sz="1200" b="0" i="1" smtClean="0">
                            <a:latin typeface="Cambria Math" panose="02040503050406030204" pitchFamily="18" charset="0"/>
                          </a:rPr>
                          <m:t>𝐿</m:t>
                        </m:r>
                      </m:sub>
                    </m:sSub>
                  </m:oMath>
                </a14:m>
                <a:r>
                  <a:rPr lang="en-US" sz="1200" dirty="0"/>
                  <a:t>. The sound waves propagates at the velocity </a:t>
                </a:r>
                <a14:m>
                  <m:oMath xmlns:m="http://schemas.openxmlformats.org/officeDocument/2006/math">
                    <m:r>
                      <a:rPr lang="en-US" sz="1200" b="0" i="1" smtClean="0">
                        <a:latin typeface="Cambria Math" panose="02040503050406030204" pitchFamily="18" charset="0"/>
                      </a:rPr>
                      <m:t>𝑣</m:t>
                    </m:r>
                  </m:oMath>
                </a14:m>
                <a:r>
                  <a:rPr lang="en-US" sz="1200" dirty="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Here is a summary. </a:t>
                </a:r>
                <a:r>
                  <a:rPr lang="en-US" sz="1200" dirty="0"/>
                  <a:t>The source move toward the listener or in the opposite direction at the velocity </a:t>
                </a:r>
                <a:r>
                  <a:rPr lang="en-US" sz="1200" b="0" i="0">
                    <a:latin typeface="Cambria Math" panose="02040503050406030204" pitchFamily="18" charset="0"/>
                  </a:rPr>
                  <a:t>𝑣_𝑆</a:t>
                </a:r>
                <a:r>
                  <a:rPr lang="en-US" sz="1200" dirty="0"/>
                  <a:t>. The listener can be in front or behind the source and move at the velocity </a:t>
                </a:r>
                <a:r>
                  <a:rPr lang="en-US" sz="1200" b="0" i="0">
                    <a:latin typeface="Cambria Math" panose="02040503050406030204" pitchFamily="18" charset="0"/>
                  </a:rPr>
                  <a:t>𝑣_𝐿</a:t>
                </a:r>
                <a:r>
                  <a:rPr lang="en-US" sz="1200" dirty="0"/>
                  <a:t>. The sound waves propagates at the velocity </a:t>
                </a:r>
                <a:r>
                  <a:rPr lang="en-US" sz="1200" b="0" i="0">
                    <a:latin typeface="Cambria Math" panose="02040503050406030204" pitchFamily="18" charset="0"/>
                  </a:rPr>
                  <a:t>𝑣</a:t>
                </a:r>
                <a:r>
                  <a:rPr lang="en-US" sz="1200" dirty="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F3F3FF9A-6375-4167-9E9C-744695517489}" type="slidenum">
              <a:rPr lang="en-US" altLang="zh-CN" smtClean="0"/>
              <a:pPr/>
              <a:t>90</a:t>
            </a:fld>
            <a:endParaRPr lang="en-US" altLang="zh-CN"/>
          </a:p>
        </p:txBody>
      </p:sp>
    </p:spTree>
    <p:extLst>
      <p:ext uri="{BB962C8B-B14F-4D97-AF65-F5344CB8AC3E}">
        <p14:creationId xmlns:p14="http://schemas.microsoft.com/office/powerpoint/2010/main" val="1153892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PARLER LENTEMENT: At time t = 4 second, the pulse reach each other.</a:t>
            </a:r>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9</a:t>
            </a:fld>
            <a:endParaRPr lang="en-US" altLang="zh-CN"/>
          </a:p>
        </p:txBody>
      </p:sp>
    </p:spTree>
    <p:extLst>
      <p:ext uri="{BB962C8B-B14F-4D97-AF65-F5344CB8AC3E}">
        <p14:creationId xmlns:p14="http://schemas.microsoft.com/office/powerpoint/2010/main" val="6885735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PARLER LENTEMENT: </a:t>
                </a:r>
                <a:r>
                  <a:rPr lang="en-US" sz="1200" dirty="0"/>
                  <a:t>The frequency of the wave sound produced by the source when the source don’t move is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𝑓</m:t>
                        </m:r>
                      </m:e>
                      <m:sub>
                        <m:r>
                          <a:rPr lang="en-US" sz="1200" i="1">
                            <a:latin typeface="Cambria Math" panose="02040503050406030204" pitchFamily="18" charset="0"/>
                          </a:rPr>
                          <m:t>𝑆</m:t>
                        </m:r>
                      </m:sub>
                    </m:sSub>
                  </m:oMath>
                </a14:m>
                <a:r>
                  <a:rPr lang="en-US" sz="1200" dirty="0"/>
                  <a:t>.</a:t>
                </a:r>
              </a:p>
              <a:p>
                <a:r>
                  <a:rPr lang="en-US" sz="1200" dirty="0"/>
                  <a:t>The wavelength in front of the source and behind the source when the source move are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𝜆</m:t>
                        </m:r>
                      </m:e>
                      <m:sub>
                        <m:r>
                          <a:rPr lang="en-US" sz="1200" b="0" i="1" smtClean="0">
                            <a:latin typeface="Cambria Math" panose="02040503050406030204" pitchFamily="18" charset="0"/>
                            <a:ea typeface="Cambria Math" panose="02040503050406030204" pitchFamily="18" charset="0"/>
                          </a:rPr>
                          <m:t>𝑏𝑒h𝑖𝑛𝑑</m:t>
                        </m:r>
                      </m:sub>
                    </m:sSub>
                  </m:oMath>
                </a14:m>
                <a:r>
                  <a:rPr lang="en-US" sz="1200" dirty="0"/>
                  <a:t> and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𝜆</m:t>
                        </m:r>
                      </m:e>
                      <m:sub>
                        <m:r>
                          <a:rPr lang="en-US" sz="1200" b="0" i="1" smtClean="0">
                            <a:latin typeface="Cambria Math" panose="02040503050406030204" pitchFamily="18" charset="0"/>
                            <a:ea typeface="Cambria Math" panose="02040503050406030204" pitchFamily="18" charset="0"/>
                          </a:rPr>
                          <m:t>𝑓𝑟𝑜𝑛𝑡</m:t>
                        </m:r>
                      </m:sub>
                    </m:sSub>
                  </m:oMath>
                </a14:m>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a:t>PARLER LENTEMENT: </a:t>
                </a:r>
                <a:r>
                  <a:rPr lang="en-US" sz="1200" dirty="0"/>
                  <a:t>The frequency of the wave sound produced by the source when the source don’t move is </a:t>
                </a:r>
                <a:r>
                  <a:rPr lang="en-US" sz="1200" i="0">
                    <a:latin typeface="Cambria Math" panose="02040503050406030204" pitchFamily="18" charset="0"/>
                  </a:rPr>
                  <a:t>𝑓_𝑆</a:t>
                </a:r>
                <a:r>
                  <a:rPr lang="en-US" sz="1200" dirty="0"/>
                  <a:t>.</a:t>
                </a:r>
              </a:p>
              <a:p>
                <a:r>
                  <a:rPr lang="en-US" sz="1200" dirty="0"/>
                  <a:t>The wavelength in front of the source and behind the source when the source move are </a:t>
                </a:r>
                <a:r>
                  <a:rPr lang="en-US" sz="1200" i="0">
                    <a:latin typeface="Cambria Math" panose="02040503050406030204" pitchFamily="18" charset="0"/>
                    <a:ea typeface="Cambria Math" panose="02040503050406030204" pitchFamily="18" charset="0"/>
                  </a:rPr>
                  <a:t>𝜆_</a:t>
                </a:r>
                <a:r>
                  <a:rPr lang="en-US" sz="1200" b="0" i="0">
                    <a:latin typeface="Cambria Math" panose="02040503050406030204" pitchFamily="18" charset="0"/>
                    <a:ea typeface="Cambria Math" panose="02040503050406030204" pitchFamily="18" charset="0"/>
                  </a:rPr>
                  <a:t>𝑏𝑒ℎ𝑖𝑛𝑑</a:t>
                </a:r>
                <a:r>
                  <a:rPr lang="en-US" sz="1200" dirty="0"/>
                  <a:t> and </a:t>
                </a:r>
                <a:r>
                  <a:rPr lang="en-US" sz="1200" i="0">
                    <a:latin typeface="Cambria Math" panose="02040503050406030204" pitchFamily="18" charset="0"/>
                    <a:ea typeface="Cambria Math" panose="02040503050406030204" pitchFamily="18" charset="0"/>
                  </a:rPr>
                  <a:t>𝜆_</a:t>
                </a:r>
                <a:r>
                  <a:rPr lang="en-US" sz="1200" b="0" i="0">
                    <a:latin typeface="Cambria Math" panose="02040503050406030204" pitchFamily="18" charset="0"/>
                    <a:ea typeface="Cambria Math" panose="02040503050406030204" pitchFamily="18" charset="0"/>
                  </a:rPr>
                  <a:t>𝑓𝑟𝑜𝑛𝑡</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F3F3FF9A-6375-4167-9E9C-744695517489}" type="slidenum">
              <a:rPr lang="en-US" altLang="zh-CN" smtClean="0"/>
              <a:pPr/>
              <a:t>91</a:t>
            </a:fld>
            <a:endParaRPr lang="en-US" altLang="zh-CN"/>
          </a:p>
        </p:txBody>
      </p:sp>
    </p:spTree>
    <p:extLst>
      <p:ext uri="{BB962C8B-B14F-4D97-AF65-F5344CB8AC3E}">
        <p14:creationId xmlns:p14="http://schemas.microsoft.com/office/powerpoint/2010/main" val="32456379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a:t>
            </a:r>
            <a:r>
              <a:rPr lang="en-US" dirty="0" err="1"/>
              <a:t>Finnally</a:t>
            </a:r>
            <a:r>
              <a:rPr lang="en-US" dirty="0"/>
              <a:t>, the </a:t>
            </a:r>
            <a:r>
              <a:rPr lang="en-US" sz="1200" dirty="0" err="1"/>
              <a:t>The</a:t>
            </a:r>
            <a:r>
              <a:rPr lang="en-US" sz="1200" dirty="0"/>
              <a:t> frequency heard by the listener is </a:t>
            </a:r>
            <a:r>
              <a:rPr lang="en-US" sz="1200" dirty="0" err="1"/>
              <a:t>decribed</a:t>
            </a:r>
            <a:r>
              <a:rPr lang="en-US" sz="1200" dirty="0"/>
              <a:t> as follows, by taking care of both situations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92</a:t>
            </a:fld>
            <a:endParaRPr lang="en-US" altLang="zh-CN"/>
          </a:p>
        </p:txBody>
      </p:sp>
    </p:spTree>
    <p:extLst>
      <p:ext uri="{BB962C8B-B14F-4D97-AF65-F5344CB8AC3E}">
        <p14:creationId xmlns:p14="http://schemas.microsoft.com/office/powerpoint/2010/main" val="186881263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Here I show you an example of application of the Doppler effect. There is a flow such as an air flow with particles in motion. The doppler effect of the sound waves reflected by the particles heard by a sound sensor permit to measure the speed of the flow.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93</a:t>
            </a:fld>
            <a:endParaRPr lang="en-US" altLang="zh-CN"/>
          </a:p>
        </p:txBody>
      </p:sp>
    </p:spTree>
    <p:extLst>
      <p:ext uri="{BB962C8B-B14F-4D97-AF65-F5344CB8AC3E}">
        <p14:creationId xmlns:p14="http://schemas.microsoft.com/office/powerpoint/2010/main" val="20427836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Here is another example of application, in a </a:t>
            </a:r>
            <a:r>
              <a:rPr lang="en-US" dirty="0">
                <a:latin typeface="Helvetica" panose="020B0604020202020204" pitchFamily="34" charset="0"/>
              </a:rPr>
              <a:t>Doppler Echocardiogram. The doppler effect permits to measure</a:t>
            </a:r>
            <a:r>
              <a:rPr lang="en-GB" dirty="0">
                <a:latin typeface="Helvetica" panose="020B0604020202020204" pitchFamily="34" charset="0"/>
              </a:rPr>
              <a:t> the speed and direction of blood flow in the heart.</a:t>
            </a:r>
            <a:endParaRPr lang="en-US" dirty="0"/>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94</a:t>
            </a:fld>
            <a:endParaRPr lang="en-US" altLang="zh-CN"/>
          </a:p>
        </p:txBody>
      </p:sp>
    </p:spTree>
    <p:extLst>
      <p:ext uri="{BB962C8B-B14F-4D97-AF65-F5344CB8AC3E}">
        <p14:creationId xmlns:p14="http://schemas.microsoft.com/office/powerpoint/2010/main" val="42677883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As you know the light is also a kind of wave. So, there could be Doppler effect with the light. Here is the Doppler effect is involved with the frequency shift of the light. This technique is named the Laser Doppler velocimetry and it is possible to measure velocity of particles illuminated by laser light</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95</a:t>
            </a:fld>
            <a:endParaRPr lang="en-US" altLang="zh-CN"/>
          </a:p>
        </p:txBody>
      </p:sp>
    </p:spTree>
    <p:extLst>
      <p:ext uri="{BB962C8B-B14F-4D97-AF65-F5344CB8AC3E}">
        <p14:creationId xmlns:p14="http://schemas.microsoft.com/office/powerpoint/2010/main" val="14373812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PARLER LENTEMENT: We know about the expansion of universe because we analyze the frequency of the light which come from other galaxies which permit to give information of their velocity in respect with Earth. </a:t>
            </a:r>
          </a:p>
          <a:p>
            <a:endParaRPr lang="en-US" dirty="0"/>
          </a:p>
        </p:txBody>
      </p:sp>
      <p:sp>
        <p:nvSpPr>
          <p:cNvPr id="4" name="Slide Number Placeholder 3"/>
          <p:cNvSpPr>
            <a:spLocks noGrp="1"/>
          </p:cNvSpPr>
          <p:nvPr>
            <p:ph type="sldNum" sz="quarter" idx="5"/>
          </p:nvPr>
        </p:nvSpPr>
        <p:spPr/>
        <p:txBody>
          <a:bodyPr/>
          <a:lstStyle/>
          <a:p>
            <a:fld id="{F3F3FF9A-6375-4167-9E9C-744695517489}" type="slidenum">
              <a:rPr lang="en-US" altLang="zh-CN" smtClean="0"/>
              <a:pPr/>
              <a:t>96</a:t>
            </a:fld>
            <a:endParaRPr lang="en-US" altLang="zh-CN"/>
          </a:p>
        </p:txBody>
      </p:sp>
    </p:spTree>
    <p:extLst>
      <p:ext uri="{BB962C8B-B14F-4D97-AF65-F5344CB8AC3E}">
        <p14:creationId xmlns:p14="http://schemas.microsoft.com/office/powerpoint/2010/main" val="1764579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fld id="{EFDF768F-7CA8-4B26-9E2B-CB2AABA300C0}" type="datetime1">
              <a:rPr lang="zh-CN" altLang="en-US"/>
              <a:pPr>
                <a:defRPr/>
              </a:pPr>
              <a:t>2022/4/18</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A12EC6D7-8CFF-4976-BDD2-CE5C1AC89925}" type="slidenum">
              <a:rPr lang="en-US" altLang="zh-CN"/>
              <a:pPr/>
              <a:t>‹#›</a:t>
            </a:fld>
            <a:endParaRPr lang="en-US" altLang="zh-CN"/>
          </a:p>
        </p:txBody>
      </p:sp>
    </p:spTree>
    <p:extLst>
      <p:ext uri="{BB962C8B-B14F-4D97-AF65-F5344CB8AC3E}">
        <p14:creationId xmlns:p14="http://schemas.microsoft.com/office/powerpoint/2010/main" val="2877463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617B03FF-6E29-4467-823F-510ED1A40179}" type="datetime1">
              <a:rPr lang="zh-CN" altLang="en-US"/>
              <a:pPr>
                <a:defRPr/>
              </a:pPr>
              <a:t>2022/4/18</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A16DD32-F0A7-4E7A-AB09-41ABC18D2FC5}" type="slidenum">
              <a:rPr lang="en-US" altLang="zh-CN"/>
              <a:pPr/>
              <a:t>‹#›</a:t>
            </a:fld>
            <a:endParaRPr lang="en-US" altLang="zh-CN"/>
          </a:p>
        </p:txBody>
      </p:sp>
    </p:spTree>
    <p:extLst>
      <p:ext uri="{BB962C8B-B14F-4D97-AF65-F5344CB8AC3E}">
        <p14:creationId xmlns:p14="http://schemas.microsoft.com/office/powerpoint/2010/main" val="3712269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F6DD270F-9468-4E53-9DD2-F96636D2A2AC}" type="datetime1">
              <a:rPr lang="zh-CN" altLang="en-US"/>
              <a:pPr>
                <a:defRPr/>
              </a:pPr>
              <a:t>2022/4/18</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6B9752B2-3234-43A8-A2CD-6D3BC228498F}" type="slidenum">
              <a:rPr lang="en-US" altLang="zh-CN"/>
              <a:pPr/>
              <a:t>‹#›</a:t>
            </a:fld>
            <a:endParaRPr lang="en-US" altLang="zh-CN"/>
          </a:p>
        </p:txBody>
      </p:sp>
    </p:spTree>
    <p:extLst>
      <p:ext uri="{BB962C8B-B14F-4D97-AF65-F5344CB8AC3E}">
        <p14:creationId xmlns:p14="http://schemas.microsoft.com/office/powerpoint/2010/main" val="704678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6"/>
          <p:cNvSpPr>
            <a:spLocks noGrp="1" noChangeArrowheads="1"/>
          </p:cNvSpPr>
          <p:nvPr>
            <p:ph type="sldNum" sz="quarter" idx="10"/>
          </p:nvPr>
        </p:nvSpPr>
        <p:spPr>
          <a:ln/>
        </p:spPr>
        <p:txBody>
          <a:bodyPr/>
          <a:lstStyle>
            <a:lvl1pPr>
              <a:defRPr/>
            </a:lvl1pPr>
          </a:lstStyle>
          <a:p>
            <a:fld id="{0B7A7220-6437-4F88-BAF1-8819291E4B4B}" type="slidenum">
              <a:rPr lang="en-US" altLang="zh-CN"/>
              <a:pPr/>
              <a:t>‹#›</a:t>
            </a:fld>
            <a:endParaRPr lang="en-US" altLang="zh-CN"/>
          </a:p>
        </p:txBody>
      </p:sp>
    </p:spTree>
    <p:extLst>
      <p:ext uri="{BB962C8B-B14F-4D97-AF65-F5344CB8AC3E}">
        <p14:creationId xmlns:p14="http://schemas.microsoft.com/office/powerpoint/2010/main" val="2635101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sldNum" sz="quarter" idx="10"/>
          </p:nvPr>
        </p:nvSpPr>
        <p:spPr>
          <a:ln/>
        </p:spPr>
        <p:txBody>
          <a:bodyPr/>
          <a:lstStyle>
            <a:lvl1pPr>
              <a:defRPr/>
            </a:lvl1pPr>
          </a:lstStyle>
          <a:p>
            <a:fld id="{41A7B2A6-4997-4D6A-A223-B65D77C6B4A9}" type="slidenum">
              <a:rPr lang="en-US" altLang="zh-CN"/>
              <a:pPr/>
              <a:t>‹#›</a:t>
            </a:fld>
            <a:endParaRPr lang="en-US" altLang="zh-CN"/>
          </a:p>
        </p:txBody>
      </p:sp>
    </p:spTree>
    <p:extLst>
      <p:ext uri="{BB962C8B-B14F-4D97-AF65-F5344CB8AC3E}">
        <p14:creationId xmlns:p14="http://schemas.microsoft.com/office/powerpoint/2010/main" val="4046715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fld id="{C0AA7FCB-25E0-4642-9FC5-15584412CD88}" type="slidenum">
              <a:rPr lang="en-US" altLang="zh-CN"/>
              <a:pPr/>
              <a:t>‹#›</a:t>
            </a:fld>
            <a:endParaRPr lang="en-US" altLang="zh-CN"/>
          </a:p>
        </p:txBody>
      </p:sp>
    </p:spTree>
    <p:extLst>
      <p:ext uri="{BB962C8B-B14F-4D97-AF65-F5344CB8AC3E}">
        <p14:creationId xmlns:p14="http://schemas.microsoft.com/office/powerpoint/2010/main" val="3646296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sldNum" sz="quarter" idx="10"/>
          </p:nvPr>
        </p:nvSpPr>
        <p:spPr>
          <a:ln/>
        </p:spPr>
        <p:txBody>
          <a:bodyPr/>
          <a:lstStyle>
            <a:lvl1pPr>
              <a:defRPr/>
            </a:lvl1pPr>
          </a:lstStyle>
          <a:p>
            <a:fld id="{832778DB-10FB-4A2D-9448-1B600B50E2E3}" type="slidenum">
              <a:rPr lang="en-US" altLang="zh-CN"/>
              <a:pPr/>
              <a:t>‹#›</a:t>
            </a:fld>
            <a:endParaRPr lang="en-US" altLang="zh-CN"/>
          </a:p>
        </p:txBody>
      </p:sp>
    </p:spTree>
    <p:extLst>
      <p:ext uri="{BB962C8B-B14F-4D97-AF65-F5344CB8AC3E}">
        <p14:creationId xmlns:p14="http://schemas.microsoft.com/office/powerpoint/2010/main" val="2585752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sldNum" sz="quarter" idx="10"/>
          </p:nvPr>
        </p:nvSpPr>
        <p:spPr>
          <a:ln/>
        </p:spPr>
        <p:txBody>
          <a:bodyPr/>
          <a:lstStyle>
            <a:lvl1pPr>
              <a:defRPr/>
            </a:lvl1pPr>
          </a:lstStyle>
          <a:p>
            <a:fld id="{4F49718D-E2D3-4725-A5E2-2F5322F353DC}" type="slidenum">
              <a:rPr lang="en-US" altLang="zh-CN"/>
              <a:pPr/>
              <a:t>‹#›</a:t>
            </a:fld>
            <a:endParaRPr lang="en-US" altLang="zh-CN"/>
          </a:p>
        </p:txBody>
      </p:sp>
    </p:spTree>
    <p:extLst>
      <p:ext uri="{BB962C8B-B14F-4D97-AF65-F5344CB8AC3E}">
        <p14:creationId xmlns:p14="http://schemas.microsoft.com/office/powerpoint/2010/main" val="40018319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Rectangle 6"/>
          <p:cNvSpPr>
            <a:spLocks noGrp="1" noChangeArrowheads="1"/>
          </p:cNvSpPr>
          <p:nvPr>
            <p:ph type="sldNum" sz="quarter" idx="10"/>
          </p:nvPr>
        </p:nvSpPr>
        <p:spPr>
          <a:ln/>
        </p:spPr>
        <p:txBody>
          <a:bodyPr/>
          <a:lstStyle>
            <a:lvl1pPr>
              <a:defRPr/>
            </a:lvl1pPr>
          </a:lstStyle>
          <a:p>
            <a:fld id="{E15AE13C-F5BB-4430-9442-93650DD5431A}" type="slidenum">
              <a:rPr lang="en-US" altLang="zh-CN"/>
              <a:pPr/>
              <a:t>‹#›</a:t>
            </a:fld>
            <a:endParaRPr lang="en-US" altLang="zh-CN"/>
          </a:p>
        </p:txBody>
      </p:sp>
    </p:spTree>
    <p:extLst>
      <p:ext uri="{BB962C8B-B14F-4D97-AF65-F5344CB8AC3E}">
        <p14:creationId xmlns:p14="http://schemas.microsoft.com/office/powerpoint/2010/main" val="18391722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DF6A5F0E-E60F-40BD-BC8B-FC0730CB25A7}" type="slidenum">
              <a:rPr lang="en-US" altLang="zh-CN"/>
              <a:pPr/>
              <a:t>‹#›</a:t>
            </a:fld>
            <a:endParaRPr lang="en-US" altLang="zh-CN"/>
          </a:p>
        </p:txBody>
      </p:sp>
    </p:spTree>
    <p:extLst>
      <p:ext uri="{BB962C8B-B14F-4D97-AF65-F5344CB8AC3E}">
        <p14:creationId xmlns:p14="http://schemas.microsoft.com/office/powerpoint/2010/main" val="8210303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fld id="{6ABD4CD9-0989-422B-9E86-4088C485D669}" type="slidenum">
              <a:rPr lang="en-US" altLang="zh-CN"/>
              <a:pPr/>
              <a:t>‹#›</a:t>
            </a:fld>
            <a:endParaRPr lang="en-US" altLang="zh-CN"/>
          </a:p>
        </p:txBody>
      </p:sp>
    </p:spTree>
    <p:extLst>
      <p:ext uri="{BB962C8B-B14F-4D97-AF65-F5344CB8AC3E}">
        <p14:creationId xmlns:p14="http://schemas.microsoft.com/office/powerpoint/2010/main" val="2926582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CE085847-AE31-4ED9-A95B-B00EF22FCFC8}" type="datetime1">
              <a:rPr lang="zh-CN" altLang="en-US"/>
              <a:pPr>
                <a:defRPr/>
              </a:pPr>
              <a:t>2022/4/18</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1C2ABFA4-10C2-4FE8-88E0-8ED92AAC6A7C}" type="slidenum">
              <a:rPr lang="en-US" altLang="zh-CN"/>
              <a:pPr/>
              <a:t>‹#›</a:t>
            </a:fld>
            <a:endParaRPr lang="en-US" altLang="zh-CN"/>
          </a:p>
        </p:txBody>
      </p:sp>
    </p:spTree>
    <p:extLst>
      <p:ext uri="{BB962C8B-B14F-4D97-AF65-F5344CB8AC3E}">
        <p14:creationId xmlns:p14="http://schemas.microsoft.com/office/powerpoint/2010/main" val="13575417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fld id="{CD426218-9703-410F-BF68-E4DC0EE5DB1A}" type="slidenum">
              <a:rPr lang="en-US" altLang="zh-CN"/>
              <a:pPr/>
              <a:t>‹#›</a:t>
            </a:fld>
            <a:endParaRPr lang="en-US" altLang="zh-CN"/>
          </a:p>
        </p:txBody>
      </p:sp>
    </p:spTree>
    <p:extLst>
      <p:ext uri="{BB962C8B-B14F-4D97-AF65-F5344CB8AC3E}">
        <p14:creationId xmlns:p14="http://schemas.microsoft.com/office/powerpoint/2010/main" val="15571051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sldNum" sz="quarter" idx="10"/>
          </p:nvPr>
        </p:nvSpPr>
        <p:spPr>
          <a:ln/>
        </p:spPr>
        <p:txBody>
          <a:bodyPr/>
          <a:lstStyle>
            <a:lvl1pPr>
              <a:defRPr/>
            </a:lvl1pPr>
          </a:lstStyle>
          <a:p>
            <a:fld id="{65DA7419-65A3-4AF2-9D91-BDFD9602CE81}" type="slidenum">
              <a:rPr lang="en-US" altLang="zh-CN"/>
              <a:pPr/>
              <a:t>‹#›</a:t>
            </a:fld>
            <a:endParaRPr lang="en-US" altLang="zh-CN"/>
          </a:p>
        </p:txBody>
      </p:sp>
    </p:spTree>
    <p:extLst>
      <p:ext uri="{BB962C8B-B14F-4D97-AF65-F5344CB8AC3E}">
        <p14:creationId xmlns:p14="http://schemas.microsoft.com/office/powerpoint/2010/main" val="27636268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sldNum" sz="quarter" idx="10"/>
          </p:nvPr>
        </p:nvSpPr>
        <p:spPr>
          <a:ln/>
        </p:spPr>
        <p:txBody>
          <a:bodyPr/>
          <a:lstStyle>
            <a:lvl1pPr>
              <a:defRPr/>
            </a:lvl1pPr>
          </a:lstStyle>
          <a:p>
            <a:fld id="{53E622E8-026F-4F02-8533-DBEBE3584F4A}" type="slidenum">
              <a:rPr lang="en-US" altLang="zh-CN"/>
              <a:pPr/>
              <a:t>‹#›</a:t>
            </a:fld>
            <a:endParaRPr lang="en-US" altLang="zh-CN"/>
          </a:p>
        </p:txBody>
      </p:sp>
    </p:spTree>
    <p:extLst>
      <p:ext uri="{BB962C8B-B14F-4D97-AF65-F5344CB8AC3E}">
        <p14:creationId xmlns:p14="http://schemas.microsoft.com/office/powerpoint/2010/main" val="1599269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6"/>
          <p:cNvSpPr>
            <a:spLocks noGrp="1" noChangeArrowheads="1"/>
          </p:cNvSpPr>
          <p:nvPr>
            <p:ph type="sldNum" sz="quarter" idx="10"/>
          </p:nvPr>
        </p:nvSpPr>
        <p:spPr>
          <a:ln/>
        </p:spPr>
        <p:txBody>
          <a:bodyPr/>
          <a:lstStyle>
            <a:lvl1pPr>
              <a:defRPr/>
            </a:lvl1pPr>
          </a:lstStyle>
          <a:p>
            <a:fld id="{A8896DC2-B477-4822-AAA8-629893319401}" type="slidenum">
              <a:rPr lang="en-US" altLang="zh-CN"/>
              <a:pPr/>
              <a:t>‹#›</a:t>
            </a:fld>
            <a:endParaRPr lang="en-US" altLang="zh-CN"/>
          </a:p>
        </p:txBody>
      </p:sp>
    </p:spTree>
    <p:extLst>
      <p:ext uri="{BB962C8B-B14F-4D97-AF65-F5344CB8AC3E}">
        <p14:creationId xmlns:p14="http://schemas.microsoft.com/office/powerpoint/2010/main" val="3769895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A6AB0FE3-F487-4B14-8710-963B66AB09BF}" type="datetime1">
              <a:rPr lang="zh-CN" altLang="en-US"/>
              <a:pPr>
                <a:defRPr/>
              </a:pPr>
              <a:t>2022/4/18</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D0B106F-69AD-445D-93E5-C269F8A89581}" type="slidenum">
              <a:rPr lang="en-US" altLang="zh-CN"/>
              <a:pPr/>
              <a:t>‹#›</a:t>
            </a:fld>
            <a:endParaRPr lang="en-US" altLang="zh-CN"/>
          </a:p>
        </p:txBody>
      </p:sp>
    </p:spTree>
    <p:extLst>
      <p:ext uri="{BB962C8B-B14F-4D97-AF65-F5344CB8AC3E}">
        <p14:creationId xmlns:p14="http://schemas.microsoft.com/office/powerpoint/2010/main" val="1351461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fld id="{0EA24EDE-F396-4068-9A17-2AF7669B3DDB}" type="datetime1">
              <a:rPr lang="zh-CN" altLang="en-US"/>
              <a:pPr>
                <a:defRPr/>
              </a:pPr>
              <a:t>2022/4/18</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71297C2-F457-4F43-9679-88564384D7C4}" type="slidenum">
              <a:rPr lang="en-US" altLang="zh-CN"/>
              <a:pPr/>
              <a:t>‹#›</a:t>
            </a:fld>
            <a:endParaRPr lang="en-US" altLang="zh-CN"/>
          </a:p>
        </p:txBody>
      </p:sp>
    </p:spTree>
    <p:extLst>
      <p:ext uri="{BB962C8B-B14F-4D97-AF65-F5344CB8AC3E}">
        <p14:creationId xmlns:p14="http://schemas.microsoft.com/office/powerpoint/2010/main" val="3255311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fld id="{8484CABC-5624-4211-81E7-658FC5E28B93}" type="datetime1">
              <a:rPr lang="zh-CN" altLang="en-US"/>
              <a:pPr>
                <a:defRPr/>
              </a:pPr>
              <a:t>2022/4/18</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4FA11104-6BCF-44D1-B09C-AC73D1E1FAAB}" type="slidenum">
              <a:rPr lang="en-US" altLang="zh-CN"/>
              <a:pPr/>
              <a:t>‹#›</a:t>
            </a:fld>
            <a:endParaRPr lang="en-US" altLang="zh-CN"/>
          </a:p>
        </p:txBody>
      </p:sp>
    </p:spTree>
    <p:extLst>
      <p:ext uri="{BB962C8B-B14F-4D97-AF65-F5344CB8AC3E}">
        <p14:creationId xmlns:p14="http://schemas.microsoft.com/office/powerpoint/2010/main" val="650892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fld id="{71C29175-4D35-41C3-A8F6-92F11549C079}" type="datetime1">
              <a:rPr lang="zh-CN" altLang="en-US"/>
              <a:pPr>
                <a:defRPr/>
              </a:pPr>
              <a:t>2022/4/18</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1A7C27AC-EE6E-44BE-9CC1-C3536CB38AC5}" type="slidenum">
              <a:rPr lang="en-US" altLang="zh-CN"/>
              <a:pPr/>
              <a:t>‹#›</a:t>
            </a:fld>
            <a:endParaRPr lang="en-US" altLang="zh-CN"/>
          </a:p>
        </p:txBody>
      </p:sp>
    </p:spTree>
    <p:extLst>
      <p:ext uri="{BB962C8B-B14F-4D97-AF65-F5344CB8AC3E}">
        <p14:creationId xmlns:p14="http://schemas.microsoft.com/office/powerpoint/2010/main" val="2429857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3083995A-1257-48F6-BD21-856BB70ABD58}" type="datetime1">
              <a:rPr lang="zh-CN" altLang="en-US"/>
              <a:pPr>
                <a:defRPr/>
              </a:pPr>
              <a:t>2022/4/18</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61F686C9-9BF1-44F7-AA95-1DD17F3594B2}" type="slidenum">
              <a:rPr lang="en-US" altLang="zh-CN"/>
              <a:pPr/>
              <a:t>‹#›</a:t>
            </a:fld>
            <a:endParaRPr lang="en-US" altLang="zh-CN"/>
          </a:p>
        </p:txBody>
      </p:sp>
    </p:spTree>
    <p:extLst>
      <p:ext uri="{BB962C8B-B14F-4D97-AF65-F5344CB8AC3E}">
        <p14:creationId xmlns:p14="http://schemas.microsoft.com/office/powerpoint/2010/main" val="1682145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6673362D-1655-4209-B1AC-3D73B79B601E}" type="datetime1">
              <a:rPr lang="zh-CN" altLang="en-US"/>
              <a:pPr>
                <a:defRPr/>
              </a:pPr>
              <a:t>2022/4/18</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4DE65FD-825F-439D-BF48-95742B95CD1D}" type="slidenum">
              <a:rPr lang="en-US" altLang="zh-CN"/>
              <a:pPr/>
              <a:t>‹#›</a:t>
            </a:fld>
            <a:endParaRPr lang="en-US" altLang="zh-CN"/>
          </a:p>
        </p:txBody>
      </p:sp>
    </p:spTree>
    <p:extLst>
      <p:ext uri="{BB962C8B-B14F-4D97-AF65-F5344CB8AC3E}">
        <p14:creationId xmlns:p14="http://schemas.microsoft.com/office/powerpoint/2010/main" val="3270212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5D90CBAD-8FF6-4F49-8242-C98165052A60}" type="datetime1">
              <a:rPr lang="zh-CN" altLang="en-US"/>
              <a:pPr>
                <a:defRPr/>
              </a:pPr>
              <a:t>2022/4/18</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97457F9F-9E6F-4E6A-85E9-D0A6E1DBD651}" type="slidenum">
              <a:rPr lang="en-US" altLang="zh-CN"/>
              <a:pPr/>
              <a:t>‹#›</a:t>
            </a:fld>
            <a:endParaRPr lang="en-US" altLang="zh-CN"/>
          </a:p>
        </p:txBody>
      </p:sp>
    </p:spTree>
    <p:extLst>
      <p:ext uri="{BB962C8B-B14F-4D97-AF65-F5344CB8AC3E}">
        <p14:creationId xmlns:p14="http://schemas.microsoft.com/office/powerpoint/2010/main" val="201362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9219"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421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defRPr>
            </a:lvl1pPr>
          </a:lstStyle>
          <a:p>
            <a:pPr>
              <a:defRPr/>
            </a:pPr>
            <a:fld id="{48A79F31-419B-492A-B622-CBCBF58D5741}" type="datetime1">
              <a:rPr lang="zh-CN" altLang="en-US"/>
              <a:pPr>
                <a:defRPr/>
              </a:pPr>
              <a:t>2022/4/18</a:t>
            </a:fld>
            <a:endParaRPr lang="en-US" altLang="zh-CN"/>
          </a:p>
        </p:txBody>
      </p:sp>
      <p:sp>
        <p:nvSpPr>
          <p:cNvPr id="9421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defRPr>
            </a:lvl1pPr>
          </a:lstStyle>
          <a:p>
            <a:pPr>
              <a:defRPr/>
            </a:pPr>
            <a:endParaRPr lang="en-US" altLang="zh-CN"/>
          </a:p>
        </p:txBody>
      </p:sp>
      <p:sp>
        <p:nvSpPr>
          <p:cNvPr id="9421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ea typeface="宋体" panose="02010600030101010101" pitchFamily="2" charset="-122"/>
              </a:defRPr>
            </a:lvl1pPr>
          </a:lstStyle>
          <a:p>
            <a:fld id="{E8A08907-382D-4470-8045-6FF1F3C2CF07}" type="slidenum">
              <a:rPr lang="en-US" altLang="zh-CN"/>
              <a:pPr/>
              <a:t>‹#›</a:t>
            </a:fld>
            <a:endParaRPr lang="en-US" altLang="zh-CN"/>
          </a:p>
        </p:txBody>
      </p:sp>
      <p:pic>
        <p:nvPicPr>
          <p:cNvPr id="9223" name="Picture 7" descr="图片1"/>
          <p:cNvPicPr preferRelativeResize="0">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0" r:id="rId1"/>
    <p:sldLayoutId id="2147483659" r:id="rId2"/>
    <p:sldLayoutId id="2147483658" r:id="rId3"/>
    <p:sldLayoutId id="2147483657" r:id="rId4"/>
    <p:sldLayoutId id="2147483656" r:id="rId5"/>
    <p:sldLayoutId id="2147483655" r:id="rId6"/>
    <p:sldLayoutId id="2147483654" r:id="rId7"/>
    <p:sldLayoutId id="2147483653" r:id="rId8"/>
    <p:sldLayoutId id="2147483652" r:id="rId9"/>
    <p:sldLayoutId id="2147483651" r:id="rId10"/>
    <p:sldLayoutId id="2147483650" r:id="rId11"/>
  </p:sldLayoutIdLst>
  <p:hf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sldNum" sz="quarter" idx="4"/>
          </p:nvPr>
        </p:nvSpPr>
        <p:spPr bwMode="auto">
          <a:xfrm>
            <a:off x="6732588" y="6237288"/>
            <a:ext cx="2133600" cy="412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ea typeface="宋体" panose="02010600030101010101" pitchFamily="2" charset="-122"/>
              </a:defRPr>
            </a:lvl1pPr>
          </a:lstStyle>
          <a:p>
            <a:fld id="{A6608D97-39D8-478B-BB96-4961722A8189}" type="slidenum">
              <a:rPr lang="en-US" altLang="zh-CN"/>
              <a:pPr/>
              <a:t>‹#›</a:t>
            </a:fld>
            <a:endParaRPr lang="en-US" altLang="zh-CN"/>
          </a:p>
        </p:txBody>
      </p:sp>
      <p:grpSp>
        <p:nvGrpSpPr>
          <p:cNvPr id="10243" name="Group 17"/>
          <p:cNvGrpSpPr>
            <a:grpSpLocks/>
          </p:cNvGrpSpPr>
          <p:nvPr userDrawn="1"/>
        </p:nvGrpSpPr>
        <p:grpSpPr bwMode="auto">
          <a:xfrm>
            <a:off x="0" y="0"/>
            <a:ext cx="1042988" cy="6858000"/>
            <a:chOff x="0" y="0"/>
            <a:chExt cx="657" cy="4320"/>
          </a:xfrm>
        </p:grpSpPr>
        <p:pic>
          <p:nvPicPr>
            <p:cNvPr id="10247" name="Picture 18" descr="moban-2-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391"/>
              <a:ext cx="385" cy="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Picture 19" descr="moban-1-11"/>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657" cy="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44" name="Oval 20"/>
          <p:cNvSpPr>
            <a:spLocks noChangeArrowheads="1"/>
          </p:cNvSpPr>
          <p:nvPr userDrawn="1"/>
        </p:nvSpPr>
        <p:spPr bwMode="auto">
          <a:xfrm>
            <a:off x="1116013" y="549275"/>
            <a:ext cx="7683500" cy="71438"/>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a:defRPr/>
            </a:pPr>
            <a:endParaRPr lang="zh-CN" altLang="en-US"/>
          </a:p>
        </p:txBody>
      </p:sp>
      <p:pic>
        <p:nvPicPr>
          <p:cNvPr id="10245" name="Picture 27" descr="moban-2-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620713"/>
            <a:ext cx="611188" cy="623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28" descr="moban-1-11"/>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042988"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2" r:id="rId1"/>
    <p:sldLayoutId id="2147483671" r:id="rId2"/>
    <p:sldLayoutId id="2147483670" r:id="rId3"/>
    <p:sldLayoutId id="2147483669" r:id="rId4"/>
    <p:sldLayoutId id="2147483668" r:id="rId5"/>
    <p:sldLayoutId id="2147483667" r:id="rId6"/>
    <p:sldLayoutId id="2147483666" r:id="rId7"/>
    <p:sldLayoutId id="2147483665" r:id="rId8"/>
    <p:sldLayoutId id="2147483664" r:id="rId9"/>
    <p:sldLayoutId id="2147483663" r:id="rId10"/>
    <p:sldLayoutId id="2147483662" r:id="rId11"/>
    <p:sldLayoutId id="2147483661"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326.png"/><Relationship Id="rId3" Type="http://schemas.openxmlformats.org/officeDocument/2006/relationships/image" Target="../media/image321.png"/><Relationship Id="rId7" Type="http://schemas.openxmlformats.org/officeDocument/2006/relationships/image" Target="../media/image325.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hyperlink" Target="https://phet.colorado.edu/sims/html/wave-on-a-string/latest/wave-on-a-string_in.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www.physicsclassroom.com/mmedia/waves/swf.gi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09.png"/><Relationship Id="rId4" Type="http://schemas.openxmlformats.org/officeDocument/2006/relationships/hyperlink" Target="https://www.physicsclassroom.com/mmedia/waves/swf.gif"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707.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www.schoolphysics.co.uk/age16-19/Wave%20properties/Wave%20properties/text/Phase_change/index.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8" Type="http://schemas.openxmlformats.org/officeDocument/2006/relationships/image" Target="../media/image345.png"/><Relationship Id="rId3" Type="http://schemas.openxmlformats.org/officeDocument/2006/relationships/image" Target="../media/image339.png"/><Relationship Id="rId2" Type="http://schemas.openxmlformats.org/officeDocument/2006/relationships/notesSlide" Target="../notesSlides/notesSlide25.xml"/><Relationship Id="rId1" Type="http://schemas.openxmlformats.org/officeDocument/2006/relationships/slideLayout" Target="../slideLayouts/slideLayout13.xml"/><Relationship Id="rId11" Type="http://schemas.openxmlformats.org/officeDocument/2006/relationships/image" Target="../media/image348.png"/><Relationship Id="rId5" Type="http://schemas.openxmlformats.org/officeDocument/2006/relationships/image" Target="../media/image341.png"/><Relationship Id="rId10" Type="http://schemas.openxmlformats.org/officeDocument/2006/relationships/image" Target="../media/image347.png"/><Relationship Id="rId4" Type="http://schemas.openxmlformats.org/officeDocument/2006/relationships/image" Target="../media/image340.png"/><Relationship Id="rId9" Type="http://schemas.openxmlformats.org/officeDocument/2006/relationships/image" Target="../media/image346.png"/></Relationships>
</file>

<file path=ppt/slides/_rels/slide26.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45.png"/><Relationship Id="rId7"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159.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27.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45.png"/><Relationship Id="rId7" Type="http://schemas.openxmlformats.org/officeDocument/2006/relationships/image" Target="../media/image164.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159.png"/><Relationship Id="rId11" Type="http://schemas.openxmlformats.org/officeDocument/2006/relationships/image" Target="../media/image163.png"/><Relationship Id="rId5" Type="http://schemas.openxmlformats.org/officeDocument/2006/relationships/image" Target="../media/image158.png"/><Relationship Id="rId10" Type="http://schemas.openxmlformats.org/officeDocument/2006/relationships/image" Target="../media/image162.png"/><Relationship Id="rId4" Type="http://schemas.openxmlformats.org/officeDocument/2006/relationships/image" Target="../media/image157.png"/><Relationship Id="rId9" Type="http://schemas.openxmlformats.org/officeDocument/2006/relationships/image" Target="../media/image161.png"/></Relationships>
</file>

<file path=ppt/slides/_rels/slide28.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6.png"/><Relationship Id="rId3" Type="http://schemas.openxmlformats.org/officeDocument/2006/relationships/image" Target="../media/image145.png"/><Relationship Id="rId7" Type="http://schemas.openxmlformats.org/officeDocument/2006/relationships/image" Target="../media/image164.png"/><Relationship Id="rId12" Type="http://schemas.openxmlformats.org/officeDocument/2006/relationships/image" Target="../media/image165.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159.png"/><Relationship Id="rId11" Type="http://schemas.openxmlformats.org/officeDocument/2006/relationships/image" Target="../media/image163.png"/><Relationship Id="rId5" Type="http://schemas.openxmlformats.org/officeDocument/2006/relationships/image" Target="../media/image158.png"/><Relationship Id="rId10" Type="http://schemas.openxmlformats.org/officeDocument/2006/relationships/image" Target="../media/image162.png"/><Relationship Id="rId4" Type="http://schemas.openxmlformats.org/officeDocument/2006/relationships/image" Target="../media/image157.png"/><Relationship Id="rId9" Type="http://schemas.openxmlformats.org/officeDocument/2006/relationships/image" Target="../media/image161.png"/></Relationships>
</file>

<file path=ppt/slides/_rels/slide2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hyperlink" Target="https://phet.colorado.edu/sims/html/wave-on-a-string/latest/wave-on-a-string_in.html"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9.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31.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0.png"/><Relationship Id="rId7" Type="http://schemas.openxmlformats.org/officeDocument/2006/relationships/image" Target="../media/image181.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174.png"/><Relationship Id="rId5" Type="http://schemas.openxmlformats.org/officeDocument/2006/relationships/image" Target="../media/image173.png"/><Relationship Id="rId10" Type="http://schemas.openxmlformats.org/officeDocument/2006/relationships/image" Target="../media/image180.png"/><Relationship Id="rId4" Type="http://schemas.openxmlformats.org/officeDocument/2006/relationships/image" Target="../media/image172.png"/><Relationship Id="rId9" Type="http://schemas.openxmlformats.org/officeDocument/2006/relationships/image" Target="../media/image179.png"/></Relationships>
</file>

<file path=ppt/slides/_rels/slide32.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0.png"/><Relationship Id="rId7" Type="http://schemas.openxmlformats.org/officeDocument/2006/relationships/image" Target="../media/image181.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174.png"/><Relationship Id="rId11" Type="http://schemas.openxmlformats.org/officeDocument/2006/relationships/image" Target="../media/image180.png"/><Relationship Id="rId5" Type="http://schemas.openxmlformats.org/officeDocument/2006/relationships/image" Target="../media/image173.png"/><Relationship Id="rId10" Type="http://schemas.openxmlformats.org/officeDocument/2006/relationships/image" Target="../media/image179.png"/><Relationship Id="rId4" Type="http://schemas.openxmlformats.org/officeDocument/2006/relationships/image" Target="../media/image172.png"/><Relationship Id="rId9" Type="http://schemas.openxmlformats.org/officeDocument/2006/relationships/image" Target="../media/image183.png"/></Relationships>
</file>

<file path=ppt/slides/_rels/slide33.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0.png"/><Relationship Id="rId7" Type="http://schemas.openxmlformats.org/officeDocument/2006/relationships/image" Target="../media/image181.png"/><Relationship Id="rId12" Type="http://schemas.openxmlformats.org/officeDocument/2006/relationships/image" Target="../media/image180.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0" Type="http://schemas.openxmlformats.org/officeDocument/2006/relationships/image" Target="../media/image184.png"/><Relationship Id="rId4" Type="http://schemas.openxmlformats.org/officeDocument/2006/relationships/image" Target="../media/image172.png"/><Relationship Id="rId9" Type="http://schemas.openxmlformats.org/officeDocument/2006/relationships/image" Target="../media/image183.png"/></Relationships>
</file>

<file path=ppt/slides/_rels/slide34.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79.png"/><Relationship Id="rId3" Type="http://schemas.openxmlformats.org/officeDocument/2006/relationships/image" Target="../media/image170.png"/><Relationship Id="rId7" Type="http://schemas.openxmlformats.org/officeDocument/2006/relationships/image" Target="../media/image181.png"/><Relationship Id="rId12" Type="http://schemas.openxmlformats.org/officeDocument/2006/relationships/image" Target="../media/image186.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174.png"/><Relationship Id="rId11" Type="http://schemas.openxmlformats.org/officeDocument/2006/relationships/image" Target="../media/image185.png"/><Relationship Id="rId5" Type="http://schemas.openxmlformats.org/officeDocument/2006/relationships/image" Target="../media/image173.png"/><Relationship Id="rId10" Type="http://schemas.openxmlformats.org/officeDocument/2006/relationships/image" Target="../media/image184.png"/><Relationship Id="rId4" Type="http://schemas.openxmlformats.org/officeDocument/2006/relationships/image" Target="../media/image172.png"/><Relationship Id="rId9" Type="http://schemas.openxmlformats.org/officeDocument/2006/relationships/image" Target="../media/image183.png"/><Relationship Id="rId14" Type="http://schemas.openxmlformats.org/officeDocument/2006/relationships/image" Target="../media/image180.png"/></Relationships>
</file>

<file path=ppt/slides/_rels/slide35.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256.png"/></Relationships>
</file>

<file path=ppt/slides/_rels/slide36.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261.png"/><Relationship Id="rId4" Type="http://schemas.openxmlformats.org/officeDocument/2006/relationships/image" Target="../media/image256.png"/></Relationships>
</file>

<file path=ppt/slides/_rels/slide37.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image" Target="../media/image239.png"/><Relationship Id="rId7" Type="http://schemas.openxmlformats.org/officeDocument/2006/relationships/image" Target="../media/image263.pn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262.png"/><Relationship Id="rId5" Type="http://schemas.openxmlformats.org/officeDocument/2006/relationships/image" Target="../media/image261.png"/><Relationship Id="rId4" Type="http://schemas.openxmlformats.org/officeDocument/2006/relationships/image" Target="../media/image256.png"/><Relationship Id="rId9" Type="http://schemas.openxmlformats.org/officeDocument/2006/relationships/image" Target="../media/image265.png"/></Relationships>
</file>

<file path=ppt/slides/_rels/slide38.xml.rels><?xml version="1.0" encoding="UTF-8" standalone="yes"?>
<Relationships xmlns="http://schemas.openxmlformats.org/package/2006/relationships"><Relationship Id="rId8" Type="http://schemas.openxmlformats.org/officeDocument/2006/relationships/image" Target="../media/image263.png"/><Relationship Id="rId3" Type="http://schemas.openxmlformats.org/officeDocument/2006/relationships/image" Target="../media/image239.png"/><Relationship Id="rId7" Type="http://schemas.openxmlformats.org/officeDocument/2006/relationships/image" Target="../media/image262.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266.png"/><Relationship Id="rId5" Type="http://schemas.openxmlformats.org/officeDocument/2006/relationships/image" Target="../media/image261.png"/><Relationship Id="rId10" Type="http://schemas.openxmlformats.org/officeDocument/2006/relationships/image" Target="../media/image265.png"/><Relationship Id="rId4" Type="http://schemas.openxmlformats.org/officeDocument/2006/relationships/image" Target="../media/image256.png"/><Relationship Id="rId9" Type="http://schemas.openxmlformats.org/officeDocument/2006/relationships/image" Target="../media/image264.png"/></Relationships>
</file>

<file path=ppt/slides/_rels/slide39.xml.rels><?xml version="1.0" encoding="UTF-8" standalone="yes"?>
<Relationships xmlns="http://schemas.openxmlformats.org/package/2006/relationships"><Relationship Id="rId8" Type="http://schemas.openxmlformats.org/officeDocument/2006/relationships/image" Target="../media/image364.png"/><Relationship Id="rId3" Type="http://schemas.openxmlformats.org/officeDocument/2006/relationships/image" Target="../media/image359.png"/><Relationship Id="rId7" Type="http://schemas.openxmlformats.org/officeDocument/2006/relationships/image" Target="../media/image363.png"/><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362.png"/><Relationship Id="rId5" Type="http://schemas.openxmlformats.org/officeDocument/2006/relationships/image" Target="../media/image361.png"/><Relationship Id="rId10" Type="http://schemas.openxmlformats.org/officeDocument/2006/relationships/image" Target="../media/image366.png"/><Relationship Id="rId4" Type="http://schemas.openxmlformats.org/officeDocument/2006/relationships/image" Target="../media/image360.png"/><Relationship Id="rId9" Type="http://schemas.openxmlformats.org/officeDocument/2006/relationships/image" Target="../media/image36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145.png"/><Relationship Id="rId7" Type="http://schemas.openxmlformats.org/officeDocument/2006/relationships/image" Target="../media/image164.png"/><Relationship Id="rId12" Type="http://schemas.openxmlformats.org/officeDocument/2006/relationships/image" Target="../media/image163.png"/><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image" Target="../media/image159.png"/><Relationship Id="rId11" Type="http://schemas.openxmlformats.org/officeDocument/2006/relationships/image" Target="../media/image162.png"/><Relationship Id="rId5" Type="http://schemas.openxmlformats.org/officeDocument/2006/relationships/image" Target="../media/image158.png"/><Relationship Id="rId10" Type="http://schemas.openxmlformats.org/officeDocument/2006/relationships/image" Target="../media/image161.png"/><Relationship Id="rId4" Type="http://schemas.openxmlformats.org/officeDocument/2006/relationships/image" Target="../media/image157.png"/><Relationship Id="rId9" Type="http://schemas.openxmlformats.org/officeDocument/2006/relationships/image" Target="../media/image160.png"/></Relationships>
</file>

<file path=ppt/slides/_rels/slide4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image" Target="../media/image270.png"/><Relationship Id="rId4" Type="http://schemas.openxmlformats.org/officeDocument/2006/relationships/image" Target="../media/image269.png"/></Relationships>
</file>

<file path=ppt/slides/_rels/slide42.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s>
</file>

<file path=ppt/slides/_rels/slide43.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 Id="rId9" Type="http://schemas.openxmlformats.org/officeDocument/2006/relationships/image" Target="../media/image274.png"/></Relationships>
</file>

<file path=ppt/slides/_rels/slide44.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68.png"/><Relationship Id="rId7" Type="http://schemas.openxmlformats.org/officeDocument/2006/relationships/image" Target="../media/image272.png"/><Relationship Id="rId12" Type="http://schemas.openxmlformats.org/officeDocument/2006/relationships/image" Target="../media/image277.png"/><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image" Target="../media/image271.png"/><Relationship Id="rId11" Type="http://schemas.openxmlformats.org/officeDocument/2006/relationships/image" Target="../media/image274.png"/><Relationship Id="rId5" Type="http://schemas.openxmlformats.org/officeDocument/2006/relationships/image" Target="../media/image270.png"/><Relationship Id="rId10" Type="http://schemas.openxmlformats.org/officeDocument/2006/relationships/image" Target="../media/image276.png"/><Relationship Id="rId4" Type="http://schemas.openxmlformats.org/officeDocument/2006/relationships/image" Target="../media/image269.png"/><Relationship Id="rId9" Type="http://schemas.openxmlformats.org/officeDocument/2006/relationships/image" Target="../media/image275.png"/></Relationships>
</file>

<file path=ppt/slides/_rels/slide45.xml.rels><?xml version="1.0" encoding="UTF-8" standalone="yes"?>
<Relationships xmlns="http://schemas.openxmlformats.org/package/2006/relationships"><Relationship Id="rId8" Type="http://schemas.openxmlformats.org/officeDocument/2006/relationships/image" Target="../media/image741.png"/><Relationship Id="rId13" Type="http://schemas.openxmlformats.org/officeDocument/2006/relationships/image" Target="../media/image278.png"/><Relationship Id="rId3" Type="http://schemas.openxmlformats.org/officeDocument/2006/relationships/image" Target="../media/image736.png"/><Relationship Id="rId7" Type="http://schemas.openxmlformats.org/officeDocument/2006/relationships/image" Target="../media/image740.png"/><Relationship Id="rId12" Type="http://schemas.openxmlformats.org/officeDocument/2006/relationships/image" Target="../media/image745.png"/><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image" Target="../media/image739.png"/><Relationship Id="rId11" Type="http://schemas.openxmlformats.org/officeDocument/2006/relationships/image" Target="../media/image744.png"/><Relationship Id="rId5" Type="http://schemas.openxmlformats.org/officeDocument/2006/relationships/image" Target="../media/image738.png"/><Relationship Id="rId10" Type="http://schemas.openxmlformats.org/officeDocument/2006/relationships/image" Target="../media/image743.png"/><Relationship Id="rId4" Type="http://schemas.openxmlformats.org/officeDocument/2006/relationships/image" Target="../media/image737.png"/><Relationship Id="rId9" Type="http://schemas.openxmlformats.org/officeDocument/2006/relationships/image" Target="../media/image742.png"/></Relationships>
</file>

<file path=ppt/slides/_rels/slide46.xml.rels><?xml version="1.0" encoding="UTF-8" standalone="yes"?>
<Relationships xmlns="http://schemas.openxmlformats.org/package/2006/relationships"><Relationship Id="rId8" Type="http://schemas.openxmlformats.org/officeDocument/2006/relationships/image" Target="../media/image721.png"/><Relationship Id="rId3" Type="http://schemas.openxmlformats.org/officeDocument/2006/relationships/image" Target="../media/image367.png"/><Relationship Id="rId7" Type="http://schemas.openxmlformats.org/officeDocument/2006/relationships/image" Target="../media/image720.png"/><Relationship Id="rId2" Type="http://schemas.openxmlformats.org/officeDocument/2006/relationships/notesSlide" Target="../notesSlides/notesSlide46.xml"/><Relationship Id="rId1" Type="http://schemas.openxmlformats.org/officeDocument/2006/relationships/slideLayout" Target="../slideLayouts/slideLayout13.xml"/><Relationship Id="rId6" Type="http://schemas.openxmlformats.org/officeDocument/2006/relationships/image" Target="../media/image279.png"/><Relationship Id="rId5" Type="http://schemas.openxmlformats.org/officeDocument/2006/relationships/image" Target="../media/image369.png"/><Relationship Id="rId10" Type="http://schemas.openxmlformats.org/officeDocument/2006/relationships/image" Target="../media/image723.png"/><Relationship Id="rId4" Type="http://schemas.openxmlformats.org/officeDocument/2006/relationships/image" Target="../media/image368.png"/><Relationship Id="rId9" Type="http://schemas.openxmlformats.org/officeDocument/2006/relationships/image" Target="../media/image722.png"/></Relationships>
</file>

<file path=ppt/slides/_rels/slide47.xml.rels><?xml version="1.0" encoding="UTF-8" standalone="yes"?>
<Relationships xmlns="http://schemas.openxmlformats.org/package/2006/relationships"><Relationship Id="rId3" Type="http://schemas.openxmlformats.org/officeDocument/2006/relationships/image" Target="../media/image748.png"/><Relationship Id="rId7" Type="http://schemas.openxmlformats.org/officeDocument/2006/relationships/image" Target="../media/image750.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48.xml"/><Relationship Id="rId1" Type="http://schemas.openxmlformats.org/officeDocument/2006/relationships/slideLayout" Target="../slideLayouts/slideLayout13.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png"/></Relationships>
</file>

<file path=ppt/slides/_rels/slide49.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284.png"/><Relationship Id="rId2" Type="http://schemas.openxmlformats.org/officeDocument/2006/relationships/notesSlide" Target="../notesSlides/notesSlide49.xml"/><Relationship Id="rId1" Type="http://schemas.openxmlformats.org/officeDocument/2006/relationships/slideLayout" Target="../slideLayouts/slideLayout13.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png"/></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8" Type="http://schemas.openxmlformats.org/officeDocument/2006/relationships/image" Target="../media/image285.png"/><Relationship Id="rId3" Type="http://schemas.openxmlformats.org/officeDocument/2006/relationships/image" Target="../media/image280.png"/><Relationship Id="rId7" Type="http://schemas.openxmlformats.org/officeDocument/2006/relationships/image" Target="../media/image284.png"/><Relationship Id="rId2" Type="http://schemas.openxmlformats.org/officeDocument/2006/relationships/notesSlide" Target="../notesSlides/notesSlide50.xml"/><Relationship Id="rId1" Type="http://schemas.openxmlformats.org/officeDocument/2006/relationships/slideLayout" Target="../slideLayouts/slideLayout13.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png"/><Relationship Id="rId9" Type="http://schemas.openxmlformats.org/officeDocument/2006/relationships/image" Target="../media/image286.png"/></Relationships>
</file>

<file path=ppt/slides/_rels/slide51.xml.rels><?xml version="1.0" encoding="UTF-8" standalone="yes"?>
<Relationships xmlns="http://schemas.openxmlformats.org/package/2006/relationships"><Relationship Id="rId8" Type="http://schemas.openxmlformats.org/officeDocument/2006/relationships/image" Target="../media/image281.png"/><Relationship Id="rId13" Type="http://schemas.openxmlformats.org/officeDocument/2006/relationships/image" Target="../media/image288.png"/><Relationship Id="rId18" Type="http://schemas.openxmlformats.org/officeDocument/2006/relationships/image" Target="../media/image293.png"/><Relationship Id="rId3" Type="http://schemas.openxmlformats.org/officeDocument/2006/relationships/image" Target="../media/image280.png"/><Relationship Id="rId21" Type="http://schemas.openxmlformats.org/officeDocument/2006/relationships/image" Target="../media/image295.png"/><Relationship Id="rId7" Type="http://schemas.openxmlformats.org/officeDocument/2006/relationships/image" Target="../media/image163.png"/><Relationship Id="rId12" Type="http://schemas.openxmlformats.org/officeDocument/2006/relationships/image" Target="../media/image285.png"/><Relationship Id="rId17" Type="http://schemas.openxmlformats.org/officeDocument/2006/relationships/image" Target="../media/image292.png"/><Relationship Id="rId2" Type="http://schemas.openxmlformats.org/officeDocument/2006/relationships/notesSlide" Target="../notesSlides/notesSlide51.xml"/><Relationship Id="rId16" Type="http://schemas.openxmlformats.org/officeDocument/2006/relationships/image" Target="../media/image291.png"/><Relationship Id="rId20" Type="http://schemas.openxmlformats.org/officeDocument/2006/relationships/image" Target="../media/image286.png"/><Relationship Id="rId1" Type="http://schemas.openxmlformats.org/officeDocument/2006/relationships/slideLayout" Target="../slideLayouts/slideLayout13.xml"/><Relationship Id="rId6" Type="http://schemas.openxmlformats.org/officeDocument/2006/relationships/image" Target="../media/image162.png"/><Relationship Id="rId11" Type="http://schemas.openxmlformats.org/officeDocument/2006/relationships/image" Target="../media/image284.png"/><Relationship Id="rId5" Type="http://schemas.openxmlformats.org/officeDocument/2006/relationships/image" Target="../media/image287.png"/><Relationship Id="rId15" Type="http://schemas.openxmlformats.org/officeDocument/2006/relationships/image" Target="../media/image290.png"/><Relationship Id="rId10" Type="http://schemas.openxmlformats.org/officeDocument/2006/relationships/image" Target="../media/image283.png"/><Relationship Id="rId19" Type="http://schemas.openxmlformats.org/officeDocument/2006/relationships/image" Target="../media/image294.png"/><Relationship Id="rId4" Type="http://schemas.openxmlformats.org/officeDocument/2006/relationships/image" Target="../media/image160.png"/><Relationship Id="rId9" Type="http://schemas.openxmlformats.org/officeDocument/2006/relationships/image" Target="../media/image282.png"/><Relationship Id="rId14" Type="http://schemas.openxmlformats.org/officeDocument/2006/relationships/image" Target="../media/image28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8" Type="http://schemas.openxmlformats.org/officeDocument/2006/relationships/image" Target="../media/image301.png"/><Relationship Id="rId3" Type="http://schemas.openxmlformats.org/officeDocument/2006/relationships/image" Target="../media/image296.png"/><Relationship Id="rId7" Type="http://schemas.openxmlformats.org/officeDocument/2006/relationships/image" Target="../media/image300.png"/><Relationship Id="rId2" Type="http://schemas.openxmlformats.org/officeDocument/2006/relationships/notesSlide" Target="../notesSlides/notesSlide52.xml"/><Relationship Id="rId1" Type="http://schemas.openxmlformats.org/officeDocument/2006/relationships/slideLayout" Target="../slideLayouts/slideLayout13.xml"/><Relationship Id="rId6" Type="http://schemas.openxmlformats.org/officeDocument/2006/relationships/image" Target="../media/image299.png"/><Relationship Id="rId5" Type="http://schemas.openxmlformats.org/officeDocument/2006/relationships/image" Target="../media/image298.png"/><Relationship Id="rId4" Type="http://schemas.openxmlformats.org/officeDocument/2006/relationships/image" Target="../media/image297.png"/></Relationships>
</file>

<file path=ppt/slides/_rels/slide54.xml.rels><?xml version="1.0" encoding="UTF-8" standalone="yes"?>
<Relationships xmlns="http://schemas.openxmlformats.org/package/2006/relationships"><Relationship Id="rId8" Type="http://schemas.openxmlformats.org/officeDocument/2006/relationships/image" Target="../media/image301.png"/><Relationship Id="rId3" Type="http://schemas.openxmlformats.org/officeDocument/2006/relationships/image" Target="../media/image302.png"/><Relationship Id="rId7" Type="http://schemas.openxmlformats.org/officeDocument/2006/relationships/image" Target="../media/image300.png"/><Relationship Id="rId2" Type="http://schemas.openxmlformats.org/officeDocument/2006/relationships/notesSlide" Target="../notesSlides/notesSlide53.xml"/><Relationship Id="rId1" Type="http://schemas.openxmlformats.org/officeDocument/2006/relationships/slideLayout" Target="../slideLayouts/slideLayout13.xml"/><Relationship Id="rId6" Type="http://schemas.openxmlformats.org/officeDocument/2006/relationships/image" Target="../media/image299.png"/><Relationship Id="rId5" Type="http://schemas.openxmlformats.org/officeDocument/2006/relationships/image" Target="../media/image298.png"/><Relationship Id="rId4" Type="http://schemas.openxmlformats.org/officeDocument/2006/relationships/image" Target="../media/image297.png"/></Relationships>
</file>

<file path=ppt/slides/_rels/slide55.xml.rels><?xml version="1.0" encoding="UTF-8" standalone="yes"?>
<Relationships xmlns="http://schemas.openxmlformats.org/package/2006/relationships"><Relationship Id="rId8" Type="http://schemas.openxmlformats.org/officeDocument/2006/relationships/image" Target="../media/image376.png"/><Relationship Id="rId3" Type="http://schemas.openxmlformats.org/officeDocument/2006/relationships/image" Target="../media/image371.png"/><Relationship Id="rId7" Type="http://schemas.openxmlformats.org/officeDocument/2006/relationships/image" Target="../media/image375.png"/><Relationship Id="rId2" Type="http://schemas.openxmlformats.org/officeDocument/2006/relationships/notesSlide" Target="../notesSlides/notesSlide54.xml"/><Relationship Id="rId1" Type="http://schemas.openxmlformats.org/officeDocument/2006/relationships/slideLayout" Target="../slideLayouts/slideLayout13.xml"/><Relationship Id="rId6" Type="http://schemas.openxmlformats.org/officeDocument/2006/relationships/image" Target="../media/image374.png"/><Relationship Id="rId5" Type="http://schemas.openxmlformats.org/officeDocument/2006/relationships/image" Target="../media/image373.png"/><Relationship Id="rId4" Type="http://schemas.openxmlformats.org/officeDocument/2006/relationships/image" Target="../media/image372.png"/></Relationships>
</file>

<file path=ppt/slides/_rels/slide56.xml.rels><?xml version="1.0" encoding="UTF-8" standalone="yes"?>
<Relationships xmlns="http://schemas.openxmlformats.org/package/2006/relationships"><Relationship Id="rId3" Type="http://schemas.openxmlformats.org/officeDocument/2006/relationships/image" Target="../media/image372.png"/><Relationship Id="rId7" Type="http://schemas.openxmlformats.org/officeDocument/2006/relationships/image" Target="../media/image376.png"/><Relationship Id="rId2" Type="http://schemas.openxmlformats.org/officeDocument/2006/relationships/notesSlide" Target="../notesSlides/notesSlide55.xml"/><Relationship Id="rId1" Type="http://schemas.openxmlformats.org/officeDocument/2006/relationships/slideLayout" Target="../slideLayouts/slideLayout13.xml"/><Relationship Id="rId6" Type="http://schemas.openxmlformats.org/officeDocument/2006/relationships/image" Target="../media/image375.png"/><Relationship Id="rId5" Type="http://schemas.openxmlformats.org/officeDocument/2006/relationships/image" Target="../media/image374.png"/><Relationship Id="rId4" Type="http://schemas.openxmlformats.org/officeDocument/2006/relationships/image" Target="../media/image373.png"/></Relationships>
</file>

<file path=ppt/slides/_rels/slide57.xml.rels><?xml version="1.0" encoding="UTF-8" standalone="yes"?>
<Relationships xmlns="http://schemas.openxmlformats.org/package/2006/relationships"><Relationship Id="rId3" Type="http://schemas.openxmlformats.org/officeDocument/2006/relationships/image" Target="../media/image297.png"/><Relationship Id="rId7" Type="http://schemas.openxmlformats.org/officeDocument/2006/relationships/image" Target="../media/image301.png"/><Relationship Id="rId2" Type="http://schemas.openxmlformats.org/officeDocument/2006/relationships/notesSlide" Target="../notesSlides/notesSlide56.xml"/><Relationship Id="rId1" Type="http://schemas.openxmlformats.org/officeDocument/2006/relationships/slideLayout" Target="../slideLayouts/slideLayout13.xml"/><Relationship Id="rId6" Type="http://schemas.openxmlformats.org/officeDocument/2006/relationships/image" Target="../media/image300.png"/><Relationship Id="rId5" Type="http://schemas.openxmlformats.org/officeDocument/2006/relationships/image" Target="../media/image299.png"/><Relationship Id="rId4" Type="http://schemas.openxmlformats.org/officeDocument/2006/relationships/image" Target="../media/image298.png"/></Relationships>
</file>

<file path=ppt/slides/_rels/slide58.xml.rels><?xml version="1.0" encoding="UTF-8" standalone="yes"?>
<Relationships xmlns="http://schemas.openxmlformats.org/package/2006/relationships"><Relationship Id="rId3" Type="http://schemas.openxmlformats.org/officeDocument/2006/relationships/hyperlink" Target="https://www.ghmusic.com.au/orchestral/violin-strings" TargetMode="External"/><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13" Type="http://schemas.openxmlformats.org/officeDocument/2006/relationships/image" Target="../media/image389.png"/><Relationship Id="rId21" Type="http://schemas.openxmlformats.org/officeDocument/2006/relationships/image" Target="../media/image397.png"/><Relationship Id="rId12" Type="http://schemas.openxmlformats.org/officeDocument/2006/relationships/image" Target="../media/image388.png"/><Relationship Id="rId2" Type="http://schemas.openxmlformats.org/officeDocument/2006/relationships/notesSlide" Target="../notesSlides/notesSlide58.xml"/><Relationship Id="rId20" Type="http://schemas.openxmlformats.org/officeDocument/2006/relationships/image" Target="../media/image396.png"/><Relationship Id="rId1" Type="http://schemas.openxmlformats.org/officeDocument/2006/relationships/slideLayout" Target="../slideLayouts/slideLayout13.xml"/><Relationship Id="rId11" Type="http://schemas.openxmlformats.org/officeDocument/2006/relationships/image" Target="../media/image387.png"/><Relationship Id="rId15" Type="http://schemas.openxmlformats.org/officeDocument/2006/relationships/image" Target="../media/image391.pn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60.xml.rels><?xml version="1.0" encoding="UTF-8" standalone="yes"?>
<Relationships xmlns="http://schemas.openxmlformats.org/package/2006/relationships"><Relationship Id="rId8" Type="http://schemas.openxmlformats.org/officeDocument/2006/relationships/image" Target="../media/image309.png"/><Relationship Id="rId13" Type="http://schemas.openxmlformats.org/officeDocument/2006/relationships/image" Target="../media/image314.png"/><Relationship Id="rId3" Type="http://schemas.openxmlformats.org/officeDocument/2006/relationships/image" Target="../media/image304.png"/><Relationship Id="rId7" Type="http://schemas.openxmlformats.org/officeDocument/2006/relationships/image" Target="../media/image308.png"/><Relationship Id="rId12" Type="http://schemas.openxmlformats.org/officeDocument/2006/relationships/image" Target="../media/image313.png"/><Relationship Id="rId2" Type="http://schemas.openxmlformats.org/officeDocument/2006/relationships/notesSlide" Target="../notesSlides/notesSlide59.xml"/><Relationship Id="rId1" Type="http://schemas.openxmlformats.org/officeDocument/2006/relationships/slideLayout" Target="../slideLayouts/slideLayout13.xml"/><Relationship Id="rId6" Type="http://schemas.openxmlformats.org/officeDocument/2006/relationships/image" Target="../media/image307.png"/><Relationship Id="rId11" Type="http://schemas.openxmlformats.org/officeDocument/2006/relationships/image" Target="../media/image312.png"/><Relationship Id="rId5" Type="http://schemas.openxmlformats.org/officeDocument/2006/relationships/image" Target="../media/image306.png"/><Relationship Id="rId10" Type="http://schemas.openxmlformats.org/officeDocument/2006/relationships/image" Target="../media/image311.png"/><Relationship Id="rId4" Type="http://schemas.openxmlformats.org/officeDocument/2006/relationships/image" Target="../media/image305.png"/><Relationship Id="rId9" Type="http://schemas.openxmlformats.org/officeDocument/2006/relationships/image" Target="../media/image310.png"/></Relationships>
</file>

<file path=ppt/slides/_rels/slide61.xml.rels><?xml version="1.0" encoding="UTF-8" standalone="yes"?>
<Relationships xmlns="http://schemas.openxmlformats.org/package/2006/relationships"><Relationship Id="rId8" Type="http://schemas.openxmlformats.org/officeDocument/2006/relationships/image" Target="../media/image306.png"/><Relationship Id="rId13" Type="http://schemas.openxmlformats.org/officeDocument/2006/relationships/image" Target="../media/image311.png"/><Relationship Id="rId18" Type="http://schemas.openxmlformats.org/officeDocument/2006/relationships/image" Target="../media/image314.png"/><Relationship Id="rId3" Type="http://schemas.openxmlformats.org/officeDocument/2006/relationships/image" Target="../media/image315.png"/><Relationship Id="rId7" Type="http://schemas.openxmlformats.org/officeDocument/2006/relationships/image" Target="../media/image305.png"/><Relationship Id="rId12" Type="http://schemas.openxmlformats.org/officeDocument/2006/relationships/image" Target="../media/image310.png"/><Relationship Id="rId17" Type="http://schemas.openxmlformats.org/officeDocument/2006/relationships/image" Target="../media/image313.png"/><Relationship Id="rId2" Type="http://schemas.openxmlformats.org/officeDocument/2006/relationships/notesSlide" Target="../notesSlides/notesSlide60.xml"/><Relationship Id="rId16" Type="http://schemas.openxmlformats.org/officeDocument/2006/relationships/image" Target="../media/image319.png"/><Relationship Id="rId1" Type="http://schemas.openxmlformats.org/officeDocument/2006/relationships/slideLayout" Target="../slideLayouts/slideLayout13.xml"/><Relationship Id="rId6" Type="http://schemas.openxmlformats.org/officeDocument/2006/relationships/image" Target="../media/image304.png"/><Relationship Id="rId11" Type="http://schemas.openxmlformats.org/officeDocument/2006/relationships/image" Target="../media/image309.png"/><Relationship Id="rId5" Type="http://schemas.openxmlformats.org/officeDocument/2006/relationships/image" Target="../media/image317.png"/><Relationship Id="rId15" Type="http://schemas.openxmlformats.org/officeDocument/2006/relationships/image" Target="../media/image318.png"/><Relationship Id="rId10" Type="http://schemas.openxmlformats.org/officeDocument/2006/relationships/image" Target="../media/image308.png"/><Relationship Id="rId4" Type="http://schemas.openxmlformats.org/officeDocument/2006/relationships/image" Target="../media/image316.png"/><Relationship Id="rId9" Type="http://schemas.openxmlformats.org/officeDocument/2006/relationships/image" Target="../media/image307.png"/><Relationship Id="rId14" Type="http://schemas.openxmlformats.org/officeDocument/2006/relationships/image" Target="../media/image312.png"/></Relationships>
</file>

<file path=ppt/slides/_rels/slide62.xml.rels><?xml version="1.0" encoding="UTF-8" standalone="yes"?>
<Relationships xmlns="http://schemas.openxmlformats.org/package/2006/relationships"><Relationship Id="rId8" Type="http://schemas.openxmlformats.org/officeDocument/2006/relationships/image" Target="../media/image317.png"/><Relationship Id="rId13" Type="http://schemas.openxmlformats.org/officeDocument/2006/relationships/image" Target="../media/image308.png"/><Relationship Id="rId18" Type="http://schemas.openxmlformats.org/officeDocument/2006/relationships/image" Target="../media/image318.png"/><Relationship Id="rId3" Type="http://schemas.openxmlformats.org/officeDocument/2006/relationships/image" Target="../media/image320.png"/><Relationship Id="rId21" Type="http://schemas.openxmlformats.org/officeDocument/2006/relationships/image" Target="../media/image313.png"/><Relationship Id="rId7" Type="http://schemas.openxmlformats.org/officeDocument/2006/relationships/image" Target="../media/image316.png"/><Relationship Id="rId12" Type="http://schemas.openxmlformats.org/officeDocument/2006/relationships/image" Target="../media/image307.png"/><Relationship Id="rId17" Type="http://schemas.openxmlformats.org/officeDocument/2006/relationships/image" Target="../media/image312.png"/><Relationship Id="rId2" Type="http://schemas.openxmlformats.org/officeDocument/2006/relationships/notesSlide" Target="../notesSlides/notesSlide61.xml"/><Relationship Id="rId16" Type="http://schemas.openxmlformats.org/officeDocument/2006/relationships/image" Target="../media/image311.png"/><Relationship Id="rId20" Type="http://schemas.openxmlformats.org/officeDocument/2006/relationships/image" Target="../media/image329.png"/><Relationship Id="rId1" Type="http://schemas.openxmlformats.org/officeDocument/2006/relationships/slideLayout" Target="../slideLayouts/slideLayout13.xml"/><Relationship Id="rId6" Type="http://schemas.openxmlformats.org/officeDocument/2006/relationships/image" Target="../media/image315.png"/><Relationship Id="rId11" Type="http://schemas.openxmlformats.org/officeDocument/2006/relationships/image" Target="../media/image306.png"/><Relationship Id="rId5" Type="http://schemas.openxmlformats.org/officeDocument/2006/relationships/image" Target="../media/image328.png"/><Relationship Id="rId15" Type="http://schemas.openxmlformats.org/officeDocument/2006/relationships/image" Target="../media/image310.png"/><Relationship Id="rId23" Type="http://schemas.openxmlformats.org/officeDocument/2006/relationships/image" Target="../media/image330.png"/><Relationship Id="rId10" Type="http://schemas.openxmlformats.org/officeDocument/2006/relationships/image" Target="../media/image305.png"/><Relationship Id="rId19" Type="http://schemas.openxmlformats.org/officeDocument/2006/relationships/image" Target="../media/image319.png"/><Relationship Id="rId4" Type="http://schemas.openxmlformats.org/officeDocument/2006/relationships/image" Target="../media/image327.png"/><Relationship Id="rId9" Type="http://schemas.openxmlformats.org/officeDocument/2006/relationships/image" Target="../media/image304.png"/><Relationship Id="rId14" Type="http://schemas.openxmlformats.org/officeDocument/2006/relationships/image" Target="../media/image309.png"/><Relationship Id="rId22" Type="http://schemas.openxmlformats.org/officeDocument/2006/relationships/image" Target="../media/image314.png"/></Relationships>
</file>

<file path=ppt/slides/_rels/slide63.xml.rels><?xml version="1.0" encoding="UTF-8" standalone="yes"?>
<Relationships xmlns="http://schemas.openxmlformats.org/package/2006/relationships"><Relationship Id="rId13" Type="http://schemas.openxmlformats.org/officeDocument/2006/relationships/image" Target="../media/image409.png"/><Relationship Id="rId3" Type="http://schemas.openxmlformats.org/officeDocument/2006/relationships/image" Target="../media/image398.png"/><Relationship Id="rId2" Type="http://schemas.openxmlformats.org/officeDocument/2006/relationships/notesSlide" Target="../notesSlides/notesSlide62.xml"/><Relationship Id="rId1" Type="http://schemas.openxmlformats.org/officeDocument/2006/relationships/slideLayout" Target="../slideLayouts/slideLayout13.xml"/><Relationship Id="rId5" Type="http://schemas.openxmlformats.org/officeDocument/2006/relationships/image" Target="../media/image400.png"/><Relationship Id="rId4" Type="http://schemas.openxmlformats.org/officeDocument/2006/relationships/image" Target="../media/image399.png"/></Relationships>
</file>

<file path=ppt/slides/_rels/slide64.xml.rels><?xml version="1.0" encoding="UTF-8" standalone="yes"?>
<Relationships xmlns="http://schemas.openxmlformats.org/package/2006/relationships"><Relationship Id="rId3" Type="http://schemas.openxmlformats.org/officeDocument/2006/relationships/image" Target="../media/image331.png"/><Relationship Id="rId7" Type="http://schemas.openxmlformats.org/officeDocument/2006/relationships/image" Target="../media/image335.png"/><Relationship Id="rId2" Type="http://schemas.openxmlformats.org/officeDocument/2006/relationships/notesSlide" Target="../notesSlides/notesSlide63.xml"/><Relationship Id="rId1" Type="http://schemas.openxmlformats.org/officeDocument/2006/relationships/slideLayout" Target="../slideLayouts/slideLayout13.xml"/><Relationship Id="rId6" Type="http://schemas.openxmlformats.org/officeDocument/2006/relationships/image" Target="../media/image334.png"/><Relationship Id="rId5" Type="http://schemas.openxmlformats.org/officeDocument/2006/relationships/image" Target="../media/image333.png"/><Relationship Id="rId4" Type="http://schemas.openxmlformats.org/officeDocument/2006/relationships/image" Target="../media/image332.png"/></Relationships>
</file>

<file path=ppt/slides/_rels/slide65.xml.rels><?xml version="1.0" encoding="UTF-8" standalone="yes"?>
<Relationships xmlns="http://schemas.openxmlformats.org/package/2006/relationships"><Relationship Id="rId8" Type="http://schemas.openxmlformats.org/officeDocument/2006/relationships/image" Target="../media/image335.png"/><Relationship Id="rId3" Type="http://schemas.openxmlformats.org/officeDocument/2006/relationships/image" Target="../media/image331.png"/><Relationship Id="rId7" Type="http://schemas.openxmlformats.org/officeDocument/2006/relationships/image" Target="../media/image336.png"/><Relationship Id="rId2" Type="http://schemas.openxmlformats.org/officeDocument/2006/relationships/notesSlide" Target="../notesSlides/notesSlide64.xml"/><Relationship Id="rId1" Type="http://schemas.openxmlformats.org/officeDocument/2006/relationships/slideLayout" Target="../slideLayouts/slideLayout13.xml"/><Relationship Id="rId6" Type="http://schemas.openxmlformats.org/officeDocument/2006/relationships/image" Target="../media/image334.png"/><Relationship Id="rId5" Type="http://schemas.openxmlformats.org/officeDocument/2006/relationships/image" Target="../media/image333.png"/><Relationship Id="rId4" Type="http://schemas.openxmlformats.org/officeDocument/2006/relationships/image" Target="../media/image332.png"/></Relationships>
</file>

<file path=ppt/slides/_rels/slide66.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1.png"/><Relationship Id="rId7" Type="http://schemas.openxmlformats.org/officeDocument/2006/relationships/image" Target="../media/image336.png"/><Relationship Id="rId2" Type="http://schemas.openxmlformats.org/officeDocument/2006/relationships/notesSlide" Target="../notesSlides/notesSlide65.xml"/><Relationship Id="rId1" Type="http://schemas.openxmlformats.org/officeDocument/2006/relationships/slideLayout" Target="../slideLayouts/slideLayout13.xml"/><Relationship Id="rId6" Type="http://schemas.openxmlformats.org/officeDocument/2006/relationships/image" Target="../media/image334.png"/><Relationship Id="rId5" Type="http://schemas.openxmlformats.org/officeDocument/2006/relationships/image" Target="../media/image333.png"/><Relationship Id="rId4" Type="http://schemas.openxmlformats.org/officeDocument/2006/relationships/image" Target="../media/image332.png"/><Relationship Id="rId9" Type="http://schemas.openxmlformats.org/officeDocument/2006/relationships/image" Target="../media/image335.png"/></Relationships>
</file>

<file path=ppt/slides/_rels/slide67.xml.rels><?xml version="1.0" encoding="UTF-8" standalone="yes"?>
<Relationships xmlns="http://schemas.openxmlformats.org/package/2006/relationships"><Relationship Id="rId8" Type="http://schemas.openxmlformats.org/officeDocument/2006/relationships/image" Target="../media/image338.png"/><Relationship Id="rId3" Type="http://schemas.openxmlformats.org/officeDocument/2006/relationships/image" Target="../media/image331.png"/><Relationship Id="rId7" Type="http://schemas.openxmlformats.org/officeDocument/2006/relationships/image" Target="../media/image336.png"/><Relationship Id="rId12" Type="http://schemas.openxmlformats.org/officeDocument/2006/relationships/image" Target="../media/image335.png"/><Relationship Id="rId2" Type="http://schemas.openxmlformats.org/officeDocument/2006/relationships/notesSlide" Target="../notesSlides/notesSlide66.xml"/><Relationship Id="rId1" Type="http://schemas.openxmlformats.org/officeDocument/2006/relationships/slideLayout" Target="../slideLayouts/slideLayout13.xml"/><Relationship Id="rId6" Type="http://schemas.openxmlformats.org/officeDocument/2006/relationships/image" Target="../media/image334.png"/><Relationship Id="rId11" Type="http://schemas.openxmlformats.org/officeDocument/2006/relationships/image" Target="../media/image337.png"/><Relationship Id="rId5" Type="http://schemas.openxmlformats.org/officeDocument/2006/relationships/image" Target="../media/image333.png"/><Relationship Id="rId10" Type="http://schemas.openxmlformats.org/officeDocument/2006/relationships/image" Target="../media/image343.png"/><Relationship Id="rId4" Type="http://schemas.openxmlformats.org/officeDocument/2006/relationships/image" Target="../media/image332.png"/><Relationship Id="rId9" Type="http://schemas.openxmlformats.org/officeDocument/2006/relationships/image" Target="../media/image342.png"/></Relationships>
</file>

<file path=ppt/slides/_rels/slide68.xml.rels><?xml version="1.0" encoding="UTF-8" standalone="yes"?>
<Relationships xmlns="http://schemas.openxmlformats.org/package/2006/relationships"><Relationship Id="rId8" Type="http://schemas.openxmlformats.org/officeDocument/2006/relationships/image" Target="../media/image338.png"/><Relationship Id="rId13" Type="http://schemas.openxmlformats.org/officeDocument/2006/relationships/image" Target="../media/image337.png"/><Relationship Id="rId3" Type="http://schemas.openxmlformats.org/officeDocument/2006/relationships/image" Target="../media/image331.png"/><Relationship Id="rId7" Type="http://schemas.openxmlformats.org/officeDocument/2006/relationships/image" Target="../media/image336.png"/><Relationship Id="rId12" Type="http://schemas.openxmlformats.org/officeDocument/2006/relationships/image" Target="../media/image350.png"/><Relationship Id="rId2" Type="http://schemas.openxmlformats.org/officeDocument/2006/relationships/notesSlide" Target="../notesSlides/notesSlide67.xml"/><Relationship Id="rId1" Type="http://schemas.openxmlformats.org/officeDocument/2006/relationships/slideLayout" Target="../slideLayouts/slideLayout13.xml"/><Relationship Id="rId6" Type="http://schemas.openxmlformats.org/officeDocument/2006/relationships/image" Target="../media/image334.png"/><Relationship Id="rId11" Type="http://schemas.openxmlformats.org/officeDocument/2006/relationships/image" Target="../media/image349.png"/><Relationship Id="rId5" Type="http://schemas.openxmlformats.org/officeDocument/2006/relationships/image" Target="../media/image333.png"/><Relationship Id="rId10" Type="http://schemas.openxmlformats.org/officeDocument/2006/relationships/image" Target="../media/image344.png"/><Relationship Id="rId4" Type="http://schemas.openxmlformats.org/officeDocument/2006/relationships/image" Target="../media/image332.png"/><Relationship Id="rId9" Type="http://schemas.openxmlformats.org/officeDocument/2006/relationships/image" Target="../media/image342.png"/><Relationship Id="rId14" Type="http://schemas.openxmlformats.org/officeDocument/2006/relationships/image" Target="../media/image335.png"/></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hyperlink" Target="https://www.slideshare.net/sangitaholkar/stationary-waves-53773396"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9.xml"/><Relationship Id="rId1" Type="http://schemas.openxmlformats.org/officeDocument/2006/relationships/slideLayout" Target="../slideLayouts/slideLayout13.xml"/><Relationship Id="rId6" Type="http://schemas.openxmlformats.org/officeDocument/2006/relationships/image" Target="../media/image413.png"/><Relationship Id="rId5" Type="http://schemas.openxmlformats.org/officeDocument/2006/relationships/hyperlink" Target="http://slideplayer.com/slide/6283540/" TargetMode="External"/><Relationship Id="rId4" Type="http://schemas.openxmlformats.org/officeDocument/2006/relationships/image" Target="../media/image2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1.xml"/><Relationship Id="rId1" Type="http://schemas.openxmlformats.org/officeDocument/2006/relationships/slideLayout" Target="../slideLayouts/slideLayout13.xml"/><Relationship Id="rId4" Type="http://schemas.openxmlformats.org/officeDocument/2006/relationships/hyperlink" Target="http://www.blazelabs.com/f-p-wave.asp"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13.xml"/><Relationship Id="rId6" Type="http://schemas.openxmlformats.org/officeDocument/2006/relationships/hyperlink" Target="https://www.acs.psu.edu/drussell/demos/standingwaves/standingwaves.html" TargetMode="External"/><Relationship Id="rId5" Type="http://schemas.openxmlformats.org/officeDocument/2006/relationships/image" Target="../media/image25.gif"/><Relationship Id="rId4" Type="http://schemas.openxmlformats.org/officeDocument/2006/relationships/hyperlink" Target="http://www.blazelabs.com/f-p-wave.asp"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6.xml"/><Relationship Id="rId1" Type="http://schemas.openxmlformats.org/officeDocument/2006/relationships/slideLayout" Target="../slideLayouts/slideLayout13.xml"/><Relationship Id="rId4" Type="http://schemas.openxmlformats.org/officeDocument/2006/relationships/hyperlink" Target="https://media1.britannica.com/eb-media/83/62783-004-DCEBF6F6.jpg"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7.xml"/><Relationship Id="rId1" Type="http://schemas.openxmlformats.org/officeDocument/2006/relationships/slideLayout" Target="../slideLayouts/slideLayout13.xml"/><Relationship Id="rId4" Type="http://schemas.openxmlformats.org/officeDocument/2006/relationships/hyperlink" Target="https://media1.britannica.com/eb-media/83/62783-004-DCEBF6F6.jpg"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8.xml"/><Relationship Id="rId1" Type="http://schemas.openxmlformats.org/officeDocument/2006/relationships/slideLayout" Target="../slideLayouts/slideLayout13.xml"/><Relationship Id="rId4" Type="http://schemas.openxmlformats.org/officeDocument/2006/relationships/hyperlink" Target="https://media1.britannica.com/eb-media/83/62783-004-DCEBF6F6.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84.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9.xml"/><Relationship Id="rId1" Type="http://schemas.openxmlformats.org/officeDocument/2006/relationships/slideLayout" Target="../slideLayouts/slideLayout13.xml"/><Relationship Id="rId4" Type="http://schemas.openxmlformats.org/officeDocument/2006/relationships/hyperlink" Target="https://media1.britannica.com/eb-media/83/62783-004-DCEBF6F6.jpg"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80.xml"/><Relationship Id="rId1" Type="http://schemas.openxmlformats.org/officeDocument/2006/relationships/slideLayout" Target="../slideLayouts/slideLayout13.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29.png"/></Relationships>
</file>

<file path=ppt/slides/_rels/slide8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81.xml"/><Relationship Id="rId1" Type="http://schemas.openxmlformats.org/officeDocument/2006/relationships/slideLayout" Target="../slideLayouts/slideLayout13.xml"/><Relationship Id="rId6" Type="http://schemas.openxmlformats.org/officeDocument/2006/relationships/image" Target="../media/image422.png"/><Relationship Id="rId5" Type="http://schemas.openxmlformats.org/officeDocument/2006/relationships/image" Target="../media/image421.png"/><Relationship Id="rId4" Type="http://schemas.openxmlformats.org/officeDocument/2006/relationships/image" Target="../media/image29.png"/></Relationships>
</file>

<file path=ppt/slides/_rels/slide8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82.xml"/><Relationship Id="rId1" Type="http://schemas.openxmlformats.org/officeDocument/2006/relationships/slideLayout" Target="../slideLayouts/slideLayout13.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29.png"/></Relationships>
</file>

<file path=ppt/slides/_rels/slide8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85.png"/><Relationship Id="rId2" Type="http://schemas.openxmlformats.org/officeDocument/2006/relationships/notesSlide" Target="../notesSlides/notesSlide83.xml"/><Relationship Id="rId1" Type="http://schemas.openxmlformats.org/officeDocument/2006/relationships/slideLayout" Target="../slideLayouts/slideLayout13.xml"/><Relationship Id="rId6" Type="http://schemas.openxmlformats.org/officeDocument/2006/relationships/image" Target="../media/image384.png"/><Relationship Id="rId5" Type="http://schemas.openxmlformats.org/officeDocument/2006/relationships/image" Target="../media/image383.png"/><Relationship Id="rId4" Type="http://schemas.openxmlformats.org/officeDocument/2006/relationships/image" Target="../media/image382.png"/></Relationships>
</file>

<file path=ppt/slides/_rels/slide85.xml.rels><?xml version="1.0" encoding="UTF-8" standalone="yes"?>
<Relationships xmlns="http://schemas.openxmlformats.org/package/2006/relationships"><Relationship Id="rId8" Type="http://schemas.openxmlformats.org/officeDocument/2006/relationships/image" Target="../media/image385.png"/><Relationship Id="rId3" Type="http://schemas.openxmlformats.org/officeDocument/2006/relationships/image" Target="../media/image386.png"/><Relationship Id="rId7" Type="http://schemas.openxmlformats.org/officeDocument/2006/relationships/image" Target="../media/image384.png"/><Relationship Id="rId2" Type="http://schemas.openxmlformats.org/officeDocument/2006/relationships/notesSlide" Target="../notesSlides/notesSlide84.xml"/><Relationship Id="rId1" Type="http://schemas.openxmlformats.org/officeDocument/2006/relationships/slideLayout" Target="../slideLayouts/slideLayout13.xml"/><Relationship Id="rId6" Type="http://schemas.openxmlformats.org/officeDocument/2006/relationships/image" Target="../media/image383.png"/><Relationship Id="rId5" Type="http://schemas.openxmlformats.org/officeDocument/2006/relationships/image" Target="../media/image382.png"/><Relationship Id="rId4" Type="http://schemas.openxmlformats.org/officeDocument/2006/relationships/image" Target="../media/image29.png"/></Relationships>
</file>

<file path=ppt/slides/_rels/slide86.xml.rels><?xml version="1.0" encoding="UTF-8" standalone="yes"?>
<Relationships xmlns="http://schemas.openxmlformats.org/package/2006/relationships"><Relationship Id="rId8" Type="http://schemas.openxmlformats.org/officeDocument/2006/relationships/image" Target="../media/image427.png"/><Relationship Id="rId3" Type="http://schemas.openxmlformats.org/officeDocument/2006/relationships/image" Target="../media/image423.png"/><Relationship Id="rId7" Type="http://schemas.openxmlformats.org/officeDocument/2006/relationships/image" Target="../media/image426.png"/><Relationship Id="rId2" Type="http://schemas.openxmlformats.org/officeDocument/2006/relationships/notesSlide" Target="../notesSlides/notesSlide85.xml"/><Relationship Id="rId1" Type="http://schemas.openxmlformats.org/officeDocument/2006/relationships/slideLayout" Target="../slideLayouts/slideLayout13.xml"/><Relationship Id="rId6" Type="http://schemas.openxmlformats.org/officeDocument/2006/relationships/image" Target="../media/image425.png"/><Relationship Id="rId11" Type="http://schemas.openxmlformats.org/officeDocument/2006/relationships/image" Target="../media/image430.png"/><Relationship Id="rId5" Type="http://schemas.openxmlformats.org/officeDocument/2006/relationships/image" Target="../media/image424.png"/><Relationship Id="rId10" Type="http://schemas.openxmlformats.org/officeDocument/2006/relationships/image" Target="../media/image429.png"/><Relationship Id="rId4" Type="http://schemas.openxmlformats.org/officeDocument/2006/relationships/image" Target="../media/image29.png"/><Relationship Id="rId9" Type="http://schemas.openxmlformats.org/officeDocument/2006/relationships/image" Target="../media/image428.png"/></Relationships>
</file>

<file path=ppt/slides/_rels/slide87.xml.rels><?xml version="1.0" encoding="UTF-8" standalone="yes"?>
<Relationships xmlns="http://schemas.openxmlformats.org/package/2006/relationships"><Relationship Id="rId8" Type="http://schemas.openxmlformats.org/officeDocument/2006/relationships/image" Target="../media/image435.png"/><Relationship Id="rId3" Type="http://schemas.openxmlformats.org/officeDocument/2006/relationships/image" Target="../media/image431.png"/><Relationship Id="rId7" Type="http://schemas.openxmlformats.org/officeDocument/2006/relationships/image" Target="../media/image434.png"/><Relationship Id="rId2" Type="http://schemas.openxmlformats.org/officeDocument/2006/relationships/notesSlide" Target="../notesSlides/notesSlide86.xml"/><Relationship Id="rId1" Type="http://schemas.openxmlformats.org/officeDocument/2006/relationships/slideLayout" Target="../slideLayouts/slideLayout13.xml"/><Relationship Id="rId6" Type="http://schemas.openxmlformats.org/officeDocument/2006/relationships/image" Target="../media/image433.png"/><Relationship Id="rId5" Type="http://schemas.openxmlformats.org/officeDocument/2006/relationships/image" Target="../media/image29.png"/><Relationship Id="rId10" Type="http://schemas.openxmlformats.org/officeDocument/2006/relationships/image" Target="../media/image437.png"/><Relationship Id="rId4" Type="http://schemas.openxmlformats.org/officeDocument/2006/relationships/image" Target="../media/image432.png"/><Relationship Id="rId9" Type="http://schemas.openxmlformats.org/officeDocument/2006/relationships/image" Target="../media/image436.png"/></Relationships>
</file>

<file path=ppt/slides/_rels/slide88.xml.rels><?xml version="1.0" encoding="UTF-8" standalone="yes"?>
<Relationships xmlns="http://schemas.openxmlformats.org/package/2006/relationships"><Relationship Id="rId8" Type="http://schemas.openxmlformats.org/officeDocument/2006/relationships/image" Target="../media/image442.png"/><Relationship Id="rId3" Type="http://schemas.openxmlformats.org/officeDocument/2006/relationships/image" Target="../media/image29.png"/><Relationship Id="rId7" Type="http://schemas.openxmlformats.org/officeDocument/2006/relationships/image" Target="../media/image441.png"/><Relationship Id="rId2" Type="http://schemas.openxmlformats.org/officeDocument/2006/relationships/notesSlide" Target="../notesSlides/notesSlide87.xml"/><Relationship Id="rId1" Type="http://schemas.openxmlformats.org/officeDocument/2006/relationships/slideLayout" Target="../slideLayouts/slideLayout13.xml"/><Relationship Id="rId6" Type="http://schemas.openxmlformats.org/officeDocument/2006/relationships/image" Target="../media/image440.png"/><Relationship Id="rId11" Type="http://schemas.openxmlformats.org/officeDocument/2006/relationships/image" Target="../media/image445.png"/><Relationship Id="rId5" Type="http://schemas.openxmlformats.org/officeDocument/2006/relationships/image" Target="../media/image439.png"/><Relationship Id="rId10" Type="http://schemas.openxmlformats.org/officeDocument/2006/relationships/image" Target="../media/image444.png"/><Relationship Id="rId4" Type="http://schemas.openxmlformats.org/officeDocument/2006/relationships/image" Target="../media/image438.png"/><Relationship Id="rId9" Type="http://schemas.openxmlformats.org/officeDocument/2006/relationships/image" Target="../media/image443.png"/></Relationships>
</file>

<file path=ppt/slides/_rels/slide89.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29.png"/><Relationship Id="rId7" Type="http://schemas.openxmlformats.org/officeDocument/2006/relationships/image" Target="../media/image449.png"/><Relationship Id="rId2" Type="http://schemas.openxmlformats.org/officeDocument/2006/relationships/notesSlide" Target="../notesSlides/notesSlide88.xml"/><Relationship Id="rId1" Type="http://schemas.openxmlformats.org/officeDocument/2006/relationships/slideLayout" Target="../slideLayouts/slideLayout13.xml"/><Relationship Id="rId6" Type="http://schemas.openxmlformats.org/officeDocument/2006/relationships/image" Target="../media/image448.png"/><Relationship Id="rId11" Type="http://schemas.openxmlformats.org/officeDocument/2006/relationships/image" Target="../media/image453.png"/><Relationship Id="rId5" Type="http://schemas.openxmlformats.org/officeDocument/2006/relationships/image" Target="../media/image447.png"/><Relationship Id="rId10" Type="http://schemas.openxmlformats.org/officeDocument/2006/relationships/image" Target="../media/image452.png"/><Relationship Id="rId4" Type="http://schemas.openxmlformats.org/officeDocument/2006/relationships/image" Target="../media/image446.png"/><Relationship Id="rId9" Type="http://schemas.openxmlformats.org/officeDocument/2006/relationships/image" Target="../media/image451.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notesSlide" Target="../notesSlides/notesSlide89.xml"/><Relationship Id="rId1" Type="http://schemas.openxmlformats.org/officeDocument/2006/relationships/slideLayout" Target="../slideLayouts/slideLayout13.xml"/><Relationship Id="rId4" Type="http://schemas.openxmlformats.org/officeDocument/2006/relationships/image" Target="../media/image390.png"/></Relationships>
</file>

<file path=ppt/slides/_rels/slide91.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notesSlide" Target="../notesSlides/notesSlide90.xml"/><Relationship Id="rId1" Type="http://schemas.openxmlformats.org/officeDocument/2006/relationships/slideLayout" Target="../slideLayouts/slideLayout13.xml"/><Relationship Id="rId4" Type="http://schemas.openxmlformats.org/officeDocument/2006/relationships/image" Target="../media/image393.png"/></Relationships>
</file>

<file path=ppt/slides/_rels/slide92.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notesSlide" Target="../notesSlides/notesSlide91.xml"/><Relationship Id="rId1" Type="http://schemas.openxmlformats.org/officeDocument/2006/relationships/slideLayout" Target="../slideLayouts/slideLayout13.xml"/><Relationship Id="rId5" Type="http://schemas.openxmlformats.org/officeDocument/2006/relationships/image" Target="../media/image395.png"/><Relationship Id="rId4" Type="http://schemas.openxmlformats.org/officeDocument/2006/relationships/image" Target="../media/image394.png"/></Relationships>
</file>

<file path=ppt/slides/_rels/slide9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2.xml"/><Relationship Id="rId1" Type="http://schemas.openxmlformats.org/officeDocument/2006/relationships/slideLayout" Target="../slideLayouts/slideLayout13.xml"/><Relationship Id="rId6" Type="http://schemas.openxmlformats.org/officeDocument/2006/relationships/hyperlink" Target="https://www.engineeringtoolbox.com/ultrasonic-doppler-flow-meter-d_495.htm" TargetMode="External"/><Relationship Id="rId5" Type="http://schemas.openxmlformats.org/officeDocument/2006/relationships/image" Target="../media/image31.png"/><Relationship Id="rId4" Type="http://schemas.openxmlformats.org/officeDocument/2006/relationships/hyperlink" Target="https://www.sensorsone.com/doppler-effect-ultrasonic-liquid-volumetric-flow-meters/"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93.xml"/><Relationship Id="rId1" Type="http://schemas.openxmlformats.org/officeDocument/2006/relationships/slideLayout" Target="../slideLayouts/slideLayout13.xml"/><Relationship Id="rId4" Type="http://schemas.openxmlformats.org/officeDocument/2006/relationships/hyperlink" Target="http://www3.gehealthcare.com.sg/~/media/images/product/product-categories/ultrasound/vivid/vivid%20s60/visualization/adult%20echo%20color%20doppler_new.gif"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5.xml"/><Relationship Id="rId1" Type="http://schemas.openxmlformats.org/officeDocument/2006/relationships/slideLayout" Target="../slideLayouts/slideLayout13.xml"/><Relationship Id="rId4" Type="http://schemas.openxmlformats.org/officeDocument/2006/relationships/hyperlink" Target="https://media.sciencephoto.com/image/c0264762/800wm/C0264762-Doppler_redshift_astronomy,_illustration.jpg"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971600" y="1556792"/>
            <a:ext cx="7632848" cy="2160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7544" y="1916832"/>
            <a:ext cx="8229600" cy="1143000"/>
          </a:xfrm>
        </p:spPr>
        <p:txBody>
          <a:bodyPr/>
          <a:lstStyle/>
          <a:p>
            <a:r>
              <a:rPr lang="en-GB" dirty="0"/>
              <a:t>Lecture 17, Still lesson 10: mechanical waves </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pPr/>
              <a:t>1</a:t>
            </a:fld>
            <a:endParaRPr lang="en-US" altLang="zh-CN"/>
          </a:p>
        </p:txBody>
      </p:sp>
      <p:sp>
        <p:nvSpPr>
          <p:cNvPr id="6" name="TextBox 5"/>
          <p:cNvSpPr txBox="1"/>
          <p:nvPr/>
        </p:nvSpPr>
        <p:spPr>
          <a:xfrm>
            <a:off x="3311860" y="4279228"/>
            <a:ext cx="2952328" cy="369332"/>
          </a:xfrm>
          <a:prstGeom prst="rect">
            <a:avLst/>
          </a:prstGeom>
          <a:noFill/>
        </p:spPr>
        <p:txBody>
          <a:bodyPr wrap="square" rtlCol="0">
            <a:spAutoFit/>
          </a:bodyPr>
          <a:lstStyle/>
          <a:p>
            <a:r>
              <a:rPr lang="en-GB" dirty="0"/>
              <a:t>Teacher: </a:t>
            </a:r>
            <a:r>
              <a:rPr lang="en-GB" dirty="0" err="1"/>
              <a:t>Dr.</a:t>
            </a:r>
            <a:r>
              <a:rPr lang="en-GB" dirty="0"/>
              <a:t> Paul Briard </a:t>
            </a:r>
            <a:endParaRPr lang="en-US" dirty="0"/>
          </a:p>
        </p:txBody>
      </p:sp>
    </p:spTree>
    <p:extLst>
      <p:ext uri="{BB962C8B-B14F-4D97-AF65-F5344CB8AC3E}">
        <p14:creationId xmlns:p14="http://schemas.microsoft.com/office/powerpoint/2010/main" val="689667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54AD-5DB5-40E4-A0ED-AE28F9439BCB}"/>
              </a:ext>
            </a:extLst>
          </p:cNvPr>
          <p:cNvSpPr>
            <a:spLocks noGrp="1"/>
          </p:cNvSpPr>
          <p:nvPr>
            <p:ph type="title"/>
          </p:nvPr>
        </p:nvSpPr>
        <p:spPr>
          <a:xfrm>
            <a:off x="755576" y="26098"/>
            <a:ext cx="8229600" cy="1143000"/>
          </a:xfrm>
        </p:spPr>
        <p:txBody>
          <a:bodyPr/>
          <a:lstStyle/>
          <a:p>
            <a:r>
              <a:rPr lang="en-US" sz="3200" dirty="0"/>
              <a:t>Superposition between two pulses counter-propagating.</a:t>
            </a:r>
          </a:p>
        </p:txBody>
      </p:sp>
      <p:sp>
        <p:nvSpPr>
          <p:cNvPr id="4" name="Slide Number Placeholder 3">
            <a:extLst>
              <a:ext uri="{FF2B5EF4-FFF2-40B4-BE49-F238E27FC236}">
                <a16:creationId xmlns:a16="http://schemas.microsoft.com/office/drawing/2014/main" id="{59B12271-782B-4581-BE26-F0C707CED2D4}"/>
              </a:ext>
            </a:extLst>
          </p:cNvPr>
          <p:cNvSpPr>
            <a:spLocks noGrp="1"/>
          </p:cNvSpPr>
          <p:nvPr>
            <p:ph type="sldNum" sz="quarter" idx="10"/>
          </p:nvPr>
        </p:nvSpPr>
        <p:spPr/>
        <p:txBody>
          <a:bodyPr/>
          <a:lstStyle/>
          <a:p>
            <a:fld id="{41A7B2A6-4997-4D6A-A223-B65D77C6B4A9}" type="slidenum">
              <a:rPr lang="en-US" altLang="zh-CN" smtClean="0"/>
              <a:pPr/>
              <a:t>10</a:t>
            </a:fld>
            <a:endParaRPr lang="en-US" altLang="zh-CN"/>
          </a:p>
        </p:txBody>
      </p:sp>
      <p:pic>
        <p:nvPicPr>
          <p:cNvPr id="8" name="Picture 7">
            <a:extLst>
              <a:ext uri="{FF2B5EF4-FFF2-40B4-BE49-F238E27FC236}">
                <a16:creationId xmlns:a16="http://schemas.microsoft.com/office/drawing/2014/main" id="{8E671E23-3E3B-43F3-937D-0D571091A1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447800"/>
            <a:ext cx="5628084" cy="5134392"/>
          </a:xfrm>
          <a:prstGeom prst="rect">
            <a:avLst/>
          </a:prstGeom>
          <a:noFill/>
          <a:ln>
            <a:noFill/>
          </a:ln>
        </p:spPr>
      </p:pic>
      <p:sp>
        <p:nvSpPr>
          <p:cNvPr id="3" name="Rectangle 2">
            <a:extLst>
              <a:ext uri="{FF2B5EF4-FFF2-40B4-BE49-F238E27FC236}">
                <a16:creationId xmlns:a16="http://schemas.microsoft.com/office/drawing/2014/main" id="{73528DEC-4FA6-4830-BF99-FC76B8E2B818}"/>
              </a:ext>
            </a:extLst>
          </p:cNvPr>
          <p:cNvSpPr/>
          <p:nvPr/>
        </p:nvSpPr>
        <p:spPr>
          <a:xfrm>
            <a:off x="899592" y="3501008"/>
            <a:ext cx="6480720" cy="31490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477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54AD-5DB5-40E4-A0ED-AE28F9439BCB}"/>
              </a:ext>
            </a:extLst>
          </p:cNvPr>
          <p:cNvSpPr>
            <a:spLocks noGrp="1"/>
          </p:cNvSpPr>
          <p:nvPr>
            <p:ph type="title"/>
          </p:nvPr>
        </p:nvSpPr>
        <p:spPr>
          <a:xfrm>
            <a:off x="755576" y="26098"/>
            <a:ext cx="8229600" cy="1143000"/>
          </a:xfrm>
        </p:spPr>
        <p:txBody>
          <a:bodyPr/>
          <a:lstStyle/>
          <a:p>
            <a:r>
              <a:rPr lang="en-US" sz="3200" dirty="0"/>
              <a:t>Superposition between two pulses counter-propagating.</a:t>
            </a:r>
          </a:p>
        </p:txBody>
      </p:sp>
      <p:sp>
        <p:nvSpPr>
          <p:cNvPr id="4" name="Slide Number Placeholder 3">
            <a:extLst>
              <a:ext uri="{FF2B5EF4-FFF2-40B4-BE49-F238E27FC236}">
                <a16:creationId xmlns:a16="http://schemas.microsoft.com/office/drawing/2014/main" id="{59B12271-782B-4581-BE26-F0C707CED2D4}"/>
              </a:ext>
            </a:extLst>
          </p:cNvPr>
          <p:cNvSpPr>
            <a:spLocks noGrp="1"/>
          </p:cNvSpPr>
          <p:nvPr>
            <p:ph type="sldNum" sz="quarter" idx="10"/>
          </p:nvPr>
        </p:nvSpPr>
        <p:spPr/>
        <p:txBody>
          <a:bodyPr/>
          <a:lstStyle/>
          <a:p>
            <a:fld id="{41A7B2A6-4997-4D6A-A223-B65D77C6B4A9}" type="slidenum">
              <a:rPr lang="en-US" altLang="zh-CN" smtClean="0"/>
              <a:pPr/>
              <a:t>11</a:t>
            </a:fld>
            <a:endParaRPr lang="en-US" altLang="zh-CN"/>
          </a:p>
        </p:txBody>
      </p:sp>
      <p:pic>
        <p:nvPicPr>
          <p:cNvPr id="8" name="Picture 7">
            <a:extLst>
              <a:ext uri="{FF2B5EF4-FFF2-40B4-BE49-F238E27FC236}">
                <a16:creationId xmlns:a16="http://schemas.microsoft.com/office/drawing/2014/main" id="{8E671E23-3E3B-43F3-937D-0D571091A1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447800"/>
            <a:ext cx="5628084" cy="5134392"/>
          </a:xfrm>
          <a:prstGeom prst="rect">
            <a:avLst/>
          </a:prstGeom>
          <a:noFill/>
          <a:ln>
            <a:noFill/>
          </a:ln>
        </p:spPr>
      </p:pic>
      <p:sp>
        <p:nvSpPr>
          <p:cNvPr id="3" name="Rectangle 2">
            <a:extLst>
              <a:ext uri="{FF2B5EF4-FFF2-40B4-BE49-F238E27FC236}">
                <a16:creationId xmlns:a16="http://schemas.microsoft.com/office/drawing/2014/main" id="{73528DEC-4FA6-4830-BF99-FC76B8E2B818}"/>
              </a:ext>
            </a:extLst>
          </p:cNvPr>
          <p:cNvSpPr/>
          <p:nvPr/>
        </p:nvSpPr>
        <p:spPr>
          <a:xfrm>
            <a:off x="899592" y="5157192"/>
            <a:ext cx="6480720" cy="14928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0841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54AD-5DB5-40E4-A0ED-AE28F9439BCB}"/>
              </a:ext>
            </a:extLst>
          </p:cNvPr>
          <p:cNvSpPr>
            <a:spLocks noGrp="1"/>
          </p:cNvSpPr>
          <p:nvPr>
            <p:ph type="title"/>
          </p:nvPr>
        </p:nvSpPr>
        <p:spPr>
          <a:xfrm>
            <a:off x="755576" y="26098"/>
            <a:ext cx="8229600" cy="1143000"/>
          </a:xfrm>
        </p:spPr>
        <p:txBody>
          <a:bodyPr/>
          <a:lstStyle/>
          <a:p>
            <a:r>
              <a:rPr lang="en-US" sz="3200" dirty="0"/>
              <a:t>Superposition between two pulses counter-propagating.</a:t>
            </a:r>
          </a:p>
        </p:txBody>
      </p:sp>
      <p:sp>
        <p:nvSpPr>
          <p:cNvPr id="4" name="Slide Number Placeholder 3">
            <a:extLst>
              <a:ext uri="{FF2B5EF4-FFF2-40B4-BE49-F238E27FC236}">
                <a16:creationId xmlns:a16="http://schemas.microsoft.com/office/drawing/2014/main" id="{59B12271-782B-4581-BE26-F0C707CED2D4}"/>
              </a:ext>
            </a:extLst>
          </p:cNvPr>
          <p:cNvSpPr>
            <a:spLocks noGrp="1"/>
          </p:cNvSpPr>
          <p:nvPr>
            <p:ph type="sldNum" sz="quarter" idx="10"/>
          </p:nvPr>
        </p:nvSpPr>
        <p:spPr/>
        <p:txBody>
          <a:bodyPr/>
          <a:lstStyle/>
          <a:p>
            <a:fld id="{41A7B2A6-4997-4D6A-A223-B65D77C6B4A9}" type="slidenum">
              <a:rPr lang="en-US" altLang="zh-CN" smtClean="0"/>
              <a:pPr/>
              <a:t>12</a:t>
            </a:fld>
            <a:endParaRPr lang="en-US" altLang="zh-CN"/>
          </a:p>
        </p:txBody>
      </p:sp>
      <p:pic>
        <p:nvPicPr>
          <p:cNvPr id="8" name="Picture 7">
            <a:extLst>
              <a:ext uri="{FF2B5EF4-FFF2-40B4-BE49-F238E27FC236}">
                <a16:creationId xmlns:a16="http://schemas.microsoft.com/office/drawing/2014/main" id="{8E671E23-3E3B-43F3-937D-0D571091A1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447800"/>
            <a:ext cx="5628084" cy="5134392"/>
          </a:xfrm>
          <a:prstGeom prst="rect">
            <a:avLst/>
          </a:prstGeom>
          <a:noFill/>
          <a:ln>
            <a:noFill/>
          </a:ln>
        </p:spPr>
      </p:pic>
    </p:spTree>
    <p:extLst>
      <p:ext uri="{BB962C8B-B14F-4D97-AF65-F5344CB8AC3E}">
        <p14:creationId xmlns:p14="http://schemas.microsoft.com/office/powerpoint/2010/main" val="109924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13</a:t>
            </a:fld>
            <a:endParaRPr lang="en-US" altLang="zh-CN"/>
          </a:p>
        </p:txBody>
      </p:sp>
      <p:sp>
        <p:nvSpPr>
          <p:cNvPr id="5" name="Title 1"/>
          <p:cNvSpPr>
            <a:spLocks noGrp="1"/>
          </p:cNvSpPr>
          <p:nvPr>
            <p:ph type="title"/>
          </p:nvPr>
        </p:nvSpPr>
        <p:spPr>
          <a:xfrm>
            <a:off x="1115616" y="-99392"/>
            <a:ext cx="8229600" cy="1143000"/>
          </a:xfrm>
        </p:spPr>
        <p:txBody>
          <a:bodyPr/>
          <a:lstStyle/>
          <a:p>
            <a:r>
              <a:rPr lang="en-US" sz="4000" dirty="0"/>
              <a:t>Reflection of a sinusoidal wave in case of a fixed end</a:t>
            </a:r>
          </a:p>
        </p:txBody>
      </p:sp>
      <p:cxnSp>
        <p:nvCxnSpPr>
          <p:cNvPr id="6" name="Straight Arrow Connector 5"/>
          <p:cNvCxnSpPr/>
          <p:nvPr/>
        </p:nvCxnSpPr>
        <p:spPr bwMode="auto">
          <a:xfrm flipV="1">
            <a:off x="2882048" y="1942721"/>
            <a:ext cx="3384376" cy="2542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 name="TextBox 6"/>
              <p:cNvSpPr txBox="1"/>
              <p:nvPr/>
            </p:nvSpPr>
            <p:spPr>
              <a:xfrm>
                <a:off x="6338432" y="1804221"/>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6338432" y="1804221"/>
                <a:ext cx="188128" cy="276999"/>
              </a:xfrm>
              <a:prstGeom prst="rect">
                <a:avLst/>
              </a:prstGeom>
              <a:blipFill>
                <a:blip r:embed="rId3"/>
                <a:stretch>
                  <a:fillRect l="-16129" r="-12903" b="-2222"/>
                </a:stretch>
              </a:blipFill>
            </p:spPr>
            <p:txBody>
              <a:bodyPr/>
              <a:lstStyle/>
              <a:p>
                <a:r>
                  <a:rPr lang="en-US">
                    <a:noFill/>
                  </a:rPr>
                  <a:t> </a:t>
                </a:r>
              </a:p>
            </p:txBody>
          </p:sp>
        </mc:Fallback>
      </mc:AlternateContent>
      <p:cxnSp>
        <p:nvCxnSpPr>
          <p:cNvPr id="8" name="Straight Arrow Connector 7"/>
          <p:cNvCxnSpPr/>
          <p:nvPr/>
        </p:nvCxnSpPr>
        <p:spPr bwMode="auto">
          <a:xfrm flipV="1">
            <a:off x="3052395" y="1156149"/>
            <a:ext cx="0" cy="129614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9" name="TextBox 8"/>
              <p:cNvSpPr txBox="1"/>
              <p:nvPr/>
            </p:nvSpPr>
            <p:spPr>
              <a:xfrm>
                <a:off x="2818870" y="1306455"/>
                <a:ext cx="1915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818870" y="1306455"/>
                <a:ext cx="191526" cy="276999"/>
              </a:xfrm>
              <a:prstGeom prst="rect">
                <a:avLst/>
              </a:prstGeom>
              <a:blipFill>
                <a:blip r:embed="rId4"/>
                <a:stretch>
                  <a:fillRect l="-28125" r="-25000" b="-26087"/>
                </a:stretch>
              </a:blipFill>
            </p:spPr>
            <p:txBody>
              <a:bodyPr/>
              <a:lstStyle/>
              <a:p>
                <a:r>
                  <a:rPr lang="en-US">
                    <a:noFill/>
                  </a:rPr>
                  <a:t> </a:t>
                </a:r>
              </a:p>
            </p:txBody>
          </p:sp>
        </mc:Fallback>
      </mc:AlternateContent>
      <p:sp>
        <p:nvSpPr>
          <p:cNvPr id="10" name="Rectangle 9"/>
          <p:cNvSpPr/>
          <p:nvPr/>
        </p:nvSpPr>
        <p:spPr bwMode="auto">
          <a:xfrm>
            <a:off x="5649056" y="1091085"/>
            <a:ext cx="144016" cy="172819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1" name="TextBox 10"/>
              <p:cNvSpPr txBox="1"/>
              <p:nvPr/>
            </p:nvSpPr>
            <p:spPr>
              <a:xfrm>
                <a:off x="658416" y="2841832"/>
                <a:ext cx="6103915" cy="369332"/>
              </a:xfrm>
              <a:prstGeom prst="rect">
                <a:avLst/>
              </a:prstGeom>
              <a:noFill/>
            </p:spPr>
            <p:txBody>
              <a:bodyPr wrap="none" rtlCol="0">
                <a:spAutoFit/>
              </a:bodyPr>
              <a:lstStyle/>
              <a:p>
                <a:r>
                  <a:rPr lang="en-US" dirty="0"/>
                  <a:t>Incident wave propagating to the right (toward the +</a:t>
                </a:r>
                <a14:m>
                  <m:oMath xmlns:m="http://schemas.openxmlformats.org/officeDocument/2006/math">
                    <m:r>
                      <a:rPr lang="en-US" i="1" dirty="0" smtClean="0">
                        <a:latin typeface="Cambria Math" panose="02040503050406030204" pitchFamily="18" charset="0"/>
                      </a:rPr>
                      <m:t>𝑥</m:t>
                    </m:r>
                  </m:oMath>
                </a14:m>
                <a:r>
                  <a:rPr lang="en-US" dirty="0"/>
                  <a:t>-direction)</a:t>
                </a:r>
              </a:p>
            </p:txBody>
          </p:sp>
        </mc:Choice>
        <mc:Fallback xmlns="">
          <p:sp>
            <p:nvSpPr>
              <p:cNvPr id="11" name="TextBox 10"/>
              <p:cNvSpPr txBox="1">
                <a:spLocks noRot="1" noChangeAspect="1" noMove="1" noResize="1" noEditPoints="1" noAdjustHandles="1" noChangeArrowheads="1" noChangeShapeType="1" noTextEdit="1"/>
              </p:cNvSpPr>
              <p:nvPr/>
            </p:nvSpPr>
            <p:spPr>
              <a:xfrm>
                <a:off x="658416" y="2841832"/>
                <a:ext cx="6103915" cy="369332"/>
              </a:xfrm>
              <a:prstGeom prst="rect">
                <a:avLst/>
              </a:prstGeom>
              <a:blipFill>
                <a:blip r:embed="rId5"/>
                <a:stretch>
                  <a:fillRect l="-799" t="-8197" r="-50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01071" y="5204467"/>
                <a:ext cx="6114366" cy="369332"/>
              </a:xfrm>
              <a:prstGeom prst="rect">
                <a:avLst/>
              </a:prstGeom>
              <a:noFill/>
            </p:spPr>
            <p:txBody>
              <a:bodyPr wrap="none" rtlCol="0">
                <a:spAutoFit/>
              </a:bodyPr>
              <a:lstStyle/>
              <a:p>
                <a:r>
                  <a:rPr lang="en-US" dirty="0"/>
                  <a:t>Reflected wave propagating to the left (toward the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dirty="0"/>
                  <a:t>-direction)</a:t>
                </a:r>
              </a:p>
            </p:txBody>
          </p:sp>
        </mc:Choice>
        <mc:Fallback xmlns="">
          <p:sp>
            <p:nvSpPr>
              <p:cNvPr id="12" name="TextBox 11"/>
              <p:cNvSpPr txBox="1">
                <a:spLocks noRot="1" noChangeAspect="1" noMove="1" noResize="1" noEditPoints="1" noAdjustHandles="1" noChangeArrowheads="1" noChangeShapeType="1" noTextEdit="1"/>
              </p:cNvSpPr>
              <p:nvPr/>
            </p:nvSpPr>
            <p:spPr>
              <a:xfrm>
                <a:off x="701071" y="5204467"/>
                <a:ext cx="6114366" cy="369332"/>
              </a:xfrm>
              <a:prstGeom prst="rect">
                <a:avLst/>
              </a:prstGeom>
              <a:blipFill>
                <a:blip r:embed="rId6"/>
                <a:stretch>
                  <a:fillRect l="-798" t="-10000" r="-997" b="-26667"/>
                </a:stretch>
              </a:blipFill>
            </p:spPr>
            <p:txBody>
              <a:bodyPr/>
              <a:lstStyle/>
              <a:p>
                <a:r>
                  <a:rPr lang="en-US">
                    <a:noFill/>
                  </a:rPr>
                  <a:t> </a:t>
                </a:r>
              </a:p>
            </p:txBody>
          </p:sp>
        </mc:Fallback>
      </mc:AlternateContent>
      <p:sp>
        <p:nvSpPr>
          <p:cNvPr id="13" name="Right Arrow 12"/>
          <p:cNvSpPr/>
          <p:nvPr/>
        </p:nvSpPr>
        <p:spPr bwMode="auto">
          <a:xfrm>
            <a:off x="3952254" y="1158897"/>
            <a:ext cx="279648" cy="25590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4" name="TextBox 13"/>
          <p:cNvSpPr txBox="1"/>
          <p:nvPr/>
        </p:nvSpPr>
        <p:spPr>
          <a:xfrm>
            <a:off x="2728589" y="1672560"/>
            <a:ext cx="365806" cy="369332"/>
          </a:xfrm>
          <a:prstGeom prst="rect">
            <a:avLst/>
          </a:prstGeom>
          <a:noFill/>
        </p:spPr>
        <p:txBody>
          <a:bodyPr wrap="none" rtlCol="0">
            <a:spAutoFit/>
          </a:bodyPr>
          <a:lstStyle/>
          <a:p>
            <a:r>
              <a:rPr lang="en-US" dirty="0"/>
              <a:t>O</a:t>
            </a:r>
          </a:p>
        </p:txBody>
      </p:sp>
      <p:sp>
        <p:nvSpPr>
          <p:cNvPr id="15" name="Freeform: Shape 2">
            <a:extLst>
              <a:ext uri="{FF2B5EF4-FFF2-40B4-BE49-F238E27FC236}">
                <a16:creationId xmlns:a16="http://schemas.microsoft.com/office/drawing/2014/main" id="{5320F00E-EA4D-4152-9C4E-8F12A1B950D2}"/>
              </a:ext>
            </a:extLst>
          </p:cNvPr>
          <p:cNvSpPr/>
          <p:nvPr/>
        </p:nvSpPr>
        <p:spPr bwMode="auto">
          <a:xfrm>
            <a:off x="3052395" y="1596398"/>
            <a:ext cx="2596661" cy="750305"/>
          </a:xfrm>
          <a:custGeom>
            <a:avLst/>
            <a:gdLst>
              <a:gd name="connsiteX0" fmla="*/ 0 w 2596661"/>
              <a:gd name="connsiteY0" fmla="*/ 29332 h 750305"/>
              <a:gd name="connsiteX1" fmla="*/ 556846 w 2596661"/>
              <a:gd name="connsiteY1" fmla="*/ 720993 h 750305"/>
              <a:gd name="connsiteX2" fmla="*/ 1066800 w 2596661"/>
              <a:gd name="connsiteY2" fmla="*/ 24 h 750305"/>
              <a:gd name="connsiteX3" fmla="*/ 1623646 w 2596661"/>
              <a:gd name="connsiteY3" fmla="*/ 750301 h 750305"/>
              <a:gd name="connsiteX4" fmla="*/ 2192215 w 2596661"/>
              <a:gd name="connsiteY4" fmla="*/ 11747 h 750305"/>
              <a:gd name="connsiteX5" fmla="*/ 2596661 w 2596661"/>
              <a:gd name="connsiteY5" fmla="*/ 480670 h 75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6661" h="750305">
                <a:moveTo>
                  <a:pt x="0" y="29332"/>
                </a:moveTo>
                <a:cubicBezTo>
                  <a:pt x="189523" y="377605"/>
                  <a:pt x="379046" y="725878"/>
                  <a:pt x="556846" y="720993"/>
                </a:cubicBezTo>
                <a:cubicBezTo>
                  <a:pt x="734646" y="716108"/>
                  <a:pt x="889000" y="-4861"/>
                  <a:pt x="1066800" y="24"/>
                </a:cubicBezTo>
                <a:cubicBezTo>
                  <a:pt x="1244600" y="4909"/>
                  <a:pt x="1436077" y="748347"/>
                  <a:pt x="1623646" y="750301"/>
                </a:cubicBezTo>
                <a:cubicBezTo>
                  <a:pt x="1811215" y="752255"/>
                  <a:pt x="2030046" y="56685"/>
                  <a:pt x="2192215" y="11747"/>
                </a:cubicBezTo>
                <a:cubicBezTo>
                  <a:pt x="2354384" y="-33191"/>
                  <a:pt x="2475522" y="223739"/>
                  <a:pt x="2596661" y="480670"/>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16" name="Straight Arrow Connector 15">
            <a:extLst>
              <a:ext uri="{FF2B5EF4-FFF2-40B4-BE49-F238E27FC236}">
                <a16:creationId xmlns:a16="http://schemas.microsoft.com/office/drawing/2014/main" id="{4AF8BE13-7C92-4A87-8725-3D24C6850D6E}"/>
              </a:ext>
            </a:extLst>
          </p:cNvPr>
          <p:cNvCxnSpPr/>
          <p:nvPr/>
        </p:nvCxnSpPr>
        <p:spPr bwMode="auto">
          <a:xfrm flipV="1">
            <a:off x="2882048" y="4418805"/>
            <a:ext cx="3384376" cy="2542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DC0E2B3-956E-45CA-82C4-7D8A46B3B51C}"/>
                  </a:ext>
                </a:extLst>
              </p:cNvPr>
              <p:cNvSpPr txBox="1"/>
              <p:nvPr/>
            </p:nvSpPr>
            <p:spPr>
              <a:xfrm>
                <a:off x="6338432" y="4280305"/>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7" name="TextBox 16">
                <a:extLst>
                  <a:ext uri="{FF2B5EF4-FFF2-40B4-BE49-F238E27FC236}">
                    <a16:creationId xmlns:a16="http://schemas.microsoft.com/office/drawing/2014/main" id="{0DC0E2B3-956E-45CA-82C4-7D8A46B3B51C}"/>
                  </a:ext>
                </a:extLst>
              </p:cNvPr>
              <p:cNvSpPr txBox="1">
                <a:spLocks noRot="1" noChangeAspect="1" noMove="1" noResize="1" noEditPoints="1" noAdjustHandles="1" noChangeArrowheads="1" noChangeShapeType="1" noTextEdit="1"/>
              </p:cNvSpPr>
              <p:nvPr/>
            </p:nvSpPr>
            <p:spPr>
              <a:xfrm>
                <a:off x="6338432" y="4280305"/>
                <a:ext cx="188128" cy="276999"/>
              </a:xfrm>
              <a:prstGeom prst="rect">
                <a:avLst/>
              </a:prstGeom>
              <a:blipFill>
                <a:blip r:embed="rId7"/>
                <a:stretch>
                  <a:fillRect l="-16129" r="-12903"/>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E987B063-78A6-405C-B5F8-15103588A3E8}"/>
              </a:ext>
            </a:extLst>
          </p:cNvPr>
          <p:cNvCxnSpPr/>
          <p:nvPr/>
        </p:nvCxnSpPr>
        <p:spPr bwMode="auto">
          <a:xfrm flipV="1">
            <a:off x="3052395" y="3632233"/>
            <a:ext cx="0" cy="129614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F68339B-F71C-46FE-AE0E-89B1322AA14E}"/>
                  </a:ext>
                </a:extLst>
              </p:cNvPr>
              <p:cNvSpPr txBox="1"/>
              <p:nvPr/>
            </p:nvSpPr>
            <p:spPr>
              <a:xfrm>
                <a:off x="2818870" y="3782539"/>
                <a:ext cx="1915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19" name="TextBox 18">
                <a:extLst>
                  <a:ext uri="{FF2B5EF4-FFF2-40B4-BE49-F238E27FC236}">
                    <a16:creationId xmlns:a16="http://schemas.microsoft.com/office/drawing/2014/main" id="{4F68339B-F71C-46FE-AE0E-89B1322AA14E}"/>
                  </a:ext>
                </a:extLst>
              </p:cNvPr>
              <p:cNvSpPr txBox="1">
                <a:spLocks noRot="1" noChangeAspect="1" noMove="1" noResize="1" noEditPoints="1" noAdjustHandles="1" noChangeArrowheads="1" noChangeShapeType="1" noTextEdit="1"/>
              </p:cNvSpPr>
              <p:nvPr/>
            </p:nvSpPr>
            <p:spPr>
              <a:xfrm>
                <a:off x="2818870" y="3782539"/>
                <a:ext cx="191526" cy="276999"/>
              </a:xfrm>
              <a:prstGeom prst="rect">
                <a:avLst/>
              </a:prstGeom>
              <a:blipFill>
                <a:blip r:embed="rId8"/>
                <a:stretch>
                  <a:fillRect l="-28125" r="-25000" b="-26087"/>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0EBE328A-6CE4-4E27-8E3F-C7A148BBA54C}"/>
              </a:ext>
            </a:extLst>
          </p:cNvPr>
          <p:cNvSpPr/>
          <p:nvPr/>
        </p:nvSpPr>
        <p:spPr bwMode="auto">
          <a:xfrm>
            <a:off x="5649056" y="3567169"/>
            <a:ext cx="144016" cy="172819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1" name="Right Arrow 24">
            <a:extLst>
              <a:ext uri="{FF2B5EF4-FFF2-40B4-BE49-F238E27FC236}">
                <a16:creationId xmlns:a16="http://schemas.microsoft.com/office/drawing/2014/main" id="{235B26C0-AE84-478C-95B4-6D4F25755FFA}"/>
              </a:ext>
            </a:extLst>
          </p:cNvPr>
          <p:cNvSpPr/>
          <p:nvPr/>
        </p:nvSpPr>
        <p:spPr bwMode="auto">
          <a:xfrm rot="10800000">
            <a:off x="4060545" y="4069966"/>
            <a:ext cx="279648" cy="25590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2" name="TextBox 21">
            <a:extLst>
              <a:ext uri="{FF2B5EF4-FFF2-40B4-BE49-F238E27FC236}">
                <a16:creationId xmlns:a16="http://schemas.microsoft.com/office/drawing/2014/main" id="{312B41C5-8F5C-43C3-8BC0-1C1B4BF86ABE}"/>
              </a:ext>
            </a:extLst>
          </p:cNvPr>
          <p:cNvSpPr txBox="1"/>
          <p:nvPr/>
        </p:nvSpPr>
        <p:spPr>
          <a:xfrm>
            <a:off x="2728589" y="4148644"/>
            <a:ext cx="365806" cy="369332"/>
          </a:xfrm>
          <a:prstGeom prst="rect">
            <a:avLst/>
          </a:prstGeom>
          <a:noFill/>
        </p:spPr>
        <p:txBody>
          <a:bodyPr wrap="none" rtlCol="0">
            <a:spAutoFit/>
          </a:bodyPr>
          <a:lstStyle/>
          <a:p>
            <a:r>
              <a:rPr lang="en-US" dirty="0"/>
              <a:t>O</a:t>
            </a:r>
          </a:p>
        </p:txBody>
      </p:sp>
      <p:sp>
        <p:nvSpPr>
          <p:cNvPr id="23" name="Freeform: Shape 36">
            <a:extLst>
              <a:ext uri="{FF2B5EF4-FFF2-40B4-BE49-F238E27FC236}">
                <a16:creationId xmlns:a16="http://schemas.microsoft.com/office/drawing/2014/main" id="{EF8CA24C-C27B-455F-8DC1-FBFAF297B0CF}"/>
              </a:ext>
            </a:extLst>
          </p:cNvPr>
          <p:cNvSpPr/>
          <p:nvPr/>
        </p:nvSpPr>
        <p:spPr bwMode="auto">
          <a:xfrm flipV="1">
            <a:off x="3052395" y="4066903"/>
            <a:ext cx="2596661" cy="721088"/>
          </a:xfrm>
          <a:custGeom>
            <a:avLst/>
            <a:gdLst>
              <a:gd name="connsiteX0" fmla="*/ 0 w 2596661"/>
              <a:gd name="connsiteY0" fmla="*/ 29332 h 750305"/>
              <a:gd name="connsiteX1" fmla="*/ 556846 w 2596661"/>
              <a:gd name="connsiteY1" fmla="*/ 720993 h 750305"/>
              <a:gd name="connsiteX2" fmla="*/ 1066800 w 2596661"/>
              <a:gd name="connsiteY2" fmla="*/ 24 h 750305"/>
              <a:gd name="connsiteX3" fmla="*/ 1623646 w 2596661"/>
              <a:gd name="connsiteY3" fmla="*/ 750301 h 750305"/>
              <a:gd name="connsiteX4" fmla="*/ 2192215 w 2596661"/>
              <a:gd name="connsiteY4" fmla="*/ 11747 h 750305"/>
              <a:gd name="connsiteX5" fmla="*/ 2596661 w 2596661"/>
              <a:gd name="connsiteY5" fmla="*/ 480670 h 75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6661" h="750305">
                <a:moveTo>
                  <a:pt x="0" y="29332"/>
                </a:moveTo>
                <a:cubicBezTo>
                  <a:pt x="189523" y="377605"/>
                  <a:pt x="379046" y="725878"/>
                  <a:pt x="556846" y="720993"/>
                </a:cubicBezTo>
                <a:cubicBezTo>
                  <a:pt x="734646" y="716108"/>
                  <a:pt x="889000" y="-4861"/>
                  <a:pt x="1066800" y="24"/>
                </a:cubicBezTo>
                <a:cubicBezTo>
                  <a:pt x="1244600" y="4909"/>
                  <a:pt x="1436077" y="748347"/>
                  <a:pt x="1623646" y="750301"/>
                </a:cubicBezTo>
                <a:cubicBezTo>
                  <a:pt x="1811215" y="752255"/>
                  <a:pt x="2030046" y="56685"/>
                  <a:pt x="2192215" y="11747"/>
                </a:cubicBezTo>
                <a:cubicBezTo>
                  <a:pt x="2354384" y="-33191"/>
                  <a:pt x="2475522" y="223739"/>
                  <a:pt x="2596661" y="480670"/>
                </a:cubicBezTo>
              </a:path>
            </a:pathLst>
          </a:custGeom>
          <a:no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Tree>
    <p:extLst>
      <p:ext uri="{BB962C8B-B14F-4D97-AF65-F5344CB8AC3E}">
        <p14:creationId xmlns:p14="http://schemas.microsoft.com/office/powerpoint/2010/main" val="1776189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1797-F8B3-43D4-A996-BE7F3B0A55DD}"/>
              </a:ext>
            </a:extLst>
          </p:cNvPr>
          <p:cNvSpPr>
            <a:spLocks noGrp="1"/>
          </p:cNvSpPr>
          <p:nvPr>
            <p:ph type="title"/>
          </p:nvPr>
        </p:nvSpPr>
        <p:spPr>
          <a:xfrm>
            <a:off x="878497" y="70812"/>
            <a:ext cx="8229600" cy="1143000"/>
          </a:xfrm>
        </p:spPr>
        <p:txBody>
          <a:bodyPr/>
          <a:lstStyle/>
          <a:p>
            <a:r>
              <a:rPr lang="en-US" sz="2800" dirty="0"/>
              <a:t>Let’s see what happens when a sinusoidal wave is reflected</a:t>
            </a:r>
          </a:p>
        </p:txBody>
      </p:sp>
      <p:sp>
        <p:nvSpPr>
          <p:cNvPr id="4" name="Slide Number Placeholder 3">
            <a:extLst>
              <a:ext uri="{FF2B5EF4-FFF2-40B4-BE49-F238E27FC236}">
                <a16:creationId xmlns:a16="http://schemas.microsoft.com/office/drawing/2014/main" id="{BCE700C9-8858-4AEB-B479-7DA336E75705}"/>
              </a:ext>
            </a:extLst>
          </p:cNvPr>
          <p:cNvSpPr>
            <a:spLocks noGrp="1"/>
          </p:cNvSpPr>
          <p:nvPr>
            <p:ph type="sldNum" sz="quarter" idx="10"/>
          </p:nvPr>
        </p:nvSpPr>
        <p:spPr/>
        <p:txBody>
          <a:bodyPr/>
          <a:lstStyle/>
          <a:p>
            <a:fld id="{41A7B2A6-4997-4D6A-A223-B65D77C6B4A9}" type="slidenum">
              <a:rPr lang="en-US" altLang="zh-CN" smtClean="0"/>
              <a:pPr/>
              <a:t>14</a:t>
            </a:fld>
            <a:endParaRPr lang="en-US" altLang="zh-CN"/>
          </a:p>
        </p:txBody>
      </p:sp>
      <p:pic>
        <p:nvPicPr>
          <p:cNvPr id="8" name="Picture 7">
            <a:extLst>
              <a:ext uri="{FF2B5EF4-FFF2-40B4-BE49-F238E27FC236}">
                <a16:creationId xmlns:a16="http://schemas.microsoft.com/office/drawing/2014/main" id="{FC1C666E-6434-4BDA-A2EC-197B0B01E746}"/>
              </a:ext>
            </a:extLst>
          </p:cNvPr>
          <p:cNvPicPr>
            <a:picLocks noChangeAspect="1"/>
          </p:cNvPicPr>
          <p:nvPr/>
        </p:nvPicPr>
        <p:blipFill>
          <a:blip r:embed="rId3"/>
          <a:stretch>
            <a:fillRect/>
          </a:stretch>
        </p:blipFill>
        <p:spPr>
          <a:xfrm>
            <a:off x="1161334" y="1260049"/>
            <a:ext cx="6755068" cy="3565028"/>
          </a:xfrm>
          <a:prstGeom prst="rect">
            <a:avLst/>
          </a:prstGeom>
        </p:spPr>
      </p:pic>
      <p:sp>
        <p:nvSpPr>
          <p:cNvPr id="9" name="TextBox 8">
            <a:extLst>
              <a:ext uri="{FF2B5EF4-FFF2-40B4-BE49-F238E27FC236}">
                <a16:creationId xmlns:a16="http://schemas.microsoft.com/office/drawing/2014/main" id="{DA88D3BD-14AE-4F90-996C-FB9FE17E342F}"/>
              </a:ext>
            </a:extLst>
          </p:cNvPr>
          <p:cNvSpPr txBox="1"/>
          <p:nvPr/>
        </p:nvSpPr>
        <p:spPr>
          <a:xfrm flipH="1">
            <a:off x="1177966" y="4871314"/>
            <a:ext cx="7704853" cy="584775"/>
          </a:xfrm>
          <a:prstGeom prst="rect">
            <a:avLst/>
          </a:prstGeom>
          <a:noFill/>
        </p:spPr>
        <p:txBody>
          <a:bodyPr wrap="square" rtlCol="0">
            <a:spAutoFit/>
          </a:bodyPr>
          <a:lstStyle/>
          <a:p>
            <a:r>
              <a:rPr lang="en-US" sz="1600" dirty="0"/>
              <a:t>Website: </a:t>
            </a:r>
            <a:r>
              <a:rPr lang="en-US" sz="1600" dirty="0">
                <a:hlinkClick r:id="rId4"/>
              </a:rPr>
              <a:t>https://phet.colorado.edu/sims/html/wave-on-a-string/latest/wave-on-a-string_in.html</a:t>
            </a:r>
            <a:r>
              <a:rPr lang="en-US" sz="1600" dirty="0"/>
              <a:t> </a:t>
            </a:r>
          </a:p>
        </p:txBody>
      </p:sp>
      <p:sp>
        <p:nvSpPr>
          <p:cNvPr id="10" name="TextBox 9">
            <a:extLst>
              <a:ext uri="{FF2B5EF4-FFF2-40B4-BE49-F238E27FC236}">
                <a16:creationId xmlns:a16="http://schemas.microsoft.com/office/drawing/2014/main" id="{DF8B085F-BB40-4331-8E57-E78E4C0E9DC3}"/>
              </a:ext>
            </a:extLst>
          </p:cNvPr>
          <p:cNvSpPr txBox="1"/>
          <p:nvPr/>
        </p:nvSpPr>
        <p:spPr>
          <a:xfrm>
            <a:off x="1177966" y="5733256"/>
            <a:ext cx="5914314" cy="923330"/>
          </a:xfrm>
          <a:prstGeom prst="rect">
            <a:avLst/>
          </a:prstGeom>
          <a:noFill/>
        </p:spPr>
        <p:txBody>
          <a:bodyPr wrap="square" rtlCol="0">
            <a:spAutoFit/>
          </a:bodyPr>
          <a:lstStyle/>
          <a:p>
            <a:r>
              <a:rPr lang="en-US" dirty="0"/>
              <a:t>Choose </a:t>
            </a:r>
            <a:r>
              <a:rPr lang="en-US" dirty="0" err="1"/>
              <a:t>Osilasi</a:t>
            </a:r>
            <a:r>
              <a:rPr lang="en-US" dirty="0"/>
              <a:t> for sinusoidal wave and for instance amplitude: 0.44 cm,</a:t>
            </a:r>
          </a:p>
          <a:p>
            <a:r>
              <a:rPr lang="en-US" dirty="0"/>
              <a:t>frequency; 3.00 Hz </a:t>
            </a:r>
          </a:p>
        </p:txBody>
      </p:sp>
    </p:spTree>
    <p:extLst>
      <p:ext uri="{BB962C8B-B14F-4D97-AF65-F5344CB8AC3E}">
        <p14:creationId xmlns:p14="http://schemas.microsoft.com/office/powerpoint/2010/main" val="2031224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15</a:t>
            </a:fld>
            <a:endParaRPr lang="en-US" altLang="zh-CN"/>
          </a:p>
        </p:txBody>
      </p:sp>
      <p:sp>
        <p:nvSpPr>
          <p:cNvPr id="5" name="Title 1">
            <a:extLst>
              <a:ext uri="{FF2B5EF4-FFF2-40B4-BE49-F238E27FC236}">
                <a16:creationId xmlns:a16="http://schemas.microsoft.com/office/drawing/2014/main" id="{364FD1A7-CE9D-412B-9E93-5C078B5516B8}"/>
              </a:ext>
            </a:extLst>
          </p:cNvPr>
          <p:cNvSpPr>
            <a:spLocks noGrp="1"/>
          </p:cNvSpPr>
          <p:nvPr>
            <p:ph type="title"/>
          </p:nvPr>
        </p:nvSpPr>
        <p:spPr>
          <a:xfrm>
            <a:off x="618565" y="-171400"/>
            <a:ext cx="8229600" cy="1143000"/>
          </a:xfrm>
        </p:spPr>
        <p:txBody>
          <a:bodyPr/>
          <a:lstStyle/>
          <a:p>
            <a:r>
              <a:rPr lang="en-US" dirty="0"/>
              <a:t>Standing waves</a:t>
            </a:r>
          </a:p>
        </p:txBody>
      </p:sp>
      <p:sp>
        <p:nvSpPr>
          <p:cNvPr id="6" name="Slide Number Placeholder 3">
            <a:extLst>
              <a:ext uri="{FF2B5EF4-FFF2-40B4-BE49-F238E27FC236}">
                <a16:creationId xmlns:a16="http://schemas.microsoft.com/office/drawing/2014/main" id="{69A0E310-CFF1-44B3-ABE8-30103081A147}"/>
              </a:ext>
            </a:extLst>
          </p:cNvPr>
          <p:cNvSpPr txBox="1">
            <a:spLocks/>
          </p:cNvSpPr>
          <p:nvPr/>
        </p:nvSpPr>
        <p:spPr>
          <a:xfrm>
            <a:off x="6714565" y="5802362"/>
            <a:ext cx="2133600" cy="476250"/>
          </a:xfrm>
          <a:prstGeom prst="rect">
            <a:avLst/>
          </a:prstGeom>
        </p:spPr>
        <p:txBody>
          <a:bodyPr/>
          <a:lstStyle>
            <a:defPPr>
              <a:defRPr lang="zh-CN"/>
            </a:defPPr>
            <a:lvl1pPr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5pPr>
            <a:lvl6pPr marL="22860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6pPr>
            <a:lvl7pPr marL="27432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7pPr>
            <a:lvl8pPr marL="32004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8pPr>
            <a:lvl9pPr marL="36576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9pPr>
          </a:lstStyle>
          <a:p>
            <a:pPr>
              <a:defRPr/>
            </a:pPr>
            <a:fld id="{3C76BCED-983B-4975-B93D-90282543D9E3}" type="slidenum">
              <a:rPr lang="en-US" altLang="zh-CN" smtClean="0"/>
              <a:pPr>
                <a:defRPr/>
              </a:pPr>
              <a:t>15</a:t>
            </a:fld>
            <a:endParaRPr lang="en-US" altLang="zh-CN" dirty="0"/>
          </a:p>
        </p:txBody>
      </p:sp>
      <p:pic>
        <p:nvPicPr>
          <p:cNvPr id="7" name="Picture 6">
            <a:extLst>
              <a:ext uri="{FF2B5EF4-FFF2-40B4-BE49-F238E27FC236}">
                <a16:creationId xmlns:a16="http://schemas.microsoft.com/office/drawing/2014/main" id="{C7886F76-CC1F-49E0-84FE-9202FF0086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1177" y="1614810"/>
            <a:ext cx="3384376" cy="1400175"/>
          </a:xfrm>
          <a:prstGeom prst="rect">
            <a:avLst/>
          </a:prstGeom>
        </p:spPr>
      </p:pic>
      <p:sp>
        <p:nvSpPr>
          <p:cNvPr id="8" name="TextBox 7">
            <a:extLst>
              <a:ext uri="{FF2B5EF4-FFF2-40B4-BE49-F238E27FC236}">
                <a16:creationId xmlns:a16="http://schemas.microsoft.com/office/drawing/2014/main" id="{EFD020F0-8164-4C61-A7FA-4B5B9895624B}"/>
              </a:ext>
            </a:extLst>
          </p:cNvPr>
          <p:cNvSpPr txBox="1"/>
          <p:nvPr/>
        </p:nvSpPr>
        <p:spPr>
          <a:xfrm>
            <a:off x="1565013" y="3335029"/>
            <a:ext cx="7093673" cy="646331"/>
          </a:xfrm>
          <a:prstGeom prst="rect">
            <a:avLst/>
          </a:prstGeom>
          <a:noFill/>
        </p:spPr>
        <p:txBody>
          <a:bodyPr wrap="square" rtlCol="0">
            <a:spAutoFit/>
          </a:bodyPr>
          <a:lstStyle/>
          <a:p>
            <a:r>
              <a:rPr lang="en-US" dirty="0"/>
              <a:t>The blue and the green curves are the incident and the reflected wave. The black curve is the interference between the incident and the reflected wave </a:t>
            </a:r>
          </a:p>
        </p:txBody>
      </p:sp>
      <p:sp>
        <p:nvSpPr>
          <p:cNvPr id="9" name="TextBox 8">
            <a:extLst>
              <a:ext uri="{FF2B5EF4-FFF2-40B4-BE49-F238E27FC236}">
                <a16:creationId xmlns:a16="http://schemas.microsoft.com/office/drawing/2014/main" id="{CEE6C0EE-3319-4E95-AD28-A8A073946CC2}"/>
              </a:ext>
            </a:extLst>
          </p:cNvPr>
          <p:cNvSpPr txBox="1"/>
          <p:nvPr/>
        </p:nvSpPr>
        <p:spPr>
          <a:xfrm>
            <a:off x="620218" y="1070471"/>
            <a:ext cx="8369599" cy="369332"/>
          </a:xfrm>
          <a:prstGeom prst="rect">
            <a:avLst/>
          </a:prstGeom>
          <a:noFill/>
        </p:spPr>
        <p:txBody>
          <a:bodyPr wrap="none" rtlCol="0">
            <a:spAutoFit/>
          </a:bodyPr>
          <a:lstStyle/>
          <a:p>
            <a:r>
              <a:rPr lang="en-US" dirty="0"/>
              <a:t>Example of two waves propagating in two opposite direction at the same angular frequency:</a:t>
            </a:r>
          </a:p>
        </p:txBody>
      </p:sp>
      <p:sp>
        <p:nvSpPr>
          <p:cNvPr id="10" name="TextBox 9">
            <a:extLst>
              <a:ext uri="{FF2B5EF4-FFF2-40B4-BE49-F238E27FC236}">
                <a16:creationId xmlns:a16="http://schemas.microsoft.com/office/drawing/2014/main" id="{0DBDBB2F-7148-4A84-86F4-02BCF4827CB0}"/>
              </a:ext>
            </a:extLst>
          </p:cNvPr>
          <p:cNvSpPr txBox="1"/>
          <p:nvPr/>
        </p:nvSpPr>
        <p:spPr>
          <a:xfrm>
            <a:off x="2757856" y="2959159"/>
            <a:ext cx="3775521" cy="461665"/>
          </a:xfrm>
          <a:prstGeom prst="rect">
            <a:avLst/>
          </a:prstGeom>
          <a:noFill/>
        </p:spPr>
        <p:txBody>
          <a:bodyPr wrap="none" rtlCol="0">
            <a:spAutoFit/>
          </a:bodyPr>
          <a:lstStyle/>
          <a:p>
            <a:r>
              <a:rPr lang="en-US" sz="1200" dirty="0">
                <a:hlinkClick r:id="rId4"/>
              </a:rPr>
              <a:t>https://www.physicsclassroom.com/mmedia/waves/swf.gif</a:t>
            </a:r>
            <a:endParaRPr lang="en-US" sz="1200" dirty="0"/>
          </a:p>
          <a:p>
            <a:endParaRPr lang="en-US" sz="1200" dirty="0"/>
          </a:p>
        </p:txBody>
      </p:sp>
    </p:spTree>
    <p:extLst>
      <p:ext uri="{BB962C8B-B14F-4D97-AF65-F5344CB8AC3E}">
        <p14:creationId xmlns:p14="http://schemas.microsoft.com/office/powerpoint/2010/main" val="822532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16</a:t>
            </a:fld>
            <a:endParaRPr lang="en-US" altLang="zh-CN"/>
          </a:p>
        </p:txBody>
      </p:sp>
      <p:sp>
        <p:nvSpPr>
          <p:cNvPr id="5" name="Title 1">
            <a:extLst>
              <a:ext uri="{FF2B5EF4-FFF2-40B4-BE49-F238E27FC236}">
                <a16:creationId xmlns:a16="http://schemas.microsoft.com/office/drawing/2014/main" id="{364FD1A7-CE9D-412B-9E93-5C078B5516B8}"/>
              </a:ext>
            </a:extLst>
          </p:cNvPr>
          <p:cNvSpPr>
            <a:spLocks noGrp="1"/>
          </p:cNvSpPr>
          <p:nvPr>
            <p:ph type="title"/>
          </p:nvPr>
        </p:nvSpPr>
        <p:spPr>
          <a:xfrm>
            <a:off x="618565" y="-171400"/>
            <a:ext cx="8229600" cy="1143000"/>
          </a:xfrm>
        </p:spPr>
        <p:txBody>
          <a:bodyPr/>
          <a:lstStyle/>
          <a:p>
            <a:r>
              <a:rPr lang="en-US" dirty="0"/>
              <a:t>Standing waves</a:t>
            </a:r>
          </a:p>
        </p:txBody>
      </p:sp>
      <p:sp>
        <p:nvSpPr>
          <p:cNvPr id="6" name="Slide Number Placeholder 3">
            <a:extLst>
              <a:ext uri="{FF2B5EF4-FFF2-40B4-BE49-F238E27FC236}">
                <a16:creationId xmlns:a16="http://schemas.microsoft.com/office/drawing/2014/main" id="{69A0E310-CFF1-44B3-ABE8-30103081A147}"/>
              </a:ext>
            </a:extLst>
          </p:cNvPr>
          <p:cNvSpPr txBox="1">
            <a:spLocks/>
          </p:cNvSpPr>
          <p:nvPr/>
        </p:nvSpPr>
        <p:spPr>
          <a:xfrm>
            <a:off x="6714565" y="5802362"/>
            <a:ext cx="2133600" cy="476250"/>
          </a:xfrm>
          <a:prstGeom prst="rect">
            <a:avLst/>
          </a:prstGeom>
        </p:spPr>
        <p:txBody>
          <a:bodyPr/>
          <a:lstStyle>
            <a:defPPr>
              <a:defRPr lang="zh-CN"/>
            </a:defPPr>
            <a:lvl1pPr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5pPr>
            <a:lvl6pPr marL="22860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6pPr>
            <a:lvl7pPr marL="27432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7pPr>
            <a:lvl8pPr marL="32004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8pPr>
            <a:lvl9pPr marL="36576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9pPr>
          </a:lstStyle>
          <a:p>
            <a:pPr>
              <a:defRPr/>
            </a:pPr>
            <a:fld id="{3C76BCED-983B-4975-B93D-90282543D9E3}" type="slidenum">
              <a:rPr lang="en-US" altLang="zh-CN" smtClean="0"/>
              <a:pPr>
                <a:defRPr/>
              </a:pPr>
              <a:t>16</a:t>
            </a:fld>
            <a:endParaRPr lang="en-US" altLang="zh-CN" dirty="0"/>
          </a:p>
        </p:txBody>
      </p:sp>
      <p:pic>
        <p:nvPicPr>
          <p:cNvPr id="7" name="Picture 6">
            <a:extLst>
              <a:ext uri="{FF2B5EF4-FFF2-40B4-BE49-F238E27FC236}">
                <a16:creationId xmlns:a16="http://schemas.microsoft.com/office/drawing/2014/main" id="{C7886F76-CC1F-49E0-84FE-9202FF0086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1177" y="1614810"/>
            <a:ext cx="3384376" cy="1400175"/>
          </a:xfrm>
          <a:prstGeom prst="rect">
            <a:avLst/>
          </a:prstGeom>
        </p:spPr>
      </p:pic>
      <p:sp>
        <p:nvSpPr>
          <p:cNvPr id="8" name="TextBox 7">
            <a:extLst>
              <a:ext uri="{FF2B5EF4-FFF2-40B4-BE49-F238E27FC236}">
                <a16:creationId xmlns:a16="http://schemas.microsoft.com/office/drawing/2014/main" id="{EFD020F0-8164-4C61-A7FA-4B5B9895624B}"/>
              </a:ext>
            </a:extLst>
          </p:cNvPr>
          <p:cNvSpPr txBox="1"/>
          <p:nvPr/>
        </p:nvSpPr>
        <p:spPr>
          <a:xfrm>
            <a:off x="1565013" y="3335029"/>
            <a:ext cx="7093673" cy="646331"/>
          </a:xfrm>
          <a:prstGeom prst="rect">
            <a:avLst/>
          </a:prstGeom>
          <a:noFill/>
        </p:spPr>
        <p:txBody>
          <a:bodyPr wrap="square" rtlCol="0">
            <a:spAutoFit/>
          </a:bodyPr>
          <a:lstStyle/>
          <a:p>
            <a:r>
              <a:rPr lang="en-US" dirty="0"/>
              <a:t>The blue and the green curves are the incident and the reflected wave. The black curve is the interference between the incident and the reflected wave </a:t>
            </a:r>
          </a:p>
        </p:txBody>
      </p:sp>
      <p:sp>
        <p:nvSpPr>
          <p:cNvPr id="9" name="TextBox 8">
            <a:extLst>
              <a:ext uri="{FF2B5EF4-FFF2-40B4-BE49-F238E27FC236}">
                <a16:creationId xmlns:a16="http://schemas.microsoft.com/office/drawing/2014/main" id="{CEE6C0EE-3319-4E95-AD28-A8A073946CC2}"/>
              </a:ext>
            </a:extLst>
          </p:cNvPr>
          <p:cNvSpPr txBox="1"/>
          <p:nvPr/>
        </p:nvSpPr>
        <p:spPr>
          <a:xfrm>
            <a:off x="620218" y="1070471"/>
            <a:ext cx="8369599" cy="369332"/>
          </a:xfrm>
          <a:prstGeom prst="rect">
            <a:avLst/>
          </a:prstGeom>
          <a:noFill/>
        </p:spPr>
        <p:txBody>
          <a:bodyPr wrap="none" rtlCol="0">
            <a:spAutoFit/>
          </a:bodyPr>
          <a:lstStyle/>
          <a:p>
            <a:r>
              <a:rPr lang="en-US" dirty="0"/>
              <a:t>Example of two waves propagating in two opposite direction at the same angular frequency:</a:t>
            </a:r>
          </a:p>
        </p:txBody>
      </p:sp>
      <p:sp>
        <p:nvSpPr>
          <p:cNvPr id="10" name="TextBox 9">
            <a:extLst>
              <a:ext uri="{FF2B5EF4-FFF2-40B4-BE49-F238E27FC236}">
                <a16:creationId xmlns:a16="http://schemas.microsoft.com/office/drawing/2014/main" id="{0DBDBB2F-7148-4A84-86F4-02BCF4827CB0}"/>
              </a:ext>
            </a:extLst>
          </p:cNvPr>
          <p:cNvSpPr txBox="1"/>
          <p:nvPr/>
        </p:nvSpPr>
        <p:spPr>
          <a:xfrm>
            <a:off x="2757856" y="2959159"/>
            <a:ext cx="3775521" cy="461665"/>
          </a:xfrm>
          <a:prstGeom prst="rect">
            <a:avLst/>
          </a:prstGeom>
          <a:noFill/>
        </p:spPr>
        <p:txBody>
          <a:bodyPr wrap="none" rtlCol="0">
            <a:spAutoFit/>
          </a:bodyPr>
          <a:lstStyle/>
          <a:p>
            <a:r>
              <a:rPr lang="en-US" sz="1200" dirty="0">
                <a:hlinkClick r:id="rId4"/>
              </a:rPr>
              <a:t>https://www.physicsclassroom.com/mmedia/waves/swf.gif</a:t>
            </a:r>
            <a:endParaRPr lang="en-US" sz="1200" dirty="0"/>
          </a:p>
          <a:p>
            <a:endParaRPr lang="en-US" sz="1200" dirty="0"/>
          </a:p>
        </p:txBody>
      </p:sp>
      <p:sp>
        <p:nvSpPr>
          <p:cNvPr id="11" name="TextBox 10">
            <a:extLst>
              <a:ext uri="{FF2B5EF4-FFF2-40B4-BE49-F238E27FC236}">
                <a16:creationId xmlns:a16="http://schemas.microsoft.com/office/drawing/2014/main" id="{A61596DB-2798-42D3-BFD3-817BE6EFC611}"/>
              </a:ext>
            </a:extLst>
          </p:cNvPr>
          <p:cNvSpPr txBox="1"/>
          <p:nvPr/>
        </p:nvSpPr>
        <p:spPr>
          <a:xfrm>
            <a:off x="348451" y="4479650"/>
            <a:ext cx="8310235" cy="646331"/>
          </a:xfrm>
          <a:prstGeom prst="rect">
            <a:avLst/>
          </a:prstGeom>
          <a:noFill/>
        </p:spPr>
        <p:txBody>
          <a:bodyPr wrap="square" rtlCol="0">
            <a:spAutoFit/>
          </a:bodyPr>
          <a:lstStyle/>
          <a:p>
            <a:r>
              <a:rPr lang="en-US" dirty="0"/>
              <a:t>It can for instance a standing wave on a string where the incident wave is reflected on a free end.</a:t>
            </a:r>
          </a:p>
        </p:txBody>
      </p:sp>
      <p:cxnSp>
        <p:nvCxnSpPr>
          <p:cNvPr id="12" name="Straight Arrow Connector 11">
            <a:extLst>
              <a:ext uri="{FF2B5EF4-FFF2-40B4-BE49-F238E27FC236}">
                <a16:creationId xmlns:a16="http://schemas.microsoft.com/office/drawing/2014/main" id="{8D93FC10-B5A7-4FA8-84D4-8BA9BE1C71E7}"/>
              </a:ext>
            </a:extLst>
          </p:cNvPr>
          <p:cNvCxnSpPr/>
          <p:nvPr/>
        </p:nvCxnSpPr>
        <p:spPr bwMode="auto">
          <a:xfrm>
            <a:off x="1709029" y="5935290"/>
            <a:ext cx="5005536"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80D1BDB-3C88-4A87-9645-1F04EAE1EA75}"/>
                  </a:ext>
                </a:extLst>
              </p:cNvPr>
              <p:cNvSpPr txBox="1"/>
              <p:nvPr/>
            </p:nvSpPr>
            <p:spPr>
              <a:xfrm>
                <a:off x="6424352" y="5738086"/>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3" name="TextBox 12">
                <a:extLst>
                  <a:ext uri="{FF2B5EF4-FFF2-40B4-BE49-F238E27FC236}">
                    <a16:creationId xmlns:a16="http://schemas.microsoft.com/office/drawing/2014/main" id="{D80D1BDB-3C88-4A87-9645-1F04EAE1EA75}"/>
                  </a:ext>
                </a:extLst>
              </p:cNvPr>
              <p:cNvSpPr txBox="1">
                <a:spLocks noRot="1" noChangeAspect="1" noMove="1" noResize="1" noEditPoints="1" noAdjustHandles="1" noChangeArrowheads="1" noChangeShapeType="1" noTextEdit="1"/>
              </p:cNvSpPr>
              <p:nvPr/>
            </p:nvSpPr>
            <p:spPr>
              <a:xfrm>
                <a:off x="6424352" y="5738086"/>
                <a:ext cx="188128" cy="276999"/>
              </a:xfrm>
              <a:prstGeom prst="rect">
                <a:avLst/>
              </a:prstGeom>
              <a:blipFill>
                <a:blip r:embed="rId5"/>
                <a:stretch>
                  <a:fillRect l="-16129" r="-1290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DA2EAEED-37D4-4446-B5BB-9EFCBF5CD393}"/>
              </a:ext>
            </a:extLst>
          </p:cNvPr>
          <p:cNvSpPr/>
          <p:nvPr/>
        </p:nvSpPr>
        <p:spPr bwMode="auto">
          <a:xfrm>
            <a:off x="6119613" y="5503242"/>
            <a:ext cx="107824" cy="77536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5" name="Freeform: Shape 22">
            <a:extLst>
              <a:ext uri="{FF2B5EF4-FFF2-40B4-BE49-F238E27FC236}">
                <a16:creationId xmlns:a16="http://schemas.microsoft.com/office/drawing/2014/main" id="{6359A024-6FA8-4717-963E-D80ECF07A04C}"/>
              </a:ext>
            </a:extLst>
          </p:cNvPr>
          <p:cNvSpPr/>
          <p:nvPr/>
        </p:nvSpPr>
        <p:spPr bwMode="auto">
          <a:xfrm>
            <a:off x="1781159" y="5554037"/>
            <a:ext cx="4354286" cy="827445"/>
          </a:xfrm>
          <a:custGeom>
            <a:avLst/>
            <a:gdLst>
              <a:gd name="connsiteX0" fmla="*/ 0 w 4354286"/>
              <a:gd name="connsiteY0" fmla="*/ 827445 h 827445"/>
              <a:gd name="connsiteX1" fmla="*/ 827315 w 4354286"/>
              <a:gd name="connsiteY1" fmla="*/ 131 h 827445"/>
              <a:gd name="connsiteX2" fmla="*/ 1837509 w 4354286"/>
              <a:gd name="connsiteY2" fmla="*/ 757776 h 827445"/>
              <a:gd name="connsiteX3" fmla="*/ 2769326 w 4354286"/>
              <a:gd name="connsiteY3" fmla="*/ 52382 h 827445"/>
              <a:gd name="connsiteX4" fmla="*/ 3727269 w 4354286"/>
              <a:gd name="connsiteY4" fmla="*/ 766485 h 827445"/>
              <a:gd name="connsiteX5" fmla="*/ 4354286 w 4354286"/>
              <a:gd name="connsiteY5" fmla="*/ 156885 h 827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4286" h="827445">
                <a:moveTo>
                  <a:pt x="0" y="827445"/>
                </a:moveTo>
                <a:cubicBezTo>
                  <a:pt x="260531" y="419594"/>
                  <a:pt x="521063" y="11743"/>
                  <a:pt x="827315" y="131"/>
                </a:cubicBezTo>
                <a:cubicBezTo>
                  <a:pt x="1133567" y="-11481"/>
                  <a:pt x="1513841" y="749068"/>
                  <a:pt x="1837509" y="757776"/>
                </a:cubicBezTo>
                <a:cubicBezTo>
                  <a:pt x="2161177" y="766484"/>
                  <a:pt x="2454366" y="50930"/>
                  <a:pt x="2769326" y="52382"/>
                </a:cubicBezTo>
                <a:cubicBezTo>
                  <a:pt x="3084286" y="53833"/>
                  <a:pt x="3463109" y="749068"/>
                  <a:pt x="3727269" y="766485"/>
                </a:cubicBezTo>
                <a:cubicBezTo>
                  <a:pt x="3991429" y="783902"/>
                  <a:pt x="4172857" y="470393"/>
                  <a:pt x="4354286" y="156885"/>
                </a:cubicBezTo>
              </a:path>
            </a:pathLst>
          </a:custGeom>
          <a:no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6" name="Arrow: Right 23">
            <a:extLst>
              <a:ext uri="{FF2B5EF4-FFF2-40B4-BE49-F238E27FC236}">
                <a16:creationId xmlns:a16="http://schemas.microsoft.com/office/drawing/2014/main" id="{50DF2DB7-E7EF-4E87-8126-B91B15E2DF01}"/>
              </a:ext>
            </a:extLst>
          </p:cNvPr>
          <p:cNvSpPr/>
          <p:nvPr/>
        </p:nvSpPr>
        <p:spPr bwMode="auto">
          <a:xfrm>
            <a:off x="3149189" y="5554037"/>
            <a:ext cx="288032" cy="322548"/>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7" name="Freeform: Shape 24">
            <a:extLst>
              <a:ext uri="{FF2B5EF4-FFF2-40B4-BE49-F238E27FC236}">
                <a16:creationId xmlns:a16="http://schemas.microsoft.com/office/drawing/2014/main" id="{DD0F4875-912D-4492-8DCE-9BA882B77CD4}"/>
              </a:ext>
            </a:extLst>
          </p:cNvPr>
          <p:cNvSpPr/>
          <p:nvPr/>
        </p:nvSpPr>
        <p:spPr bwMode="auto">
          <a:xfrm flipH="1">
            <a:off x="2554049" y="5604832"/>
            <a:ext cx="4160516" cy="827445"/>
          </a:xfrm>
          <a:custGeom>
            <a:avLst/>
            <a:gdLst>
              <a:gd name="connsiteX0" fmla="*/ 0 w 4354286"/>
              <a:gd name="connsiteY0" fmla="*/ 827445 h 827445"/>
              <a:gd name="connsiteX1" fmla="*/ 827315 w 4354286"/>
              <a:gd name="connsiteY1" fmla="*/ 131 h 827445"/>
              <a:gd name="connsiteX2" fmla="*/ 1837509 w 4354286"/>
              <a:gd name="connsiteY2" fmla="*/ 757776 h 827445"/>
              <a:gd name="connsiteX3" fmla="*/ 2769326 w 4354286"/>
              <a:gd name="connsiteY3" fmla="*/ 52382 h 827445"/>
              <a:gd name="connsiteX4" fmla="*/ 3727269 w 4354286"/>
              <a:gd name="connsiteY4" fmla="*/ 766485 h 827445"/>
              <a:gd name="connsiteX5" fmla="*/ 4354286 w 4354286"/>
              <a:gd name="connsiteY5" fmla="*/ 156885 h 827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4286" h="827445">
                <a:moveTo>
                  <a:pt x="0" y="827445"/>
                </a:moveTo>
                <a:cubicBezTo>
                  <a:pt x="260531" y="419594"/>
                  <a:pt x="521063" y="11743"/>
                  <a:pt x="827315" y="131"/>
                </a:cubicBezTo>
                <a:cubicBezTo>
                  <a:pt x="1133567" y="-11481"/>
                  <a:pt x="1513841" y="749068"/>
                  <a:pt x="1837509" y="757776"/>
                </a:cubicBezTo>
                <a:cubicBezTo>
                  <a:pt x="2161177" y="766484"/>
                  <a:pt x="2454366" y="50930"/>
                  <a:pt x="2769326" y="52382"/>
                </a:cubicBezTo>
                <a:cubicBezTo>
                  <a:pt x="3084286" y="53833"/>
                  <a:pt x="3463109" y="749068"/>
                  <a:pt x="3727269" y="766485"/>
                </a:cubicBezTo>
                <a:cubicBezTo>
                  <a:pt x="3991429" y="783902"/>
                  <a:pt x="4172857" y="470393"/>
                  <a:pt x="4354286" y="156885"/>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8" name="Arrow: Right 25">
            <a:extLst>
              <a:ext uri="{FF2B5EF4-FFF2-40B4-BE49-F238E27FC236}">
                <a16:creationId xmlns:a16="http://schemas.microsoft.com/office/drawing/2014/main" id="{F5A580E3-91BC-445A-84A8-36DD51BDF0C8}"/>
              </a:ext>
            </a:extLst>
          </p:cNvPr>
          <p:cNvSpPr/>
          <p:nvPr/>
        </p:nvSpPr>
        <p:spPr bwMode="auto">
          <a:xfrm rot="10800000">
            <a:off x="4488059" y="5282284"/>
            <a:ext cx="288032" cy="322548"/>
          </a:xfrm>
          <a:prstGeom prst="rightArrow">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9" name="Rectangle 18">
            <a:extLst>
              <a:ext uri="{FF2B5EF4-FFF2-40B4-BE49-F238E27FC236}">
                <a16:creationId xmlns:a16="http://schemas.microsoft.com/office/drawing/2014/main" id="{10101D61-D167-4F84-9D74-008A2F6F4077}"/>
              </a:ext>
            </a:extLst>
          </p:cNvPr>
          <p:cNvSpPr/>
          <p:nvPr/>
        </p:nvSpPr>
        <p:spPr bwMode="auto">
          <a:xfrm>
            <a:off x="1558239" y="5443558"/>
            <a:ext cx="1187152" cy="93792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0" name="Rectangle 19">
            <a:extLst>
              <a:ext uri="{FF2B5EF4-FFF2-40B4-BE49-F238E27FC236}">
                <a16:creationId xmlns:a16="http://schemas.microsoft.com/office/drawing/2014/main" id="{7A3F98ED-8B0F-4C15-BFC9-A913DD1E2D36}"/>
              </a:ext>
            </a:extLst>
          </p:cNvPr>
          <p:cNvSpPr/>
          <p:nvPr/>
        </p:nvSpPr>
        <p:spPr bwMode="auto">
          <a:xfrm>
            <a:off x="6237530" y="5503242"/>
            <a:ext cx="1187152" cy="93792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1" name="Oval 20">
            <a:extLst>
              <a:ext uri="{FF2B5EF4-FFF2-40B4-BE49-F238E27FC236}">
                <a16:creationId xmlns:a16="http://schemas.microsoft.com/office/drawing/2014/main" id="{0D05E479-91E6-4369-A685-3037B7DBCC25}"/>
              </a:ext>
            </a:extLst>
          </p:cNvPr>
          <p:cNvSpPr/>
          <p:nvPr/>
        </p:nvSpPr>
        <p:spPr bwMode="auto">
          <a:xfrm>
            <a:off x="6029509" y="5633294"/>
            <a:ext cx="288032" cy="85972"/>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2" name="TextBox 21">
            <a:extLst>
              <a:ext uri="{FF2B5EF4-FFF2-40B4-BE49-F238E27FC236}">
                <a16:creationId xmlns:a16="http://schemas.microsoft.com/office/drawing/2014/main" id="{673588F8-1171-4BB1-9F62-0EABFE806976}"/>
              </a:ext>
            </a:extLst>
          </p:cNvPr>
          <p:cNvSpPr txBox="1"/>
          <p:nvPr/>
        </p:nvSpPr>
        <p:spPr>
          <a:xfrm>
            <a:off x="1455542" y="6012150"/>
            <a:ext cx="1429366" cy="369332"/>
          </a:xfrm>
          <a:prstGeom prst="rect">
            <a:avLst/>
          </a:prstGeom>
          <a:noFill/>
        </p:spPr>
        <p:txBody>
          <a:bodyPr wrap="none" rtlCol="0">
            <a:spAutoFit/>
          </a:bodyPr>
          <a:lstStyle/>
          <a:p>
            <a:r>
              <a:rPr lang="en-US" dirty="0"/>
              <a:t>Incident wave</a:t>
            </a:r>
          </a:p>
        </p:txBody>
      </p:sp>
      <p:sp>
        <p:nvSpPr>
          <p:cNvPr id="23" name="TextBox 22">
            <a:extLst>
              <a:ext uri="{FF2B5EF4-FFF2-40B4-BE49-F238E27FC236}">
                <a16:creationId xmlns:a16="http://schemas.microsoft.com/office/drawing/2014/main" id="{993F142D-3AE6-4F12-A9A7-0443DFA49A15}"/>
              </a:ext>
            </a:extLst>
          </p:cNvPr>
          <p:cNvSpPr txBox="1"/>
          <p:nvPr/>
        </p:nvSpPr>
        <p:spPr>
          <a:xfrm>
            <a:off x="4743303" y="5215360"/>
            <a:ext cx="1522596" cy="369332"/>
          </a:xfrm>
          <a:prstGeom prst="rect">
            <a:avLst/>
          </a:prstGeom>
          <a:noFill/>
        </p:spPr>
        <p:txBody>
          <a:bodyPr wrap="none" rtlCol="0">
            <a:spAutoFit/>
          </a:bodyPr>
          <a:lstStyle/>
          <a:p>
            <a:r>
              <a:rPr lang="en-US" dirty="0"/>
              <a:t>Reflected wave</a:t>
            </a:r>
          </a:p>
        </p:txBody>
      </p:sp>
    </p:spTree>
    <p:extLst>
      <p:ext uri="{BB962C8B-B14F-4D97-AF65-F5344CB8AC3E}">
        <p14:creationId xmlns:p14="http://schemas.microsoft.com/office/powerpoint/2010/main" val="3164485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F6BE6-C55B-41CB-908D-14606BAE103A}"/>
              </a:ext>
            </a:extLst>
          </p:cNvPr>
          <p:cNvSpPr>
            <a:spLocks noGrp="1"/>
          </p:cNvSpPr>
          <p:nvPr>
            <p:ph type="title"/>
          </p:nvPr>
        </p:nvSpPr>
        <p:spPr>
          <a:xfrm>
            <a:off x="755576" y="-152990"/>
            <a:ext cx="8229600" cy="1143000"/>
          </a:xfrm>
        </p:spPr>
        <p:txBody>
          <a:bodyPr/>
          <a:lstStyle/>
          <a:p>
            <a:r>
              <a:rPr lang="en-US" dirty="0"/>
              <a:t>Standing waves</a:t>
            </a:r>
          </a:p>
        </p:txBody>
      </p:sp>
      <p:sp>
        <p:nvSpPr>
          <p:cNvPr id="3" name="Content Placeholder 2">
            <a:extLst>
              <a:ext uri="{FF2B5EF4-FFF2-40B4-BE49-F238E27FC236}">
                <a16:creationId xmlns:a16="http://schemas.microsoft.com/office/drawing/2014/main" id="{B53E941F-EA6D-4209-AC8A-27542C8B634A}"/>
              </a:ext>
            </a:extLst>
          </p:cNvPr>
          <p:cNvSpPr>
            <a:spLocks noGrp="1"/>
          </p:cNvSpPr>
          <p:nvPr>
            <p:ph idx="1"/>
          </p:nvPr>
        </p:nvSpPr>
        <p:spPr/>
        <p:txBody>
          <a:bodyPr/>
          <a:lstStyle/>
          <a:p>
            <a:r>
              <a:rPr lang="en-US" sz="2000" dirty="0"/>
              <a:t>Another example:</a:t>
            </a:r>
          </a:p>
        </p:txBody>
      </p:sp>
      <p:sp>
        <p:nvSpPr>
          <p:cNvPr id="4" name="Slide Number Placeholder 3">
            <a:extLst>
              <a:ext uri="{FF2B5EF4-FFF2-40B4-BE49-F238E27FC236}">
                <a16:creationId xmlns:a16="http://schemas.microsoft.com/office/drawing/2014/main" id="{8D68CC81-7A3F-44DA-9038-18C5E6F11655}"/>
              </a:ext>
            </a:extLst>
          </p:cNvPr>
          <p:cNvSpPr>
            <a:spLocks noGrp="1"/>
          </p:cNvSpPr>
          <p:nvPr>
            <p:ph type="sldNum" sz="quarter" idx="4294967295"/>
          </p:nvPr>
        </p:nvSpPr>
        <p:spPr/>
        <p:txBody>
          <a:bodyPr/>
          <a:lstStyle/>
          <a:p>
            <a:pPr>
              <a:defRPr/>
            </a:pPr>
            <a:fld id="{3C76BCED-983B-4975-B93D-90282543D9E3}"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3B2A08C5-F9AE-4575-955A-BD59D0BD5F6B}"/>
              </a:ext>
            </a:extLst>
          </p:cNvPr>
          <p:cNvPicPr>
            <a:picLocks noChangeAspect="1"/>
          </p:cNvPicPr>
          <p:nvPr/>
        </p:nvPicPr>
        <p:blipFill>
          <a:blip r:embed="rId3"/>
          <a:stretch>
            <a:fillRect/>
          </a:stretch>
        </p:blipFill>
        <p:spPr>
          <a:xfrm>
            <a:off x="755576" y="3563703"/>
            <a:ext cx="5976664" cy="925480"/>
          </a:xfrm>
          <a:prstGeom prst="rect">
            <a:avLst/>
          </a:prstGeom>
        </p:spPr>
      </p:pic>
      <p:pic>
        <p:nvPicPr>
          <p:cNvPr id="6" name="Picture 5">
            <a:extLst>
              <a:ext uri="{FF2B5EF4-FFF2-40B4-BE49-F238E27FC236}">
                <a16:creationId xmlns:a16="http://schemas.microsoft.com/office/drawing/2014/main" id="{FAE5090E-06E9-47D3-BEE9-1198CD538E23}"/>
              </a:ext>
            </a:extLst>
          </p:cNvPr>
          <p:cNvPicPr>
            <a:picLocks noChangeAspect="1"/>
          </p:cNvPicPr>
          <p:nvPr/>
        </p:nvPicPr>
        <p:blipFill>
          <a:blip r:embed="rId4"/>
          <a:stretch>
            <a:fillRect/>
          </a:stretch>
        </p:blipFill>
        <p:spPr>
          <a:xfrm>
            <a:off x="860376" y="3563703"/>
            <a:ext cx="5692824" cy="925479"/>
          </a:xfrm>
          <a:prstGeom prst="rect">
            <a:avLst/>
          </a:prstGeom>
        </p:spPr>
      </p:pic>
      <p:cxnSp>
        <p:nvCxnSpPr>
          <p:cNvPr id="9" name="Straight Arrow Connector 8">
            <a:extLst>
              <a:ext uri="{FF2B5EF4-FFF2-40B4-BE49-F238E27FC236}">
                <a16:creationId xmlns:a16="http://schemas.microsoft.com/office/drawing/2014/main" id="{38811ECC-4984-4B88-83EA-400B7C48A91B}"/>
              </a:ext>
            </a:extLst>
          </p:cNvPr>
          <p:cNvCxnSpPr/>
          <p:nvPr/>
        </p:nvCxnSpPr>
        <p:spPr bwMode="auto">
          <a:xfrm>
            <a:off x="1763688" y="3284984"/>
            <a:ext cx="1512168"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DC24E8-5D6E-454C-BD87-031291DE6AA1}"/>
                  </a:ext>
                </a:extLst>
              </p:cNvPr>
              <p:cNvSpPr txBox="1"/>
              <p:nvPr/>
            </p:nvSpPr>
            <p:spPr>
              <a:xfrm>
                <a:off x="2502369" y="2930605"/>
                <a:ext cx="1819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11" name="TextBox 10">
                <a:extLst>
                  <a:ext uri="{FF2B5EF4-FFF2-40B4-BE49-F238E27FC236}">
                    <a16:creationId xmlns:a16="http://schemas.microsoft.com/office/drawing/2014/main" id="{E9DC24E8-5D6E-454C-BD87-031291DE6AA1}"/>
                  </a:ext>
                </a:extLst>
              </p:cNvPr>
              <p:cNvSpPr txBox="1">
                <a:spLocks noRot="1" noChangeAspect="1" noMove="1" noResize="1" noEditPoints="1" noAdjustHandles="1" noChangeArrowheads="1" noChangeShapeType="1" noTextEdit="1"/>
              </p:cNvSpPr>
              <p:nvPr/>
            </p:nvSpPr>
            <p:spPr>
              <a:xfrm>
                <a:off x="2502369" y="2930605"/>
                <a:ext cx="181909" cy="276999"/>
              </a:xfrm>
              <a:prstGeom prst="rect">
                <a:avLst/>
              </a:prstGeom>
              <a:blipFill>
                <a:blip r:embed="rId5"/>
                <a:stretch>
                  <a:fillRect l="-30000" r="-30000" b="-8889"/>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165C4F96-DF78-40CF-B6F4-205932626C91}"/>
              </a:ext>
            </a:extLst>
          </p:cNvPr>
          <p:cNvCxnSpPr/>
          <p:nvPr/>
        </p:nvCxnSpPr>
        <p:spPr bwMode="auto">
          <a:xfrm flipH="1">
            <a:off x="6079214" y="3284984"/>
            <a:ext cx="473986" cy="794221"/>
          </a:xfrm>
          <a:prstGeom prst="straightConnector1">
            <a:avLst/>
          </a:prstGeom>
          <a:solidFill>
            <a:schemeClr val="accent1"/>
          </a:solidFill>
          <a:ln w="28575"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a:extLst>
              <a:ext uri="{FF2B5EF4-FFF2-40B4-BE49-F238E27FC236}">
                <a16:creationId xmlns:a16="http://schemas.microsoft.com/office/drawing/2014/main" id="{26627349-5A0E-4ADF-A449-BB083C390BF0}"/>
              </a:ext>
            </a:extLst>
          </p:cNvPr>
          <p:cNvSpPr txBox="1"/>
          <p:nvPr/>
        </p:nvSpPr>
        <p:spPr>
          <a:xfrm>
            <a:off x="6553200" y="2930605"/>
            <a:ext cx="2045753" cy="369332"/>
          </a:xfrm>
          <a:prstGeom prst="rect">
            <a:avLst/>
          </a:prstGeom>
          <a:noFill/>
        </p:spPr>
        <p:txBody>
          <a:bodyPr wrap="none" rtlCol="0">
            <a:spAutoFit/>
          </a:bodyPr>
          <a:lstStyle/>
          <a:p>
            <a:r>
              <a:rPr lang="en-US" dirty="0"/>
              <a:t>Equilibrium position</a:t>
            </a:r>
          </a:p>
        </p:txBody>
      </p:sp>
    </p:spTree>
    <p:extLst>
      <p:ext uri="{BB962C8B-B14F-4D97-AF65-F5344CB8AC3E}">
        <p14:creationId xmlns:p14="http://schemas.microsoft.com/office/powerpoint/2010/main" val="1092689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F6BE6-C55B-41CB-908D-14606BAE103A}"/>
              </a:ext>
            </a:extLst>
          </p:cNvPr>
          <p:cNvSpPr>
            <a:spLocks noGrp="1"/>
          </p:cNvSpPr>
          <p:nvPr>
            <p:ph type="title"/>
          </p:nvPr>
        </p:nvSpPr>
        <p:spPr>
          <a:xfrm>
            <a:off x="755576" y="-171400"/>
            <a:ext cx="8229600" cy="1143000"/>
          </a:xfrm>
        </p:spPr>
        <p:txBody>
          <a:bodyPr/>
          <a:lstStyle/>
          <a:p>
            <a:r>
              <a:rPr lang="en-US" dirty="0"/>
              <a:t>Standing waves</a:t>
            </a:r>
          </a:p>
        </p:txBody>
      </p:sp>
      <p:sp>
        <p:nvSpPr>
          <p:cNvPr id="3" name="Content Placeholder 2">
            <a:extLst>
              <a:ext uri="{FF2B5EF4-FFF2-40B4-BE49-F238E27FC236}">
                <a16:creationId xmlns:a16="http://schemas.microsoft.com/office/drawing/2014/main" id="{B53E941F-EA6D-4209-AC8A-27542C8B634A}"/>
              </a:ext>
            </a:extLst>
          </p:cNvPr>
          <p:cNvSpPr>
            <a:spLocks noGrp="1"/>
          </p:cNvSpPr>
          <p:nvPr>
            <p:ph idx="1"/>
          </p:nvPr>
        </p:nvSpPr>
        <p:spPr>
          <a:xfrm>
            <a:off x="457200" y="1561011"/>
            <a:ext cx="8229600" cy="4525963"/>
          </a:xfrm>
        </p:spPr>
        <p:txBody>
          <a:bodyPr/>
          <a:lstStyle/>
          <a:p>
            <a:r>
              <a:rPr lang="en-US" sz="2000" dirty="0"/>
              <a:t>Another example.</a:t>
            </a:r>
          </a:p>
        </p:txBody>
      </p:sp>
      <p:sp>
        <p:nvSpPr>
          <p:cNvPr id="4" name="Slide Number Placeholder 3">
            <a:extLst>
              <a:ext uri="{FF2B5EF4-FFF2-40B4-BE49-F238E27FC236}">
                <a16:creationId xmlns:a16="http://schemas.microsoft.com/office/drawing/2014/main" id="{8D68CC81-7A3F-44DA-9038-18C5E6F11655}"/>
              </a:ext>
            </a:extLst>
          </p:cNvPr>
          <p:cNvSpPr>
            <a:spLocks noGrp="1"/>
          </p:cNvSpPr>
          <p:nvPr>
            <p:ph type="sldNum" sz="quarter" idx="4294967295"/>
          </p:nvPr>
        </p:nvSpPr>
        <p:spPr/>
        <p:txBody>
          <a:bodyPr/>
          <a:lstStyle/>
          <a:p>
            <a:pPr>
              <a:defRPr/>
            </a:pPr>
            <a:fld id="{3C76BCED-983B-4975-B93D-90282543D9E3}"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3B2A08C5-F9AE-4575-955A-BD59D0BD5F6B}"/>
              </a:ext>
            </a:extLst>
          </p:cNvPr>
          <p:cNvPicPr>
            <a:picLocks noChangeAspect="1"/>
          </p:cNvPicPr>
          <p:nvPr/>
        </p:nvPicPr>
        <p:blipFill>
          <a:blip r:embed="rId3"/>
          <a:stretch>
            <a:fillRect/>
          </a:stretch>
        </p:blipFill>
        <p:spPr>
          <a:xfrm>
            <a:off x="755576" y="3524514"/>
            <a:ext cx="5976664" cy="925480"/>
          </a:xfrm>
          <a:prstGeom prst="rect">
            <a:avLst/>
          </a:prstGeom>
        </p:spPr>
      </p:pic>
    </p:spTree>
    <p:extLst>
      <p:ext uri="{BB962C8B-B14F-4D97-AF65-F5344CB8AC3E}">
        <p14:creationId xmlns:p14="http://schemas.microsoft.com/office/powerpoint/2010/main" val="681176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F6BE6-C55B-41CB-908D-14606BAE103A}"/>
              </a:ext>
            </a:extLst>
          </p:cNvPr>
          <p:cNvSpPr>
            <a:spLocks noGrp="1"/>
          </p:cNvSpPr>
          <p:nvPr>
            <p:ph type="title"/>
          </p:nvPr>
        </p:nvSpPr>
        <p:spPr>
          <a:xfrm>
            <a:off x="611560" y="-125375"/>
            <a:ext cx="8229600" cy="1143000"/>
          </a:xfrm>
        </p:spPr>
        <p:txBody>
          <a:bodyPr/>
          <a:lstStyle/>
          <a:p>
            <a:r>
              <a:rPr lang="en-US" dirty="0"/>
              <a:t>Standing waves</a:t>
            </a:r>
          </a:p>
        </p:txBody>
      </p:sp>
      <p:sp>
        <p:nvSpPr>
          <p:cNvPr id="3" name="Content Placeholder 2">
            <a:extLst>
              <a:ext uri="{FF2B5EF4-FFF2-40B4-BE49-F238E27FC236}">
                <a16:creationId xmlns:a16="http://schemas.microsoft.com/office/drawing/2014/main" id="{B53E941F-EA6D-4209-AC8A-27542C8B634A}"/>
              </a:ext>
            </a:extLst>
          </p:cNvPr>
          <p:cNvSpPr>
            <a:spLocks noGrp="1"/>
          </p:cNvSpPr>
          <p:nvPr>
            <p:ph idx="1"/>
          </p:nvPr>
        </p:nvSpPr>
        <p:spPr/>
        <p:txBody>
          <a:bodyPr/>
          <a:lstStyle/>
          <a:p>
            <a:r>
              <a:rPr lang="en-US" sz="2000" dirty="0"/>
              <a:t>Another example.</a:t>
            </a:r>
          </a:p>
        </p:txBody>
      </p:sp>
      <p:sp>
        <p:nvSpPr>
          <p:cNvPr id="4" name="Slide Number Placeholder 3">
            <a:extLst>
              <a:ext uri="{FF2B5EF4-FFF2-40B4-BE49-F238E27FC236}">
                <a16:creationId xmlns:a16="http://schemas.microsoft.com/office/drawing/2014/main" id="{8D68CC81-7A3F-44DA-9038-18C5E6F11655}"/>
              </a:ext>
            </a:extLst>
          </p:cNvPr>
          <p:cNvSpPr>
            <a:spLocks noGrp="1"/>
          </p:cNvSpPr>
          <p:nvPr>
            <p:ph type="sldNum" sz="quarter" idx="4294967295"/>
          </p:nvPr>
        </p:nvSpPr>
        <p:spPr/>
        <p:txBody>
          <a:bodyPr/>
          <a:lstStyle/>
          <a:p>
            <a:pPr>
              <a:defRPr/>
            </a:pPr>
            <a:fld id="{3C76BCED-983B-4975-B93D-90282543D9E3}"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3B2A08C5-F9AE-4575-955A-BD59D0BD5F6B}"/>
              </a:ext>
            </a:extLst>
          </p:cNvPr>
          <p:cNvPicPr>
            <a:picLocks noChangeAspect="1"/>
          </p:cNvPicPr>
          <p:nvPr/>
        </p:nvPicPr>
        <p:blipFill>
          <a:blip r:embed="rId3"/>
          <a:stretch>
            <a:fillRect/>
          </a:stretch>
        </p:blipFill>
        <p:spPr>
          <a:xfrm>
            <a:off x="755576" y="3563703"/>
            <a:ext cx="5976664" cy="925480"/>
          </a:xfrm>
          <a:prstGeom prst="rect">
            <a:avLst/>
          </a:prstGeom>
        </p:spPr>
      </p:pic>
      <p:pic>
        <p:nvPicPr>
          <p:cNvPr id="6" name="Picture 5">
            <a:extLst>
              <a:ext uri="{FF2B5EF4-FFF2-40B4-BE49-F238E27FC236}">
                <a16:creationId xmlns:a16="http://schemas.microsoft.com/office/drawing/2014/main" id="{678131D9-3297-4A39-BF99-4BA307215A77}"/>
              </a:ext>
            </a:extLst>
          </p:cNvPr>
          <p:cNvPicPr>
            <a:picLocks noChangeAspect="1"/>
          </p:cNvPicPr>
          <p:nvPr/>
        </p:nvPicPr>
        <p:blipFill>
          <a:blip r:embed="rId4"/>
          <a:stretch>
            <a:fillRect/>
          </a:stretch>
        </p:blipFill>
        <p:spPr>
          <a:xfrm>
            <a:off x="899592" y="3563704"/>
            <a:ext cx="5688632" cy="925480"/>
          </a:xfrm>
          <a:prstGeom prst="rect">
            <a:avLst/>
          </a:prstGeom>
        </p:spPr>
      </p:pic>
    </p:spTree>
    <p:extLst>
      <p:ext uri="{BB962C8B-B14F-4D97-AF65-F5344CB8AC3E}">
        <p14:creationId xmlns:p14="http://schemas.microsoft.com/office/powerpoint/2010/main" val="469579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2</a:t>
            </a:fld>
            <a:endParaRPr lang="en-US" altLang="zh-CN"/>
          </a:p>
        </p:txBody>
      </p:sp>
      <p:sp>
        <p:nvSpPr>
          <p:cNvPr id="5" name="Title 1"/>
          <p:cNvSpPr txBox="1">
            <a:spLocks/>
          </p:cNvSpPr>
          <p:nvPr/>
        </p:nvSpPr>
        <p:spPr>
          <a:xfrm>
            <a:off x="889248" y="-125014"/>
            <a:ext cx="82296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r>
              <a:rPr lang="en-US" kern="0" dirty="0"/>
              <a:t>Summary about the reflection </a:t>
            </a:r>
          </a:p>
        </p:txBody>
      </p:sp>
      <p:pic>
        <p:nvPicPr>
          <p:cNvPr id="7" name="Picture 6"/>
          <p:cNvPicPr>
            <a:picLocks noChangeAspect="1"/>
          </p:cNvPicPr>
          <p:nvPr/>
        </p:nvPicPr>
        <p:blipFill>
          <a:blip r:embed="rId3"/>
          <a:stretch>
            <a:fillRect/>
          </a:stretch>
        </p:blipFill>
        <p:spPr>
          <a:xfrm>
            <a:off x="1043608" y="1700808"/>
            <a:ext cx="5950608" cy="2460476"/>
          </a:xfrm>
          <a:prstGeom prst="rect">
            <a:avLst/>
          </a:prstGeom>
        </p:spPr>
      </p:pic>
      <p:sp>
        <p:nvSpPr>
          <p:cNvPr id="8" name="TextBox 7"/>
          <p:cNvSpPr txBox="1"/>
          <p:nvPr/>
        </p:nvSpPr>
        <p:spPr>
          <a:xfrm>
            <a:off x="863587" y="4230722"/>
            <a:ext cx="7416825" cy="400110"/>
          </a:xfrm>
          <a:prstGeom prst="rect">
            <a:avLst/>
          </a:prstGeom>
          <a:noFill/>
        </p:spPr>
        <p:txBody>
          <a:bodyPr wrap="square" rtlCol="0">
            <a:spAutoFit/>
          </a:bodyPr>
          <a:lstStyle/>
          <a:p>
            <a:r>
              <a:rPr lang="en-US" sz="1000" dirty="0">
                <a:hlinkClick r:id="rId4"/>
              </a:rPr>
              <a:t>http://www.schoolphysics.co.uk/age16-19/Wave%20properties/Wave%20properties/text/Phase_change/index.html</a:t>
            </a:r>
            <a:endParaRPr lang="en-US" sz="1000" dirty="0"/>
          </a:p>
          <a:p>
            <a:endParaRPr lang="en-US" sz="1000" dirty="0"/>
          </a:p>
        </p:txBody>
      </p:sp>
      <p:sp>
        <p:nvSpPr>
          <p:cNvPr id="9" name="Right Arrow 8"/>
          <p:cNvSpPr/>
          <p:nvPr/>
        </p:nvSpPr>
        <p:spPr bwMode="auto">
          <a:xfrm rot="16200000">
            <a:off x="1751463" y="4757516"/>
            <a:ext cx="720080" cy="64807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0" name="TextBox 9"/>
          <p:cNvSpPr txBox="1"/>
          <p:nvPr/>
        </p:nvSpPr>
        <p:spPr>
          <a:xfrm>
            <a:off x="1043608" y="5441592"/>
            <a:ext cx="2592288" cy="1200329"/>
          </a:xfrm>
          <a:prstGeom prst="rect">
            <a:avLst/>
          </a:prstGeom>
          <a:noFill/>
        </p:spPr>
        <p:txBody>
          <a:bodyPr wrap="square" rtlCol="0">
            <a:spAutoFit/>
          </a:bodyPr>
          <a:lstStyle/>
          <a:p>
            <a:r>
              <a:rPr lang="en-US" dirty="0"/>
              <a:t>Fixed end: the incident wave and the reflected waves (here pulses) are inverted to each other</a:t>
            </a:r>
          </a:p>
        </p:txBody>
      </p:sp>
      <p:sp>
        <p:nvSpPr>
          <p:cNvPr id="11" name="Right Arrow 10"/>
          <p:cNvSpPr/>
          <p:nvPr/>
        </p:nvSpPr>
        <p:spPr bwMode="auto">
          <a:xfrm rot="16200000">
            <a:off x="4968044" y="4767016"/>
            <a:ext cx="720080" cy="64807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3" name="TextBox 12">
            <a:extLst>
              <a:ext uri="{FF2B5EF4-FFF2-40B4-BE49-F238E27FC236}">
                <a16:creationId xmlns:a16="http://schemas.microsoft.com/office/drawing/2014/main" id="{43E4310B-BE5C-4C24-892C-724CF7120A84}"/>
              </a:ext>
            </a:extLst>
          </p:cNvPr>
          <p:cNvSpPr txBox="1"/>
          <p:nvPr/>
        </p:nvSpPr>
        <p:spPr>
          <a:xfrm>
            <a:off x="4034057" y="5415122"/>
            <a:ext cx="3490271" cy="923330"/>
          </a:xfrm>
          <a:prstGeom prst="rect">
            <a:avLst/>
          </a:prstGeom>
          <a:noFill/>
        </p:spPr>
        <p:txBody>
          <a:bodyPr wrap="square">
            <a:spAutoFit/>
          </a:bodyPr>
          <a:lstStyle/>
          <a:p>
            <a:r>
              <a:rPr lang="en-US" dirty="0"/>
              <a:t>Free end: the incident wave and the reflected waves (here pulses) </a:t>
            </a:r>
            <a:r>
              <a:rPr lang="en-US" b="1" dirty="0"/>
              <a:t>are not </a:t>
            </a:r>
            <a:r>
              <a:rPr lang="en-US" dirty="0"/>
              <a:t>inverted to each other</a:t>
            </a:r>
          </a:p>
        </p:txBody>
      </p:sp>
      <p:sp>
        <p:nvSpPr>
          <p:cNvPr id="3" name="Rectangle 2">
            <a:extLst>
              <a:ext uri="{FF2B5EF4-FFF2-40B4-BE49-F238E27FC236}">
                <a16:creationId xmlns:a16="http://schemas.microsoft.com/office/drawing/2014/main" id="{93C5AD5F-9E84-4EB1-82CD-6513FFDBBD2B}"/>
              </a:ext>
            </a:extLst>
          </p:cNvPr>
          <p:cNvSpPr/>
          <p:nvPr/>
        </p:nvSpPr>
        <p:spPr>
          <a:xfrm>
            <a:off x="6948264" y="2132856"/>
            <a:ext cx="530112" cy="2007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903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F6BE6-C55B-41CB-908D-14606BAE103A}"/>
              </a:ext>
            </a:extLst>
          </p:cNvPr>
          <p:cNvSpPr>
            <a:spLocks noGrp="1"/>
          </p:cNvSpPr>
          <p:nvPr>
            <p:ph type="title"/>
          </p:nvPr>
        </p:nvSpPr>
        <p:spPr>
          <a:xfrm>
            <a:off x="683568" y="-127497"/>
            <a:ext cx="8229600" cy="1143000"/>
          </a:xfrm>
        </p:spPr>
        <p:txBody>
          <a:bodyPr/>
          <a:lstStyle/>
          <a:p>
            <a:r>
              <a:rPr lang="en-US" dirty="0"/>
              <a:t>Standing waves</a:t>
            </a:r>
          </a:p>
        </p:txBody>
      </p:sp>
      <p:sp>
        <p:nvSpPr>
          <p:cNvPr id="3" name="Content Placeholder 2">
            <a:extLst>
              <a:ext uri="{FF2B5EF4-FFF2-40B4-BE49-F238E27FC236}">
                <a16:creationId xmlns:a16="http://schemas.microsoft.com/office/drawing/2014/main" id="{B53E941F-EA6D-4209-AC8A-27542C8B634A}"/>
              </a:ext>
            </a:extLst>
          </p:cNvPr>
          <p:cNvSpPr>
            <a:spLocks noGrp="1"/>
          </p:cNvSpPr>
          <p:nvPr>
            <p:ph idx="1"/>
          </p:nvPr>
        </p:nvSpPr>
        <p:spPr/>
        <p:txBody>
          <a:bodyPr/>
          <a:lstStyle/>
          <a:p>
            <a:r>
              <a:rPr lang="en-US" sz="2000" dirty="0"/>
              <a:t>Another example:</a:t>
            </a:r>
          </a:p>
        </p:txBody>
      </p:sp>
      <p:sp>
        <p:nvSpPr>
          <p:cNvPr id="4" name="Slide Number Placeholder 3">
            <a:extLst>
              <a:ext uri="{FF2B5EF4-FFF2-40B4-BE49-F238E27FC236}">
                <a16:creationId xmlns:a16="http://schemas.microsoft.com/office/drawing/2014/main" id="{8D68CC81-7A3F-44DA-9038-18C5E6F11655}"/>
              </a:ext>
            </a:extLst>
          </p:cNvPr>
          <p:cNvSpPr>
            <a:spLocks noGrp="1"/>
          </p:cNvSpPr>
          <p:nvPr>
            <p:ph type="sldNum" sz="quarter" idx="4294967295"/>
          </p:nvPr>
        </p:nvSpPr>
        <p:spPr/>
        <p:txBody>
          <a:bodyPr/>
          <a:lstStyle/>
          <a:p>
            <a:pPr>
              <a:defRPr/>
            </a:pPr>
            <a:fld id="{3C76BCED-983B-4975-B93D-90282543D9E3}" type="slidenum">
              <a:rPr lang="en-US" altLang="zh-CN" smtClean="0"/>
              <a:pPr>
                <a:defRPr/>
              </a:pPr>
              <a:t>20</a:t>
            </a:fld>
            <a:endParaRPr lang="en-US" altLang="zh-CN"/>
          </a:p>
        </p:txBody>
      </p:sp>
      <p:pic>
        <p:nvPicPr>
          <p:cNvPr id="7" name="Picture 6">
            <a:extLst>
              <a:ext uri="{FF2B5EF4-FFF2-40B4-BE49-F238E27FC236}">
                <a16:creationId xmlns:a16="http://schemas.microsoft.com/office/drawing/2014/main" id="{F3055EF5-35F3-419C-BFD6-7500C649BF82}"/>
              </a:ext>
            </a:extLst>
          </p:cNvPr>
          <p:cNvPicPr>
            <a:picLocks noChangeAspect="1"/>
          </p:cNvPicPr>
          <p:nvPr/>
        </p:nvPicPr>
        <p:blipFill>
          <a:blip r:embed="rId3"/>
          <a:stretch>
            <a:fillRect/>
          </a:stretch>
        </p:blipFill>
        <p:spPr>
          <a:xfrm>
            <a:off x="971600" y="3501008"/>
            <a:ext cx="5400600" cy="1021094"/>
          </a:xfrm>
          <a:prstGeom prst="rect">
            <a:avLst/>
          </a:prstGeom>
        </p:spPr>
      </p:pic>
      <p:cxnSp>
        <p:nvCxnSpPr>
          <p:cNvPr id="9" name="Straight Arrow Connector 8">
            <a:extLst>
              <a:ext uri="{FF2B5EF4-FFF2-40B4-BE49-F238E27FC236}">
                <a16:creationId xmlns:a16="http://schemas.microsoft.com/office/drawing/2014/main" id="{CE2F7854-0B7E-4E19-9F6B-84062C2A1309}"/>
              </a:ext>
            </a:extLst>
          </p:cNvPr>
          <p:cNvCxnSpPr/>
          <p:nvPr/>
        </p:nvCxnSpPr>
        <p:spPr bwMode="auto">
          <a:xfrm flipH="1">
            <a:off x="5652120" y="3275023"/>
            <a:ext cx="1008112" cy="926792"/>
          </a:xfrm>
          <a:prstGeom prst="straightConnector1">
            <a:avLst/>
          </a:prstGeom>
          <a:solidFill>
            <a:schemeClr val="accent1"/>
          </a:solidFill>
          <a:ln w="38100"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3">
            <a:extLst>
              <a:ext uri="{FF2B5EF4-FFF2-40B4-BE49-F238E27FC236}">
                <a16:creationId xmlns:a16="http://schemas.microsoft.com/office/drawing/2014/main" id="{6F45328E-6C5A-4E74-B70D-2248BBEA7B87}"/>
              </a:ext>
            </a:extLst>
          </p:cNvPr>
          <p:cNvSpPr txBox="1"/>
          <p:nvPr/>
        </p:nvSpPr>
        <p:spPr>
          <a:xfrm>
            <a:off x="6660232" y="2939851"/>
            <a:ext cx="2133600" cy="923330"/>
          </a:xfrm>
          <a:prstGeom prst="rect">
            <a:avLst/>
          </a:prstGeom>
          <a:noFill/>
        </p:spPr>
        <p:txBody>
          <a:bodyPr wrap="square" rtlCol="0">
            <a:spAutoFit/>
          </a:bodyPr>
          <a:lstStyle/>
          <a:p>
            <a:r>
              <a:rPr lang="en-US" dirty="0"/>
              <a:t>Coincidence between the incident wave and the refracted wave</a:t>
            </a:r>
          </a:p>
        </p:txBody>
      </p:sp>
      <p:cxnSp>
        <p:nvCxnSpPr>
          <p:cNvPr id="16" name="Straight Arrow Connector 15">
            <a:extLst>
              <a:ext uri="{FF2B5EF4-FFF2-40B4-BE49-F238E27FC236}">
                <a16:creationId xmlns:a16="http://schemas.microsoft.com/office/drawing/2014/main" id="{6365A66C-62B3-4AF5-A5FA-3FABA9E391A3}"/>
              </a:ext>
            </a:extLst>
          </p:cNvPr>
          <p:cNvCxnSpPr/>
          <p:nvPr/>
        </p:nvCxnSpPr>
        <p:spPr bwMode="auto">
          <a:xfrm flipH="1">
            <a:off x="5148064" y="2986991"/>
            <a:ext cx="576064" cy="576064"/>
          </a:xfrm>
          <a:prstGeom prst="straightConnector1">
            <a:avLst/>
          </a:prstGeom>
          <a:solidFill>
            <a:schemeClr val="accent1"/>
          </a:solidFill>
          <a:ln w="38100"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a:extLst>
              <a:ext uri="{FF2B5EF4-FFF2-40B4-BE49-F238E27FC236}">
                <a16:creationId xmlns:a16="http://schemas.microsoft.com/office/drawing/2014/main" id="{399E8A30-F18D-4268-9115-D2C0BCE5E7B9}"/>
              </a:ext>
            </a:extLst>
          </p:cNvPr>
          <p:cNvSpPr txBox="1"/>
          <p:nvPr/>
        </p:nvSpPr>
        <p:spPr>
          <a:xfrm>
            <a:off x="4915013" y="2504667"/>
            <a:ext cx="3878819" cy="369332"/>
          </a:xfrm>
          <a:prstGeom prst="rect">
            <a:avLst/>
          </a:prstGeom>
          <a:noFill/>
        </p:spPr>
        <p:txBody>
          <a:bodyPr wrap="none" rtlCol="0">
            <a:spAutoFit/>
          </a:bodyPr>
          <a:lstStyle/>
          <a:p>
            <a:r>
              <a:rPr lang="en-US" dirty="0"/>
              <a:t>The transverse displacement is maximum</a:t>
            </a:r>
          </a:p>
        </p:txBody>
      </p:sp>
    </p:spTree>
    <p:extLst>
      <p:ext uri="{BB962C8B-B14F-4D97-AF65-F5344CB8AC3E}">
        <p14:creationId xmlns:p14="http://schemas.microsoft.com/office/powerpoint/2010/main" val="1193339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F6BE6-C55B-41CB-908D-14606BAE103A}"/>
              </a:ext>
            </a:extLst>
          </p:cNvPr>
          <p:cNvSpPr>
            <a:spLocks noGrp="1"/>
          </p:cNvSpPr>
          <p:nvPr>
            <p:ph type="title"/>
          </p:nvPr>
        </p:nvSpPr>
        <p:spPr>
          <a:xfrm>
            <a:off x="755576" y="-110883"/>
            <a:ext cx="8229600" cy="1143000"/>
          </a:xfrm>
        </p:spPr>
        <p:txBody>
          <a:bodyPr/>
          <a:lstStyle/>
          <a:p>
            <a:r>
              <a:rPr lang="en-US" dirty="0"/>
              <a:t>Standing waves</a:t>
            </a:r>
          </a:p>
        </p:txBody>
      </p:sp>
      <p:sp>
        <p:nvSpPr>
          <p:cNvPr id="3" name="Content Placeholder 2">
            <a:extLst>
              <a:ext uri="{FF2B5EF4-FFF2-40B4-BE49-F238E27FC236}">
                <a16:creationId xmlns:a16="http://schemas.microsoft.com/office/drawing/2014/main" id="{B53E941F-EA6D-4209-AC8A-27542C8B634A}"/>
              </a:ext>
            </a:extLst>
          </p:cNvPr>
          <p:cNvSpPr>
            <a:spLocks noGrp="1"/>
          </p:cNvSpPr>
          <p:nvPr>
            <p:ph idx="1"/>
          </p:nvPr>
        </p:nvSpPr>
        <p:spPr/>
        <p:txBody>
          <a:bodyPr/>
          <a:lstStyle/>
          <a:p>
            <a:r>
              <a:rPr lang="en-US" sz="2000" dirty="0"/>
              <a:t>Another example:</a:t>
            </a:r>
          </a:p>
        </p:txBody>
      </p:sp>
      <p:sp>
        <p:nvSpPr>
          <p:cNvPr id="4" name="Slide Number Placeholder 3">
            <a:extLst>
              <a:ext uri="{FF2B5EF4-FFF2-40B4-BE49-F238E27FC236}">
                <a16:creationId xmlns:a16="http://schemas.microsoft.com/office/drawing/2014/main" id="{8D68CC81-7A3F-44DA-9038-18C5E6F11655}"/>
              </a:ext>
            </a:extLst>
          </p:cNvPr>
          <p:cNvSpPr>
            <a:spLocks noGrp="1"/>
          </p:cNvSpPr>
          <p:nvPr>
            <p:ph type="sldNum" sz="quarter" idx="4294967295"/>
          </p:nvPr>
        </p:nvSpPr>
        <p:spPr/>
        <p:txBody>
          <a:bodyPr/>
          <a:lstStyle/>
          <a:p>
            <a:pPr>
              <a:defRPr/>
            </a:pPr>
            <a:fld id="{3C76BCED-983B-4975-B93D-90282543D9E3}" type="slidenum">
              <a:rPr lang="en-US" altLang="zh-CN" smtClean="0"/>
              <a:pPr>
                <a:defRPr/>
              </a:pPr>
              <a:t>21</a:t>
            </a:fld>
            <a:endParaRPr lang="en-US" altLang="zh-CN"/>
          </a:p>
        </p:txBody>
      </p:sp>
      <p:pic>
        <p:nvPicPr>
          <p:cNvPr id="5" name="Picture 4">
            <a:extLst>
              <a:ext uri="{FF2B5EF4-FFF2-40B4-BE49-F238E27FC236}">
                <a16:creationId xmlns:a16="http://schemas.microsoft.com/office/drawing/2014/main" id="{0101347D-DFDE-42B6-99DE-BF75B2F109F3}"/>
              </a:ext>
            </a:extLst>
          </p:cNvPr>
          <p:cNvPicPr>
            <a:picLocks noChangeAspect="1"/>
          </p:cNvPicPr>
          <p:nvPr/>
        </p:nvPicPr>
        <p:blipFill>
          <a:blip r:embed="rId3"/>
          <a:stretch>
            <a:fillRect/>
          </a:stretch>
        </p:blipFill>
        <p:spPr>
          <a:xfrm>
            <a:off x="1033446" y="3663327"/>
            <a:ext cx="5276908" cy="751753"/>
          </a:xfrm>
          <a:prstGeom prst="rect">
            <a:avLst/>
          </a:prstGeom>
        </p:spPr>
      </p:pic>
    </p:spTree>
    <p:extLst>
      <p:ext uri="{BB962C8B-B14F-4D97-AF65-F5344CB8AC3E}">
        <p14:creationId xmlns:p14="http://schemas.microsoft.com/office/powerpoint/2010/main" val="1126575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F6BE6-C55B-41CB-908D-14606BAE103A}"/>
              </a:ext>
            </a:extLst>
          </p:cNvPr>
          <p:cNvSpPr>
            <a:spLocks noGrp="1"/>
          </p:cNvSpPr>
          <p:nvPr>
            <p:ph type="title"/>
          </p:nvPr>
        </p:nvSpPr>
        <p:spPr>
          <a:xfrm>
            <a:off x="755576" y="-121958"/>
            <a:ext cx="8229600" cy="1143000"/>
          </a:xfrm>
        </p:spPr>
        <p:txBody>
          <a:bodyPr/>
          <a:lstStyle/>
          <a:p>
            <a:r>
              <a:rPr lang="en-US" dirty="0"/>
              <a:t>Standing waves</a:t>
            </a:r>
          </a:p>
        </p:txBody>
      </p:sp>
      <p:sp>
        <p:nvSpPr>
          <p:cNvPr id="3" name="Content Placeholder 2">
            <a:extLst>
              <a:ext uri="{FF2B5EF4-FFF2-40B4-BE49-F238E27FC236}">
                <a16:creationId xmlns:a16="http://schemas.microsoft.com/office/drawing/2014/main" id="{B53E941F-EA6D-4209-AC8A-27542C8B634A}"/>
              </a:ext>
            </a:extLst>
          </p:cNvPr>
          <p:cNvSpPr>
            <a:spLocks noGrp="1"/>
          </p:cNvSpPr>
          <p:nvPr>
            <p:ph idx="1"/>
          </p:nvPr>
        </p:nvSpPr>
        <p:spPr/>
        <p:txBody>
          <a:bodyPr/>
          <a:lstStyle/>
          <a:p>
            <a:r>
              <a:rPr lang="en-US" sz="2000" dirty="0"/>
              <a:t>Another example:</a:t>
            </a:r>
          </a:p>
        </p:txBody>
      </p:sp>
      <p:sp>
        <p:nvSpPr>
          <p:cNvPr id="4" name="Slide Number Placeholder 3">
            <a:extLst>
              <a:ext uri="{FF2B5EF4-FFF2-40B4-BE49-F238E27FC236}">
                <a16:creationId xmlns:a16="http://schemas.microsoft.com/office/drawing/2014/main" id="{8D68CC81-7A3F-44DA-9038-18C5E6F11655}"/>
              </a:ext>
            </a:extLst>
          </p:cNvPr>
          <p:cNvSpPr>
            <a:spLocks noGrp="1"/>
          </p:cNvSpPr>
          <p:nvPr>
            <p:ph type="sldNum" sz="quarter" idx="4294967295"/>
          </p:nvPr>
        </p:nvSpPr>
        <p:spPr/>
        <p:txBody>
          <a:bodyPr/>
          <a:lstStyle/>
          <a:p>
            <a:pPr>
              <a:defRPr/>
            </a:pPr>
            <a:fld id="{3C76BCED-983B-4975-B93D-90282543D9E3}" type="slidenum">
              <a:rPr lang="en-US" altLang="zh-CN" smtClean="0"/>
              <a:pPr>
                <a:defRPr/>
              </a:pPr>
              <a:t>22</a:t>
            </a:fld>
            <a:endParaRPr lang="en-US" altLang="zh-CN"/>
          </a:p>
        </p:txBody>
      </p:sp>
      <p:pic>
        <p:nvPicPr>
          <p:cNvPr id="5" name="Picture 4">
            <a:extLst>
              <a:ext uri="{FF2B5EF4-FFF2-40B4-BE49-F238E27FC236}">
                <a16:creationId xmlns:a16="http://schemas.microsoft.com/office/drawing/2014/main" id="{0101347D-DFDE-42B6-99DE-BF75B2F109F3}"/>
              </a:ext>
            </a:extLst>
          </p:cNvPr>
          <p:cNvPicPr>
            <a:picLocks noChangeAspect="1"/>
          </p:cNvPicPr>
          <p:nvPr/>
        </p:nvPicPr>
        <p:blipFill>
          <a:blip r:embed="rId3"/>
          <a:stretch>
            <a:fillRect/>
          </a:stretch>
        </p:blipFill>
        <p:spPr>
          <a:xfrm>
            <a:off x="1033446" y="3663327"/>
            <a:ext cx="5276908" cy="751753"/>
          </a:xfrm>
          <a:prstGeom prst="rect">
            <a:avLst/>
          </a:prstGeom>
        </p:spPr>
      </p:pic>
      <p:pic>
        <p:nvPicPr>
          <p:cNvPr id="7" name="Picture 6">
            <a:extLst>
              <a:ext uri="{FF2B5EF4-FFF2-40B4-BE49-F238E27FC236}">
                <a16:creationId xmlns:a16="http://schemas.microsoft.com/office/drawing/2014/main" id="{BA156559-7BAF-40C0-B082-633E0AE2B9E3}"/>
              </a:ext>
            </a:extLst>
          </p:cNvPr>
          <p:cNvPicPr>
            <a:picLocks noChangeAspect="1"/>
          </p:cNvPicPr>
          <p:nvPr/>
        </p:nvPicPr>
        <p:blipFill>
          <a:blip r:embed="rId4"/>
          <a:stretch>
            <a:fillRect/>
          </a:stretch>
        </p:blipFill>
        <p:spPr>
          <a:xfrm>
            <a:off x="972455" y="3485873"/>
            <a:ext cx="5276908" cy="929207"/>
          </a:xfrm>
          <a:prstGeom prst="rect">
            <a:avLst/>
          </a:prstGeom>
        </p:spPr>
      </p:pic>
    </p:spTree>
    <p:extLst>
      <p:ext uri="{BB962C8B-B14F-4D97-AF65-F5344CB8AC3E}">
        <p14:creationId xmlns:p14="http://schemas.microsoft.com/office/powerpoint/2010/main" val="2048369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F6BE6-C55B-41CB-908D-14606BAE103A}"/>
              </a:ext>
            </a:extLst>
          </p:cNvPr>
          <p:cNvSpPr>
            <a:spLocks noGrp="1"/>
          </p:cNvSpPr>
          <p:nvPr>
            <p:ph type="title"/>
          </p:nvPr>
        </p:nvSpPr>
        <p:spPr>
          <a:xfrm>
            <a:off x="827584" y="-144229"/>
            <a:ext cx="8229600" cy="1143000"/>
          </a:xfrm>
        </p:spPr>
        <p:txBody>
          <a:bodyPr/>
          <a:lstStyle/>
          <a:p>
            <a:r>
              <a:rPr lang="en-US" dirty="0"/>
              <a:t>Standing waves</a:t>
            </a:r>
          </a:p>
        </p:txBody>
      </p:sp>
      <p:sp>
        <p:nvSpPr>
          <p:cNvPr id="3" name="Content Placeholder 2">
            <a:extLst>
              <a:ext uri="{FF2B5EF4-FFF2-40B4-BE49-F238E27FC236}">
                <a16:creationId xmlns:a16="http://schemas.microsoft.com/office/drawing/2014/main" id="{B53E941F-EA6D-4209-AC8A-27542C8B634A}"/>
              </a:ext>
            </a:extLst>
          </p:cNvPr>
          <p:cNvSpPr>
            <a:spLocks noGrp="1"/>
          </p:cNvSpPr>
          <p:nvPr>
            <p:ph idx="1"/>
          </p:nvPr>
        </p:nvSpPr>
        <p:spPr/>
        <p:txBody>
          <a:bodyPr/>
          <a:lstStyle/>
          <a:p>
            <a:r>
              <a:rPr lang="en-US" sz="2000" dirty="0"/>
              <a:t>Another example:</a:t>
            </a:r>
          </a:p>
        </p:txBody>
      </p:sp>
      <p:sp>
        <p:nvSpPr>
          <p:cNvPr id="4" name="Slide Number Placeholder 3">
            <a:extLst>
              <a:ext uri="{FF2B5EF4-FFF2-40B4-BE49-F238E27FC236}">
                <a16:creationId xmlns:a16="http://schemas.microsoft.com/office/drawing/2014/main" id="{8D68CC81-7A3F-44DA-9038-18C5E6F11655}"/>
              </a:ext>
            </a:extLst>
          </p:cNvPr>
          <p:cNvSpPr>
            <a:spLocks noGrp="1"/>
          </p:cNvSpPr>
          <p:nvPr>
            <p:ph type="sldNum" sz="quarter" idx="4294967295"/>
          </p:nvPr>
        </p:nvSpPr>
        <p:spPr/>
        <p:txBody>
          <a:bodyPr/>
          <a:lstStyle/>
          <a:p>
            <a:pPr>
              <a:defRPr/>
            </a:pPr>
            <a:fld id="{3C76BCED-983B-4975-B93D-90282543D9E3}" type="slidenum">
              <a:rPr lang="en-US" altLang="zh-CN" smtClean="0"/>
              <a:pPr>
                <a:defRPr/>
              </a:pPr>
              <a:t>23</a:t>
            </a:fld>
            <a:endParaRPr lang="en-US" altLang="zh-CN"/>
          </a:p>
        </p:txBody>
      </p:sp>
      <p:pic>
        <p:nvPicPr>
          <p:cNvPr id="8" name="Picture 7">
            <a:extLst>
              <a:ext uri="{FF2B5EF4-FFF2-40B4-BE49-F238E27FC236}">
                <a16:creationId xmlns:a16="http://schemas.microsoft.com/office/drawing/2014/main" id="{DA379E80-2D40-4B25-81E2-211A090F57C3}"/>
              </a:ext>
            </a:extLst>
          </p:cNvPr>
          <p:cNvPicPr>
            <a:picLocks noChangeAspect="1"/>
          </p:cNvPicPr>
          <p:nvPr/>
        </p:nvPicPr>
        <p:blipFill>
          <a:blip r:embed="rId3"/>
          <a:stretch>
            <a:fillRect/>
          </a:stretch>
        </p:blipFill>
        <p:spPr>
          <a:xfrm>
            <a:off x="972455" y="3560867"/>
            <a:ext cx="5099341" cy="869348"/>
          </a:xfrm>
          <a:prstGeom prst="rect">
            <a:avLst/>
          </a:prstGeom>
        </p:spPr>
      </p:pic>
      <p:sp>
        <p:nvSpPr>
          <p:cNvPr id="9" name="TextBox 8">
            <a:extLst>
              <a:ext uri="{FF2B5EF4-FFF2-40B4-BE49-F238E27FC236}">
                <a16:creationId xmlns:a16="http://schemas.microsoft.com/office/drawing/2014/main" id="{B1B2C8E9-1376-45E6-9CAA-C6B547AC0BFD}"/>
              </a:ext>
            </a:extLst>
          </p:cNvPr>
          <p:cNvSpPr txBox="1"/>
          <p:nvPr/>
        </p:nvSpPr>
        <p:spPr>
          <a:xfrm>
            <a:off x="6071796" y="3501008"/>
            <a:ext cx="2027031" cy="646331"/>
          </a:xfrm>
          <a:prstGeom prst="rect">
            <a:avLst/>
          </a:prstGeom>
          <a:noFill/>
        </p:spPr>
        <p:txBody>
          <a:bodyPr wrap="square" rtlCol="0">
            <a:spAutoFit/>
          </a:bodyPr>
          <a:lstStyle/>
          <a:p>
            <a:r>
              <a:rPr lang="en-US" dirty="0">
                <a:solidFill>
                  <a:schemeClr val="bg2"/>
                </a:solidFill>
              </a:rPr>
              <a:t>The string is at equilibrium position</a:t>
            </a:r>
          </a:p>
        </p:txBody>
      </p:sp>
    </p:spTree>
    <p:extLst>
      <p:ext uri="{BB962C8B-B14F-4D97-AF65-F5344CB8AC3E}">
        <p14:creationId xmlns:p14="http://schemas.microsoft.com/office/powerpoint/2010/main" val="4051849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F6BE6-C55B-41CB-908D-14606BAE103A}"/>
              </a:ext>
            </a:extLst>
          </p:cNvPr>
          <p:cNvSpPr>
            <a:spLocks noGrp="1"/>
          </p:cNvSpPr>
          <p:nvPr>
            <p:ph type="title"/>
          </p:nvPr>
        </p:nvSpPr>
        <p:spPr>
          <a:xfrm>
            <a:off x="457200" y="-144281"/>
            <a:ext cx="8229600" cy="1143000"/>
          </a:xfrm>
        </p:spPr>
        <p:txBody>
          <a:bodyPr/>
          <a:lstStyle/>
          <a:p>
            <a:r>
              <a:rPr lang="en-US" dirty="0"/>
              <a:t>Standing waves</a:t>
            </a:r>
          </a:p>
        </p:txBody>
      </p:sp>
      <p:sp>
        <p:nvSpPr>
          <p:cNvPr id="3" name="Content Placeholder 2">
            <a:extLst>
              <a:ext uri="{FF2B5EF4-FFF2-40B4-BE49-F238E27FC236}">
                <a16:creationId xmlns:a16="http://schemas.microsoft.com/office/drawing/2014/main" id="{B53E941F-EA6D-4209-AC8A-27542C8B634A}"/>
              </a:ext>
            </a:extLst>
          </p:cNvPr>
          <p:cNvSpPr>
            <a:spLocks noGrp="1"/>
          </p:cNvSpPr>
          <p:nvPr>
            <p:ph idx="1"/>
          </p:nvPr>
        </p:nvSpPr>
        <p:spPr>
          <a:xfrm>
            <a:off x="457200" y="1600200"/>
            <a:ext cx="7714345" cy="4525963"/>
          </a:xfrm>
        </p:spPr>
        <p:txBody>
          <a:bodyPr/>
          <a:lstStyle/>
          <a:p>
            <a:r>
              <a:rPr lang="en-US" sz="2000" dirty="0"/>
              <a:t>Another example.</a:t>
            </a:r>
          </a:p>
        </p:txBody>
      </p:sp>
      <p:sp>
        <p:nvSpPr>
          <p:cNvPr id="4" name="Slide Number Placeholder 3">
            <a:extLst>
              <a:ext uri="{FF2B5EF4-FFF2-40B4-BE49-F238E27FC236}">
                <a16:creationId xmlns:a16="http://schemas.microsoft.com/office/drawing/2014/main" id="{8D68CC81-7A3F-44DA-9038-18C5E6F11655}"/>
              </a:ext>
            </a:extLst>
          </p:cNvPr>
          <p:cNvSpPr>
            <a:spLocks noGrp="1"/>
          </p:cNvSpPr>
          <p:nvPr>
            <p:ph type="sldNum" sz="quarter" idx="4294967295"/>
          </p:nvPr>
        </p:nvSpPr>
        <p:spPr/>
        <p:txBody>
          <a:bodyPr/>
          <a:lstStyle/>
          <a:p>
            <a:pPr>
              <a:defRPr/>
            </a:pPr>
            <a:fld id="{3C76BCED-983B-4975-B93D-90282543D9E3}" type="slidenum">
              <a:rPr lang="en-US" altLang="zh-CN" smtClean="0"/>
              <a:pPr>
                <a:defRPr/>
              </a:pPr>
              <a:t>24</a:t>
            </a:fld>
            <a:endParaRPr lang="en-US" altLang="zh-CN"/>
          </a:p>
        </p:txBody>
      </p:sp>
      <p:pic>
        <p:nvPicPr>
          <p:cNvPr id="8" name="Picture 7">
            <a:extLst>
              <a:ext uri="{FF2B5EF4-FFF2-40B4-BE49-F238E27FC236}">
                <a16:creationId xmlns:a16="http://schemas.microsoft.com/office/drawing/2014/main" id="{DA379E80-2D40-4B25-81E2-211A090F57C3}"/>
              </a:ext>
            </a:extLst>
          </p:cNvPr>
          <p:cNvPicPr>
            <a:picLocks noChangeAspect="1"/>
          </p:cNvPicPr>
          <p:nvPr/>
        </p:nvPicPr>
        <p:blipFill>
          <a:blip r:embed="rId3"/>
          <a:stretch>
            <a:fillRect/>
          </a:stretch>
        </p:blipFill>
        <p:spPr>
          <a:xfrm>
            <a:off x="972455" y="3560867"/>
            <a:ext cx="5099341" cy="869348"/>
          </a:xfrm>
          <a:prstGeom prst="rect">
            <a:avLst/>
          </a:prstGeom>
        </p:spPr>
      </p:pic>
      <p:pic>
        <p:nvPicPr>
          <p:cNvPr id="5" name="Picture 4">
            <a:extLst>
              <a:ext uri="{FF2B5EF4-FFF2-40B4-BE49-F238E27FC236}">
                <a16:creationId xmlns:a16="http://schemas.microsoft.com/office/drawing/2014/main" id="{00DC15FF-1DAD-499B-A793-35CDEBD48019}"/>
              </a:ext>
            </a:extLst>
          </p:cNvPr>
          <p:cNvPicPr>
            <a:picLocks noChangeAspect="1"/>
          </p:cNvPicPr>
          <p:nvPr/>
        </p:nvPicPr>
        <p:blipFill>
          <a:blip r:embed="rId4"/>
          <a:stretch>
            <a:fillRect/>
          </a:stretch>
        </p:blipFill>
        <p:spPr>
          <a:xfrm>
            <a:off x="987908" y="3572554"/>
            <a:ext cx="5068436" cy="909984"/>
          </a:xfrm>
          <a:prstGeom prst="rect">
            <a:avLst/>
          </a:prstGeom>
        </p:spPr>
      </p:pic>
    </p:spTree>
    <p:extLst>
      <p:ext uri="{BB962C8B-B14F-4D97-AF65-F5344CB8AC3E}">
        <p14:creationId xmlns:p14="http://schemas.microsoft.com/office/powerpoint/2010/main" val="3329685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25</a:t>
            </a:fld>
            <a:endParaRPr lang="en-US" altLang="zh-CN"/>
          </a:p>
        </p:txBody>
      </p:sp>
      <p:cxnSp>
        <p:nvCxnSpPr>
          <p:cNvPr id="5" name="Straight Arrow Connector 4">
            <a:extLst>
              <a:ext uri="{FF2B5EF4-FFF2-40B4-BE49-F238E27FC236}">
                <a16:creationId xmlns:a16="http://schemas.microsoft.com/office/drawing/2014/main" id="{6E5D977E-3C31-4948-8754-F0D3F3A7B6B0}"/>
              </a:ext>
            </a:extLst>
          </p:cNvPr>
          <p:cNvCxnSpPr/>
          <p:nvPr/>
        </p:nvCxnSpPr>
        <p:spPr bwMode="auto">
          <a:xfrm>
            <a:off x="806896" y="5877272"/>
            <a:ext cx="542128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Title 1"/>
          <p:cNvSpPr>
            <a:spLocks noGrp="1"/>
          </p:cNvSpPr>
          <p:nvPr>
            <p:ph type="title"/>
          </p:nvPr>
        </p:nvSpPr>
        <p:spPr>
          <a:xfrm>
            <a:off x="539552" y="-171400"/>
            <a:ext cx="8229600" cy="1143000"/>
          </a:xfrm>
        </p:spPr>
        <p:txBody>
          <a:bodyPr/>
          <a:lstStyle/>
          <a:p>
            <a:r>
              <a:rPr lang="en-US" dirty="0"/>
              <a:t>Ex. Standing waves</a:t>
            </a: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107504" y="548680"/>
                <a:ext cx="8229600" cy="4525963"/>
              </a:xfrm>
            </p:spPr>
            <p:txBody>
              <a:bodyPr/>
              <a:lstStyle/>
              <a:p>
                <a:pPr lvl="1"/>
                <a:endParaRPr lang="en-US" sz="1800" dirty="0"/>
              </a:p>
              <a:p>
                <a:pPr lvl="1"/>
                <a:r>
                  <a:rPr lang="en-US" sz="1800" dirty="0"/>
                  <a:t>We consider a transverse sinusoidal wave on a string which is reflected by a fixed end. The two end of the string are at the position </a:t>
                </a: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𝐿</m:t>
                    </m:r>
                  </m:oMath>
                </a14:m>
                <a:r>
                  <a:rPr lang="en-US" sz="1800" dirty="0"/>
                  <a:t> where the oscillation is generated and </a:t>
                </a:r>
                <a14:m>
                  <m:oMath xmlns:m="http://schemas.openxmlformats.org/officeDocument/2006/math">
                    <m:r>
                      <a:rPr lang="en-US" sz="1800" i="1">
                        <a:latin typeface="Cambria Math" panose="02040503050406030204" pitchFamily="18" charset="0"/>
                      </a:rPr>
                      <m:t>𝑥</m:t>
                    </m:r>
                    <m:r>
                      <a:rPr lang="en-US" sz="1800" i="1">
                        <a:latin typeface="Cambria Math" panose="02040503050406030204" pitchFamily="18" charset="0"/>
                      </a:rPr>
                      <m:t>=0</m:t>
                    </m:r>
                  </m:oMath>
                </a14:m>
                <a:r>
                  <a:rPr lang="en-US" sz="1800" dirty="0"/>
                  <a:t> the fixed end where the incident wave is reflected (then </a:t>
                </a:r>
                <a14:m>
                  <m:oMath xmlns:m="http://schemas.openxmlformats.org/officeDocument/2006/math">
                    <m:r>
                      <a:rPr lang="en-US" sz="1800" b="0" i="1" smtClean="0">
                        <a:latin typeface="Cambria Math" panose="02040503050406030204" pitchFamily="18" charset="0"/>
                      </a:rPr>
                      <m:t>𝑥</m:t>
                    </m:r>
                  </m:oMath>
                </a14:m>
                <a:r>
                  <a:rPr lang="en-US" sz="1800" dirty="0"/>
                  <a:t> can’t be negative). The two waves are described by the wave functions:</a:t>
                </a:r>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107504" y="548680"/>
                <a:ext cx="8229600" cy="4525963"/>
              </a:xfrm>
              <a:blipFill>
                <a:blip r:embed="rId3"/>
                <a:stretch>
                  <a:fillRect r="-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ED2126-C6CA-4874-9FF2-B33C7E7DA77C}"/>
                  </a:ext>
                </a:extLst>
              </p:cNvPr>
              <p:cNvSpPr txBox="1"/>
              <p:nvPr/>
            </p:nvSpPr>
            <p:spPr>
              <a:xfrm>
                <a:off x="1377515" y="2303693"/>
                <a:ext cx="49746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𝑘𝑥</m:t>
                              </m:r>
                            </m:e>
                          </m:d>
                        </m:e>
                      </m:func>
                      <m:r>
                        <a:rPr lang="en-US" b="0" i="1" smtClean="0">
                          <a:latin typeface="Cambria Math" panose="02040503050406030204" pitchFamily="18" charset="0"/>
                        </a:rPr>
                        <m:t>=</m:t>
                      </m:r>
                      <m:r>
                        <a:rPr lang="en-US" i="1">
                          <a:latin typeface="Cambria Math" panose="02040503050406030204" pitchFamily="18" charset="0"/>
                        </a:rPr>
                        <m:t>𝐴</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e>
                          </m:d>
                        </m:e>
                      </m:func>
                    </m:oMath>
                  </m:oMathPara>
                </a14:m>
                <a:endParaRPr lang="en-US" dirty="0"/>
              </a:p>
            </p:txBody>
          </p:sp>
        </mc:Choice>
        <mc:Fallback xmlns="">
          <p:sp>
            <p:nvSpPr>
              <p:cNvPr id="8" name="TextBox 7">
                <a:extLst>
                  <a:ext uri="{FF2B5EF4-FFF2-40B4-BE49-F238E27FC236}">
                    <a16:creationId xmlns:a16="http://schemas.microsoft.com/office/drawing/2014/main" id="{11ED2126-C6CA-4874-9FF2-B33C7E7DA77C}"/>
                  </a:ext>
                </a:extLst>
              </p:cNvPr>
              <p:cNvSpPr txBox="1">
                <a:spLocks noRot="1" noChangeAspect="1" noMove="1" noResize="1" noEditPoints="1" noAdjustHandles="1" noChangeArrowheads="1" noChangeShapeType="1" noTextEdit="1"/>
              </p:cNvSpPr>
              <p:nvPr/>
            </p:nvSpPr>
            <p:spPr>
              <a:xfrm>
                <a:off x="1377515" y="2303693"/>
                <a:ext cx="4974695" cy="276999"/>
              </a:xfrm>
              <a:prstGeom prst="rect">
                <a:avLst/>
              </a:prstGeom>
              <a:blipFill>
                <a:blip r:embed="rId4"/>
                <a:stretch>
                  <a:fillRect l="-613"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76A51C-2B06-4F8E-AB76-5D1BC804E518}"/>
                  </a:ext>
                </a:extLst>
              </p:cNvPr>
              <p:cNvSpPr txBox="1"/>
              <p:nvPr/>
            </p:nvSpPr>
            <p:spPr>
              <a:xfrm>
                <a:off x="1371268" y="2575176"/>
                <a:ext cx="25917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𝑘𝑥</m:t>
                              </m:r>
                            </m:e>
                          </m:d>
                        </m:e>
                      </m:func>
                    </m:oMath>
                  </m:oMathPara>
                </a14:m>
                <a:endParaRPr lang="en-US" dirty="0"/>
              </a:p>
            </p:txBody>
          </p:sp>
        </mc:Choice>
        <mc:Fallback xmlns="">
          <p:sp>
            <p:nvSpPr>
              <p:cNvPr id="9" name="TextBox 8">
                <a:extLst>
                  <a:ext uri="{FF2B5EF4-FFF2-40B4-BE49-F238E27FC236}">
                    <a16:creationId xmlns:a16="http://schemas.microsoft.com/office/drawing/2014/main" id="{9176A51C-2B06-4F8E-AB76-5D1BC804E518}"/>
                  </a:ext>
                </a:extLst>
              </p:cNvPr>
              <p:cNvSpPr txBox="1">
                <a:spLocks noRot="1" noChangeAspect="1" noMove="1" noResize="1" noEditPoints="1" noAdjustHandles="1" noChangeArrowheads="1" noChangeShapeType="1" noTextEdit="1"/>
              </p:cNvSpPr>
              <p:nvPr/>
            </p:nvSpPr>
            <p:spPr>
              <a:xfrm>
                <a:off x="1371268" y="2575176"/>
                <a:ext cx="2591735" cy="276999"/>
              </a:xfrm>
              <a:prstGeom prst="rect">
                <a:avLst/>
              </a:prstGeom>
              <a:blipFill>
                <a:blip r:embed="rId5"/>
                <a:stretch>
                  <a:fillRect l="-1647" b="-26087"/>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CD55F517-20E7-4ADC-95B8-FF004F6BF8F1}"/>
              </a:ext>
            </a:extLst>
          </p:cNvPr>
          <p:cNvCxnSpPr/>
          <p:nvPr/>
        </p:nvCxnSpPr>
        <p:spPr bwMode="auto">
          <a:xfrm flipV="1">
            <a:off x="843277" y="5372670"/>
            <a:ext cx="0" cy="11138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3FEEA3A-A094-4B43-9EBB-E7EB730F5516}"/>
                  </a:ext>
                </a:extLst>
              </p:cNvPr>
              <p:cNvSpPr txBox="1"/>
              <p:nvPr/>
            </p:nvSpPr>
            <p:spPr>
              <a:xfrm>
                <a:off x="467544" y="5744289"/>
                <a:ext cx="218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en-US" dirty="0"/>
              </a:p>
            </p:txBody>
          </p:sp>
        </mc:Choice>
        <mc:Fallback xmlns="">
          <p:sp>
            <p:nvSpPr>
              <p:cNvPr id="15" name="TextBox 14">
                <a:extLst>
                  <a:ext uri="{FF2B5EF4-FFF2-40B4-BE49-F238E27FC236}">
                    <a16:creationId xmlns:a16="http://schemas.microsoft.com/office/drawing/2014/main" id="{03FEEA3A-A094-4B43-9EBB-E7EB730F5516}"/>
                  </a:ext>
                </a:extLst>
              </p:cNvPr>
              <p:cNvSpPr txBox="1">
                <a:spLocks noRot="1" noChangeAspect="1" noMove="1" noResize="1" noEditPoints="1" noAdjustHandles="1" noChangeArrowheads="1" noChangeShapeType="1" noTextEdit="1"/>
              </p:cNvSpPr>
              <p:nvPr/>
            </p:nvSpPr>
            <p:spPr>
              <a:xfrm>
                <a:off x="467544" y="5744289"/>
                <a:ext cx="218842" cy="276999"/>
              </a:xfrm>
              <a:prstGeom prst="rect">
                <a:avLst/>
              </a:prstGeom>
              <a:blipFill>
                <a:blip r:embed="rId8"/>
                <a:stretch>
                  <a:fillRect l="-25000" r="-22222" b="-8696"/>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76176A5D-280C-4B52-AB19-9FBA81E8E11E}"/>
              </a:ext>
            </a:extLst>
          </p:cNvPr>
          <p:cNvCxnSpPr/>
          <p:nvPr/>
        </p:nvCxnSpPr>
        <p:spPr bwMode="auto">
          <a:xfrm flipV="1">
            <a:off x="5118148" y="5547692"/>
            <a:ext cx="0" cy="659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B47819C-094F-4440-B771-95E662DDD858}"/>
                  </a:ext>
                </a:extLst>
              </p:cNvPr>
              <p:cNvSpPr txBox="1"/>
              <p:nvPr/>
            </p:nvSpPr>
            <p:spPr>
              <a:xfrm>
                <a:off x="4788024" y="6272303"/>
                <a:ext cx="6176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oMath>
                  </m:oMathPara>
                </a14:m>
                <a:endParaRPr lang="en-US" dirty="0"/>
              </a:p>
            </p:txBody>
          </p:sp>
        </mc:Choice>
        <mc:Fallback xmlns="">
          <p:sp>
            <p:nvSpPr>
              <p:cNvPr id="17" name="TextBox 16">
                <a:extLst>
                  <a:ext uri="{FF2B5EF4-FFF2-40B4-BE49-F238E27FC236}">
                    <a16:creationId xmlns:a16="http://schemas.microsoft.com/office/drawing/2014/main" id="{FB47819C-094F-4440-B771-95E662DDD858}"/>
                  </a:ext>
                </a:extLst>
              </p:cNvPr>
              <p:cNvSpPr txBox="1">
                <a:spLocks noRot="1" noChangeAspect="1" noMove="1" noResize="1" noEditPoints="1" noAdjustHandles="1" noChangeArrowheads="1" noChangeShapeType="1" noTextEdit="1"/>
              </p:cNvSpPr>
              <p:nvPr/>
            </p:nvSpPr>
            <p:spPr>
              <a:xfrm>
                <a:off x="4788024" y="6272303"/>
                <a:ext cx="617669" cy="276999"/>
              </a:xfrm>
              <a:prstGeom prst="rect">
                <a:avLst/>
              </a:prstGeom>
              <a:blipFill>
                <a:blip r:embed="rId9"/>
                <a:stretch>
                  <a:fillRect l="-4902" r="-6863" b="-8889"/>
                </a:stretch>
              </a:blipFill>
            </p:spPr>
            <p:txBody>
              <a:bodyPr/>
              <a:lstStyle/>
              <a:p>
                <a:r>
                  <a:rPr lang="en-US">
                    <a:noFill/>
                  </a:rPr>
                  <a:t> </a:t>
                </a:r>
              </a:p>
            </p:txBody>
          </p:sp>
        </mc:Fallback>
      </mc:AlternateContent>
      <p:sp>
        <p:nvSpPr>
          <p:cNvPr id="18" name="Freeform: Shape 30">
            <a:extLst>
              <a:ext uri="{FF2B5EF4-FFF2-40B4-BE49-F238E27FC236}">
                <a16:creationId xmlns:a16="http://schemas.microsoft.com/office/drawing/2014/main" id="{52B920C5-B4AC-460A-87B9-AA641839D102}"/>
              </a:ext>
            </a:extLst>
          </p:cNvPr>
          <p:cNvSpPr/>
          <p:nvPr/>
        </p:nvSpPr>
        <p:spPr bwMode="auto">
          <a:xfrm>
            <a:off x="862149" y="5582597"/>
            <a:ext cx="4241074" cy="652346"/>
          </a:xfrm>
          <a:custGeom>
            <a:avLst/>
            <a:gdLst>
              <a:gd name="connsiteX0" fmla="*/ 0 w 4241074"/>
              <a:gd name="connsiteY0" fmla="*/ 295689 h 652346"/>
              <a:gd name="connsiteX1" fmla="*/ 592182 w 4241074"/>
              <a:gd name="connsiteY1" fmla="*/ 8306 h 652346"/>
              <a:gd name="connsiteX2" fmla="*/ 1576251 w 4241074"/>
              <a:gd name="connsiteY2" fmla="*/ 583072 h 652346"/>
              <a:gd name="connsiteX3" fmla="*/ 2647405 w 4241074"/>
              <a:gd name="connsiteY3" fmla="*/ 8306 h 652346"/>
              <a:gd name="connsiteX4" fmla="*/ 3561805 w 4241074"/>
              <a:gd name="connsiteY4" fmla="*/ 644032 h 652346"/>
              <a:gd name="connsiteX5" fmla="*/ 4241074 w 4241074"/>
              <a:gd name="connsiteY5" fmla="*/ 313106 h 65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1074" h="652346">
                <a:moveTo>
                  <a:pt x="0" y="295689"/>
                </a:moveTo>
                <a:cubicBezTo>
                  <a:pt x="164737" y="128049"/>
                  <a:pt x="329474" y="-39591"/>
                  <a:pt x="592182" y="8306"/>
                </a:cubicBezTo>
                <a:cubicBezTo>
                  <a:pt x="854890" y="56203"/>
                  <a:pt x="1233714" y="583072"/>
                  <a:pt x="1576251" y="583072"/>
                </a:cubicBezTo>
                <a:cubicBezTo>
                  <a:pt x="1918788" y="583072"/>
                  <a:pt x="2316479" y="-1854"/>
                  <a:pt x="2647405" y="8306"/>
                </a:cubicBezTo>
                <a:cubicBezTo>
                  <a:pt x="2978331" y="18466"/>
                  <a:pt x="3296194" y="593232"/>
                  <a:pt x="3561805" y="644032"/>
                </a:cubicBezTo>
                <a:cubicBezTo>
                  <a:pt x="3827416" y="694832"/>
                  <a:pt x="4034245" y="503969"/>
                  <a:pt x="4241074" y="313106"/>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87DB9B8-FA61-4CE5-8A74-BF9CB421252F}"/>
                  </a:ext>
                </a:extLst>
              </p:cNvPr>
              <p:cNvSpPr txBox="1"/>
              <p:nvPr/>
            </p:nvSpPr>
            <p:spPr>
              <a:xfrm>
                <a:off x="6258146" y="5744289"/>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9" name="TextBox 18">
                <a:extLst>
                  <a:ext uri="{FF2B5EF4-FFF2-40B4-BE49-F238E27FC236}">
                    <a16:creationId xmlns:a16="http://schemas.microsoft.com/office/drawing/2014/main" id="{A87DB9B8-FA61-4CE5-8A74-BF9CB421252F}"/>
                  </a:ext>
                </a:extLst>
              </p:cNvPr>
              <p:cNvSpPr txBox="1">
                <a:spLocks noRot="1" noChangeAspect="1" noMove="1" noResize="1" noEditPoints="1" noAdjustHandles="1" noChangeArrowheads="1" noChangeShapeType="1" noTextEdit="1"/>
              </p:cNvSpPr>
              <p:nvPr/>
            </p:nvSpPr>
            <p:spPr>
              <a:xfrm>
                <a:off x="6258146" y="5744289"/>
                <a:ext cx="188128" cy="276999"/>
              </a:xfrm>
              <a:prstGeom prst="rect">
                <a:avLst/>
              </a:prstGeom>
              <a:blipFill>
                <a:blip r:embed="rId10"/>
                <a:stretch>
                  <a:fillRect l="-16667"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F86E6E6-FA56-4A5E-A7E2-638F65E30385}"/>
                  </a:ext>
                </a:extLst>
              </p:cNvPr>
              <p:cNvSpPr txBox="1"/>
              <p:nvPr/>
            </p:nvSpPr>
            <p:spPr>
              <a:xfrm>
                <a:off x="539552" y="5234170"/>
                <a:ext cx="191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20" name="TextBox 19">
                <a:extLst>
                  <a:ext uri="{FF2B5EF4-FFF2-40B4-BE49-F238E27FC236}">
                    <a16:creationId xmlns:a16="http://schemas.microsoft.com/office/drawing/2014/main" id="{AF86E6E6-FA56-4A5E-A7E2-638F65E30385}"/>
                  </a:ext>
                </a:extLst>
              </p:cNvPr>
              <p:cNvSpPr txBox="1">
                <a:spLocks noRot="1" noChangeAspect="1" noMove="1" noResize="1" noEditPoints="1" noAdjustHandles="1" noChangeArrowheads="1" noChangeShapeType="1" noTextEdit="1"/>
              </p:cNvSpPr>
              <p:nvPr/>
            </p:nvSpPr>
            <p:spPr>
              <a:xfrm>
                <a:off x="539552" y="5234170"/>
                <a:ext cx="191527" cy="276999"/>
              </a:xfrm>
              <a:prstGeom prst="rect">
                <a:avLst/>
              </a:prstGeom>
              <a:blipFill>
                <a:blip r:embed="rId11"/>
                <a:stretch>
                  <a:fillRect l="-29032" r="-29032" b="-28889"/>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6E1D8BE5-BF2E-4375-854F-00D3967B4928}"/>
              </a:ext>
            </a:extLst>
          </p:cNvPr>
          <p:cNvCxnSpPr/>
          <p:nvPr/>
        </p:nvCxnSpPr>
        <p:spPr bwMode="auto">
          <a:xfrm flipV="1">
            <a:off x="1907704" y="5949280"/>
            <a:ext cx="0" cy="38399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a:extLst>
              <a:ext uri="{FF2B5EF4-FFF2-40B4-BE49-F238E27FC236}">
                <a16:creationId xmlns:a16="http://schemas.microsoft.com/office/drawing/2014/main" id="{5AF983A1-9495-4555-B158-FA7328B0B2ED}"/>
              </a:ext>
            </a:extLst>
          </p:cNvPr>
          <p:cNvSpPr txBox="1"/>
          <p:nvPr/>
        </p:nvSpPr>
        <p:spPr>
          <a:xfrm>
            <a:off x="1656428" y="6405285"/>
            <a:ext cx="2988832" cy="369332"/>
          </a:xfrm>
          <a:prstGeom prst="rect">
            <a:avLst/>
          </a:prstGeom>
          <a:noFill/>
        </p:spPr>
        <p:txBody>
          <a:bodyPr wrap="none" rtlCol="0">
            <a:spAutoFit/>
          </a:bodyPr>
          <a:lstStyle/>
          <a:p>
            <a:r>
              <a:rPr lang="en-US" dirty="0"/>
              <a:t>N (Node of the standing wave)</a:t>
            </a:r>
          </a:p>
        </p:txBody>
      </p:sp>
      <p:cxnSp>
        <p:nvCxnSpPr>
          <p:cNvPr id="23" name="Straight Arrow Connector 22">
            <a:extLst>
              <a:ext uri="{FF2B5EF4-FFF2-40B4-BE49-F238E27FC236}">
                <a16:creationId xmlns:a16="http://schemas.microsoft.com/office/drawing/2014/main" id="{F1991CD1-3C17-4F4C-8793-349063BDC107}"/>
              </a:ext>
            </a:extLst>
          </p:cNvPr>
          <p:cNvCxnSpPr/>
          <p:nvPr/>
        </p:nvCxnSpPr>
        <p:spPr bwMode="auto">
          <a:xfrm>
            <a:off x="2982686" y="5445224"/>
            <a:ext cx="0" cy="29906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a:extLst>
              <a:ext uri="{FF2B5EF4-FFF2-40B4-BE49-F238E27FC236}">
                <a16:creationId xmlns:a16="http://schemas.microsoft.com/office/drawing/2014/main" id="{A5C3F0A3-932F-4871-9C21-C916E30AA9F7}"/>
              </a:ext>
            </a:extLst>
          </p:cNvPr>
          <p:cNvCxnSpPr/>
          <p:nvPr/>
        </p:nvCxnSpPr>
        <p:spPr bwMode="auto">
          <a:xfrm>
            <a:off x="3968027" y="5500826"/>
            <a:ext cx="0" cy="29906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4">
            <a:extLst>
              <a:ext uri="{FF2B5EF4-FFF2-40B4-BE49-F238E27FC236}">
                <a16:creationId xmlns:a16="http://schemas.microsoft.com/office/drawing/2014/main" id="{4A6A3536-63AE-4E14-A5B2-495443D51CDE}"/>
              </a:ext>
            </a:extLst>
          </p:cNvPr>
          <p:cNvSpPr txBox="1"/>
          <p:nvPr/>
        </p:nvSpPr>
        <p:spPr>
          <a:xfrm>
            <a:off x="2788244" y="5152024"/>
            <a:ext cx="362600" cy="369332"/>
          </a:xfrm>
          <a:prstGeom prst="rect">
            <a:avLst/>
          </a:prstGeom>
          <a:noFill/>
        </p:spPr>
        <p:txBody>
          <a:bodyPr wrap="none" rtlCol="0">
            <a:spAutoFit/>
          </a:bodyPr>
          <a:lstStyle/>
          <a:p>
            <a:r>
              <a:rPr lang="en-US" dirty="0"/>
              <a:t>N</a:t>
            </a:r>
          </a:p>
        </p:txBody>
      </p:sp>
      <p:sp>
        <p:nvSpPr>
          <p:cNvPr id="26" name="TextBox 25">
            <a:extLst>
              <a:ext uri="{FF2B5EF4-FFF2-40B4-BE49-F238E27FC236}">
                <a16:creationId xmlns:a16="http://schemas.microsoft.com/office/drawing/2014/main" id="{13D8A640-CC40-4FCE-9FF2-118397FC6B60}"/>
              </a:ext>
            </a:extLst>
          </p:cNvPr>
          <p:cNvSpPr txBox="1"/>
          <p:nvPr/>
        </p:nvSpPr>
        <p:spPr>
          <a:xfrm>
            <a:off x="3777129" y="5128344"/>
            <a:ext cx="362600" cy="369332"/>
          </a:xfrm>
          <a:prstGeom prst="rect">
            <a:avLst/>
          </a:prstGeom>
          <a:noFill/>
        </p:spPr>
        <p:txBody>
          <a:bodyPr wrap="none" rtlCol="0">
            <a:spAutoFit/>
          </a:bodyPr>
          <a:lstStyle/>
          <a:p>
            <a:r>
              <a:rPr lang="en-US" dirty="0"/>
              <a:t>N</a:t>
            </a:r>
          </a:p>
        </p:txBody>
      </p:sp>
    </p:spTree>
    <p:extLst>
      <p:ext uri="{BB962C8B-B14F-4D97-AF65-F5344CB8AC3E}">
        <p14:creationId xmlns:p14="http://schemas.microsoft.com/office/powerpoint/2010/main" val="1367225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26</a:t>
            </a:fld>
            <a:endParaRPr lang="en-US" altLang="zh-CN"/>
          </a:p>
        </p:txBody>
      </p:sp>
      <p:cxnSp>
        <p:nvCxnSpPr>
          <p:cNvPr id="5" name="Straight Arrow Connector 4">
            <a:extLst>
              <a:ext uri="{FF2B5EF4-FFF2-40B4-BE49-F238E27FC236}">
                <a16:creationId xmlns:a16="http://schemas.microsoft.com/office/drawing/2014/main" id="{6E5D977E-3C31-4948-8754-F0D3F3A7B6B0}"/>
              </a:ext>
            </a:extLst>
          </p:cNvPr>
          <p:cNvCxnSpPr/>
          <p:nvPr/>
        </p:nvCxnSpPr>
        <p:spPr bwMode="auto">
          <a:xfrm>
            <a:off x="806896" y="5877272"/>
            <a:ext cx="542128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Title 1"/>
          <p:cNvSpPr>
            <a:spLocks noGrp="1"/>
          </p:cNvSpPr>
          <p:nvPr>
            <p:ph type="title"/>
          </p:nvPr>
        </p:nvSpPr>
        <p:spPr>
          <a:xfrm>
            <a:off x="539552" y="-171400"/>
            <a:ext cx="8229600" cy="1143000"/>
          </a:xfrm>
        </p:spPr>
        <p:txBody>
          <a:bodyPr/>
          <a:lstStyle/>
          <a:p>
            <a:r>
              <a:rPr lang="en-US" dirty="0"/>
              <a:t>Ex. Standing waves</a:t>
            </a: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107504" y="548680"/>
                <a:ext cx="8229600" cy="4525963"/>
              </a:xfrm>
            </p:spPr>
            <p:txBody>
              <a:bodyPr/>
              <a:lstStyle/>
              <a:p>
                <a:pPr lvl="1"/>
                <a:endParaRPr lang="en-US" sz="1800" dirty="0"/>
              </a:p>
              <a:p>
                <a:pPr lvl="1"/>
                <a:r>
                  <a:rPr lang="en-US" sz="1800" dirty="0"/>
                  <a:t>We consider a transverse sinusoidal wave on a string which is reflected by a fixed end. The two end of the string are at the position </a:t>
                </a: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𝐿</m:t>
                    </m:r>
                  </m:oMath>
                </a14:m>
                <a:r>
                  <a:rPr lang="en-US" sz="1800" dirty="0"/>
                  <a:t> where the oscillation is generated and </a:t>
                </a:r>
                <a14:m>
                  <m:oMath xmlns:m="http://schemas.openxmlformats.org/officeDocument/2006/math">
                    <m:r>
                      <a:rPr lang="en-US" sz="1800" i="1">
                        <a:latin typeface="Cambria Math" panose="02040503050406030204" pitchFamily="18" charset="0"/>
                      </a:rPr>
                      <m:t>𝑥</m:t>
                    </m:r>
                    <m:r>
                      <a:rPr lang="en-US" sz="1800" i="1">
                        <a:latin typeface="Cambria Math" panose="02040503050406030204" pitchFamily="18" charset="0"/>
                      </a:rPr>
                      <m:t>=0</m:t>
                    </m:r>
                  </m:oMath>
                </a14:m>
                <a:r>
                  <a:rPr lang="en-US" sz="1800" dirty="0"/>
                  <a:t> the fixed end where the incident wave is reflected (then </a:t>
                </a:r>
                <a14:m>
                  <m:oMath xmlns:m="http://schemas.openxmlformats.org/officeDocument/2006/math">
                    <m:r>
                      <a:rPr lang="en-US" sz="1800" b="0" i="1" smtClean="0">
                        <a:latin typeface="Cambria Math" panose="02040503050406030204" pitchFamily="18" charset="0"/>
                      </a:rPr>
                      <m:t>𝑥</m:t>
                    </m:r>
                  </m:oMath>
                </a14:m>
                <a:r>
                  <a:rPr lang="en-US" sz="1800" dirty="0"/>
                  <a:t> can’t be negative). The two waves are described by the wave functions:</a:t>
                </a:r>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107504" y="548680"/>
                <a:ext cx="8229600" cy="4525963"/>
              </a:xfrm>
              <a:blipFill>
                <a:blip r:embed="rId3"/>
                <a:stretch>
                  <a:fillRect r="-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ED2126-C6CA-4874-9FF2-B33C7E7DA77C}"/>
                  </a:ext>
                </a:extLst>
              </p:cNvPr>
              <p:cNvSpPr txBox="1"/>
              <p:nvPr/>
            </p:nvSpPr>
            <p:spPr>
              <a:xfrm>
                <a:off x="1377515" y="2303693"/>
                <a:ext cx="49746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𝑘𝑥</m:t>
                              </m:r>
                            </m:e>
                          </m:d>
                        </m:e>
                      </m:func>
                      <m:r>
                        <a:rPr lang="en-US" b="0" i="1" smtClean="0">
                          <a:latin typeface="Cambria Math" panose="02040503050406030204" pitchFamily="18" charset="0"/>
                        </a:rPr>
                        <m:t>=</m:t>
                      </m:r>
                      <m:r>
                        <a:rPr lang="en-US" i="1">
                          <a:latin typeface="Cambria Math" panose="02040503050406030204" pitchFamily="18" charset="0"/>
                        </a:rPr>
                        <m:t>𝐴</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e>
                          </m:d>
                        </m:e>
                      </m:func>
                    </m:oMath>
                  </m:oMathPara>
                </a14:m>
                <a:endParaRPr lang="en-US" dirty="0"/>
              </a:p>
            </p:txBody>
          </p:sp>
        </mc:Choice>
        <mc:Fallback xmlns="">
          <p:sp>
            <p:nvSpPr>
              <p:cNvPr id="8" name="TextBox 7">
                <a:extLst>
                  <a:ext uri="{FF2B5EF4-FFF2-40B4-BE49-F238E27FC236}">
                    <a16:creationId xmlns:a16="http://schemas.microsoft.com/office/drawing/2014/main" id="{11ED2126-C6CA-4874-9FF2-B33C7E7DA77C}"/>
                  </a:ext>
                </a:extLst>
              </p:cNvPr>
              <p:cNvSpPr txBox="1">
                <a:spLocks noRot="1" noChangeAspect="1" noMove="1" noResize="1" noEditPoints="1" noAdjustHandles="1" noChangeArrowheads="1" noChangeShapeType="1" noTextEdit="1"/>
              </p:cNvSpPr>
              <p:nvPr/>
            </p:nvSpPr>
            <p:spPr>
              <a:xfrm>
                <a:off x="1377515" y="2303693"/>
                <a:ext cx="4974695" cy="276999"/>
              </a:xfrm>
              <a:prstGeom prst="rect">
                <a:avLst/>
              </a:prstGeom>
              <a:blipFill>
                <a:blip r:embed="rId4"/>
                <a:stretch>
                  <a:fillRect l="-613"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76A51C-2B06-4F8E-AB76-5D1BC804E518}"/>
                  </a:ext>
                </a:extLst>
              </p:cNvPr>
              <p:cNvSpPr txBox="1"/>
              <p:nvPr/>
            </p:nvSpPr>
            <p:spPr>
              <a:xfrm>
                <a:off x="1371268" y="2575176"/>
                <a:ext cx="25917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𝑘𝑥</m:t>
                              </m:r>
                            </m:e>
                          </m:d>
                        </m:e>
                      </m:func>
                    </m:oMath>
                  </m:oMathPara>
                </a14:m>
                <a:endParaRPr lang="en-US" dirty="0"/>
              </a:p>
            </p:txBody>
          </p:sp>
        </mc:Choice>
        <mc:Fallback xmlns="">
          <p:sp>
            <p:nvSpPr>
              <p:cNvPr id="9" name="TextBox 8">
                <a:extLst>
                  <a:ext uri="{FF2B5EF4-FFF2-40B4-BE49-F238E27FC236}">
                    <a16:creationId xmlns:a16="http://schemas.microsoft.com/office/drawing/2014/main" id="{9176A51C-2B06-4F8E-AB76-5D1BC804E518}"/>
                  </a:ext>
                </a:extLst>
              </p:cNvPr>
              <p:cNvSpPr txBox="1">
                <a:spLocks noRot="1" noChangeAspect="1" noMove="1" noResize="1" noEditPoints="1" noAdjustHandles="1" noChangeArrowheads="1" noChangeShapeType="1" noTextEdit="1"/>
              </p:cNvSpPr>
              <p:nvPr/>
            </p:nvSpPr>
            <p:spPr>
              <a:xfrm>
                <a:off x="1371268" y="2575176"/>
                <a:ext cx="2591735" cy="276999"/>
              </a:xfrm>
              <a:prstGeom prst="rect">
                <a:avLst/>
              </a:prstGeom>
              <a:blipFill>
                <a:blip r:embed="rId5"/>
                <a:stretch>
                  <a:fillRect l="-1647"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7102D95-D084-4B0A-A133-0294A7204B96}"/>
                  </a:ext>
                </a:extLst>
              </p:cNvPr>
              <p:cNvSpPr txBox="1"/>
              <p:nvPr/>
            </p:nvSpPr>
            <p:spPr>
              <a:xfrm>
                <a:off x="2401509" y="3176428"/>
                <a:ext cx="27404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oMath>
                  </m:oMathPara>
                </a14:m>
                <a:endParaRPr lang="en-US" dirty="0"/>
              </a:p>
            </p:txBody>
          </p:sp>
        </mc:Choice>
        <mc:Fallback xmlns="">
          <p:sp>
            <p:nvSpPr>
              <p:cNvPr id="10" name="TextBox 9">
                <a:extLst>
                  <a:ext uri="{FF2B5EF4-FFF2-40B4-BE49-F238E27FC236}">
                    <a16:creationId xmlns:a16="http://schemas.microsoft.com/office/drawing/2014/main" id="{47102D95-D084-4B0A-A133-0294A7204B96}"/>
                  </a:ext>
                </a:extLst>
              </p:cNvPr>
              <p:cNvSpPr txBox="1">
                <a:spLocks noRot="1" noChangeAspect="1" noMove="1" noResize="1" noEditPoints="1" noAdjustHandles="1" noChangeArrowheads="1" noChangeShapeType="1" noTextEdit="1"/>
              </p:cNvSpPr>
              <p:nvPr/>
            </p:nvSpPr>
            <p:spPr>
              <a:xfrm>
                <a:off x="2401509" y="3176428"/>
                <a:ext cx="2740430" cy="276999"/>
              </a:xfrm>
              <a:prstGeom prst="rect">
                <a:avLst/>
              </a:prstGeom>
              <a:blipFill>
                <a:blip r:embed="rId6"/>
                <a:stretch>
                  <a:fillRect l="-1559" b="-2608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067A5D0-7858-47DC-8F97-299E591F054A}"/>
              </a:ext>
            </a:extLst>
          </p:cNvPr>
          <p:cNvSpPr txBox="1"/>
          <p:nvPr/>
        </p:nvSpPr>
        <p:spPr>
          <a:xfrm>
            <a:off x="806896" y="2783193"/>
            <a:ext cx="8337104" cy="646331"/>
          </a:xfrm>
          <a:prstGeom prst="rect">
            <a:avLst/>
          </a:prstGeom>
          <a:noFill/>
        </p:spPr>
        <p:txBody>
          <a:bodyPr wrap="square" rtlCol="0">
            <a:spAutoFit/>
          </a:bodyPr>
          <a:lstStyle/>
          <a:p>
            <a:r>
              <a:rPr lang="en-US" dirty="0"/>
              <a:t>The interference between the incident waves and the reflected wave gives the transverse displacement : </a:t>
            </a:r>
          </a:p>
        </p:txBody>
      </p:sp>
      <p:cxnSp>
        <p:nvCxnSpPr>
          <p:cNvPr id="14" name="Straight Arrow Connector 13">
            <a:extLst>
              <a:ext uri="{FF2B5EF4-FFF2-40B4-BE49-F238E27FC236}">
                <a16:creationId xmlns:a16="http://schemas.microsoft.com/office/drawing/2014/main" id="{CD55F517-20E7-4ADC-95B8-FF004F6BF8F1}"/>
              </a:ext>
            </a:extLst>
          </p:cNvPr>
          <p:cNvCxnSpPr/>
          <p:nvPr/>
        </p:nvCxnSpPr>
        <p:spPr bwMode="auto">
          <a:xfrm flipV="1">
            <a:off x="843277" y="5372670"/>
            <a:ext cx="0" cy="11138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3FEEA3A-A094-4B43-9EBB-E7EB730F5516}"/>
                  </a:ext>
                </a:extLst>
              </p:cNvPr>
              <p:cNvSpPr txBox="1"/>
              <p:nvPr/>
            </p:nvSpPr>
            <p:spPr>
              <a:xfrm>
                <a:off x="467544" y="5744289"/>
                <a:ext cx="218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en-US" dirty="0"/>
              </a:p>
            </p:txBody>
          </p:sp>
        </mc:Choice>
        <mc:Fallback xmlns="">
          <p:sp>
            <p:nvSpPr>
              <p:cNvPr id="15" name="TextBox 14">
                <a:extLst>
                  <a:ext uri="{FF2B5EF4-FFF2-40B4-BE49-F238E27FC236}">
                    <a16:creationId xmlns:a16="http://schemas.microsoft.com/office/drawing/2014/main" id="{03FEEA3A-A094-4B43-9EBB-E7EB730F5516}"/>
                  </a:ext>
                </a:extLst>
              </p:cNvPr>
              <p:cNvSpPr txBox="1">
                <a:spLocks noRot="1" noChangeAspect="1" noMove="1" noResize="1" noEditPoints="1" noAdjustHandles="1" noChangeArrowheads="1" noChangeShapeType="1" noTextEdit="1"/>
              </p:cNvSpPr>
              <p:nvPr/>
            </p:nvSpPr>
            <p:spPr>
              <a:xfrm>
                <a:off x="467544" y="5744289"/>
                <a:ext cx="218842" cy="276999"/>
              </a:xfrm>
              <a:prstGeom prst="rect">
                <a:avLst/>
              </a:prstGeom>
              <a:blipFill>
                <a:blip r:embed="rId7"/>
                <a:stretch>
                  <a:fillRect l="-25000" r="-22222" b="-8696"/>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76176A5D-280C-4B52-AB19-9FBA81E8E11E}"/>
              </a:ext>
            </a:extLst>
          </p:cNvPr>
          <p:cNvCxnSpPr/>
          <p:nvPr/>
        </p:nvCxnSpPr>
        <p:spPr bwMode="auto">
          <a:xfrm flipV="1">
            <a:off x="5118148" y="5547692"/>
            <a:ext cx="0" cy="659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B47819C-094F-4440-B771-95E662DDD858}"/>
                  </a:ext>
                </a:extLst>
              </p:cNvPr>
              <p:cNvSpPr txBox="1"/>
              <p:nvPr/>
            </p:nvSpPr>
            <p:spPr>
              <a:xfrm>
                <a:off x="4788024" y="6272303"/>
                <a:ext cx="6176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oMath>
                  </m:oMathPara>
                </a14:m>
                <a:endParaRPr lang="en-US" dirty="0"/>
              </a:p>
            </p:txBody>
          </p:sp>
        </mc:Choice>
        <mc:Fallback xmlns="">
          <p:sp>
            <p:nvSpPr>
              <p:cNvPr id="17" name="TextBox 16">
                <a:extLst>
                  <a:ext uri="{FF2B5EF4-FFF2-40B4-BE49-F238E27FC236}">
                    <a16:creationId xmlns:a16="http://schemas.microsoft.com/office/drawing/2014/main" id="{FB47819C-094F-4440-B771-95E662DDD858}"/>
                  </a:ext>
                </a:extLst>
              </p:cNvPr>
              <p:cNvSpPr txBox="1">
                <a:spLocks noRot="1" noChangeAspect="1" noMove="1" noResize="1" noEditPoints="1" noAdjustHandles="1" noChangeArrowheads="1" noChangeShapeType="1" noTextEdit="1"/>
              </p:cNvSpPr>
              <p:nvPr/>
            </p:nvSpPr>
            <p:spPr>
              <a:xfrm>
                <a:off x="4788024" y="6272303"/>
                <a:ext cx="617669" cy="276999"/>
              </a:xfrm>
              <a:prstGeom prst="rect">
                <a:avLst/>
              </a:prstGeom>
              <a:blipFill>
                <a:blip r:embed="rId8"/>
                <a:stretch>
                  <a:fillRect l="-4902" r="-6863" b="-8889"/>
                </a:stretch>
              </a:blipFill>
            </p:spPr>
            <p:txBody>
              <a:bodyPr/>
              <a:lstStyle/>
              <a:p>
                <a:r>
                  <a:rPr lang="en-US">
                    <a:noFill/>
                  </a:rPr>
                  <a:t> </a:t>
                </a:r>
              </a:p>
            </p:txBody>
          </p:sp>
        </mc:Fallback>
      </mc:AlternateContent>
      <p:sp>
        <p:nvSpPr>
          <p:cNvPr id="18" name="Freeform: Shape 30">
            <a:extLst>
              <a:ext uri="{FF2B5EF4-FFF2-40B4-BE49-F238E27FC236}">
                <a16:creationId xmlns:a16="http://schemas.microsoft.com/office/drawing/2014/main" id="{52B920C5-B4AC-460A-87B9-AA641839D102}"/>
              </a:ext>
            </a:extLst>
          </p:cNvPr>
          <p:cNvSpPr/>
          <p:nvPr/>
        </p:nvSpPr>
        <p:spPr bwMode="auto">
          <a:xfrm>
            <a:off x="862149" y="5582597"/>
            <a:ext cx="4241074" cy="652346"/>
          </a:xfrm>
          <a:custGeom>
            <a:avLst/>
            <a:gdLst>
              <a:gd name="connsiteX0" fmla="*/ 0 w 4241074"/>
              <a:gd name="connsiteY0" fmla="*/ 295689 h 652346"/>
              <a:gd name="connsiteX1" fmla="*/ 592182 w 4241074"/>
              <a:gd name="connsiteY1" fmla="*/ 8306 h 652346"/>
              <a:gd name="connsiteX2" fmla="*/ 1576251 w 4241074"/>
              <a:gd name="connsiteY2" fmla="*/ 583072 h 652346"/>
              <a:gd name="connsiteX3" fmla="*/ 2647405 w 4241074"/>
              <a:gd name="connsiteY3" fmla="*/ 8306 h 652346"/>
              <a:gd name="connsiteX4" fmla="*/ 3561805 w 4241074"/>
              <a:gd name="connsiteY4" fmla="*/ 644032 h 652346"/>
              <a:gd name="connsiteX5" fmla="*/ 4241074 w 4241074"/>
              <a:gd name="connsiteY5" fmla="*/ 313106 h 65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1074" h="652346">
                <a:moveTo>
                  <a:pt x="0" y="295689"/>
                </a:moveTo>
                <a:cubicBezTo>
                  <a:pt x="164737" y="128049"/>
                  <a:pt x="329474" y="-39591"/>
                  <a:pt x="592182" y="8306"/>
                </a:cubicBezTo>
                <a:cubicBezTo>
                  <a:pt x="854890" y="56203"/>
                  <a:pt x="1233714" y="583072"/>
                  <a:pt x="1576251" y="583072"/>
                </a:cubicBezTo>
                <a:cubicBezTo>
                  <a:pt x="1918788" y="583072"/>
                  <a:pt x="2316479" y="-1854"/>
                  <a:pt x="2647405" y="8306"/>
                </a:cubicBezTo>
                <a:cubicBezTo>
                  <a:pt x="2978331" y="18466"/>
                  <a:pt x="3296194" y="593232"/>
                  <a:pt x="3561805" y="644032"/>
                </a:cubicBezTo>
                <a:cubicBezTo>
                  <a:pt x="3827416" y="694832"/>
                  <a:pt x="4034245" y="503969"/>
                  <a:pt x="4241074" y="313106"/>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87DB9B8-FA61-4CE5-8A74-BF9CB421252F}"/>
                  </a:ext>
                </a:extLst>
              </p:cNvPr>
              <p:cNvSpPr txBox="1"/>
              <p:nvPr/>
            </p:nvSpPr>
            <p:spPr>
              <a:xfrm>
                <a:off x="6258146" y="5744289"/>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9" name="TextBox 18">
                <a:extLst>
                  <a:ext uri="{FF2B5EF4-FFF2-40B4-BE49-F238E27FC236}">
                    <a16:creationId xmlns:a16="http://schemas.microsoft.com/office/drawing/2014/main" id="{A87DB9B8-FA61-4CE5-8A74-BF9CB421252F}"/>
                  </a:ext>
                </a:extLst>
              </p:cNvPr>
              <p:cNvSpPr txBox="1">
                <a:spLocks noRot="1" noChangeAspect="1" noMove="1" noResize="1" noEditPoints="1" noAdjustHandles="1" noChangeArrowheads="1" noChangeShapeType="1" noTextEdit="1"/>
              </p:cNvSpPr>
              <p:nvPr/>
            </p:nvSpPr>
            <p:spPr>
              <a:xfrm>
                <a:off x="6258146" y="5744289"/>
                <a:ext cx="188128" cy="276999"/>
              </a:xfrm>
              <a:prstGeom prst="rect">
                <a:avLst/>
              </a:prstGeom>
              <a:blipFill>
                <a:blip r:embed="rId9"/>
                <a:stretch>
                  <a:fillRect l="-16667"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F86E6E6-FA56-4A5E-A7E2-638F65E30385}"/>
                  </a:ext>
                </a:extLst>
              </p:cNvPr>
              <p:cNvSpPr txBox="1"/>
              <p:nvPr/>
            </p:nvSpPr>
            <p:spPr>
              <a:xfrm>
                <a:off x="539552" y="5234170"/>
                <a:ext cx="191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20" name="TextBox 19">
                <a:extLst>
                  <a:ext uri="{FF2B5EF4-FFF2-40B4-BE49-F238E27FC236}">
                    <a16:creationId xmlns:a16="http://schemas.microsoft.com/office/drawing/2014/main" id="{AF86E6E6-FA56-4A5E-A7E2-638F65E30385}"/>
                  </a:ext>
                </a:extLst>
              </p:cNvPr>
              <p:cNvSpPr txBox="1">
                <a:spLocks noRot="1" noChangeAspect="1" noMove="1" noResize="1" noEditPoints="1" noAdjustHandles="1" noChangeArrowheads="1" noChangeShapeType="1" noTextEdit="1"/>
              </p:cNvSpPr>
              <p:nvPr/>
            </p:nvSpPr>
            <p:spPr>
              <a:xfrm>
                <a:off x="539552" y="5234170"/>
                <a:ext cx="191527" cy="276999"/>
              </a:xfrm>
              <a:prstGeom prst="rect">
                <a:avLst/>
              </a:prstGeom>
              <a:blipFill>
                <a:blip r:embed="rId10"/>
                <a:stretch>
                  <a:fillRect l="-29032" r="-29032" b="-28889"/>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6E1D8BE5-BF2E-4375-854F-00D3967B4928}"/>
              </a:ext>
            </a:extLst>
          </p:cNvPr>
          <p:cNvCxnSpPr/>
          <p:nvPr/>
        </p:nvCxnSpPr>
        <p:spPr bwMode="auto">
          <a:xfrm flipV="1">
            <a:off x="1907704" y="5949280"/>
            <a:ext cx="0" cy="38399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a:extLst>
              <a:ext uri="{FF2B5EF4-FFF2-40B4-BE49-F238E27FC236}">
                <a16:creationId xmlns:a16="http://schemas.microsoft.com/office/drawing/2014/main" id="{5AF983A1-9495-4555-B158-FA7328B0B2ED}"/>
              </a:ext>
            </a:extLst>
          </p:cNvPr>
          <p:cNvSpPr txBox="1"/>
          <p:nvPr/>
        </p:nvSpPr>
        <p:spPr>
          <a:xfrm>
            <a:off x="1656428" y="6405285"/>
            <a:ext cx="2988832" cy="369332"/>
          </a:xfrm>
          <a:prstGeom prst="rect">
            <a:avLst/>
          </a:prstGeom>
          <a:noFill/>
        </p:spPr>
        <p:txBody>
          <a:bodyPr wrap="none" rtlCol="0">
            <a:spAutoFit/>
          </a:bodyPr>
          <a:lstStyle/>
          <a:p>
            <a:r>
              <a:rPr lang="en-US" dirty="0"/>
              <a:t>N (Node of the standing wave)</a:t>
            </a:r>
          </a:p>
        </p:txBody>
      </p:sp>
      <p:cxnSp>
        <p:nvCxnSpPr>
          <p:cNvPr id="23" name="Straight Arrow Connector 22">
            <a:extLst>
              <a:ext uri="{FF2B5EF4-FFF2-40B4-BE49-F238E27FC236}">
                <a16:creationId xmlns:a16="http://schemas.microsoft.com/office/drawing/2014/main" id="{F1991CD1-3C17-4F4C-8793-349063BDC107}"/>
              </a:ext>
            </a:extLst>
          </p:cNvPr>
          <p:cNvCxnSpPr/>
          <p:nvPr/>
        </p:nvCxnSpPr>
        <p:spPr bwMode="auto">
          <a:xfrm>
            <a:off x="2982686" y="5445224"/>
            <a:ext cx="0" cy="29906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a:extLst>
              <a:ext uri="{FF2B5EF4-FFF2-40B4-BE49-F238E27FC236}">
                <a16:creationId xmlns:a16="http://schemas.microsoft.com/office/drawing/2014/main" id="{A5C3F0A3-932F-4871-9C21-C916E30AA9F7}"/>
              </a:ext>
            </a:extLst>
          </p:cNvPr>
          <p:cNvCxnSpPr/>
          <p:nvPr/>
        </p:nvCxnSpPr>
        <p:spPr bwMode="auto">
          <a:xfrm>
            <a:off x="3968027" y="5500826"/>
            <a:ext cx="0" cy="29906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4">
            <a:extLst>
              <a:ext uri="{FF2B5EF4-FFF2-40B4-BE49-F238E27FC236}">
                <a16:creationId xmlns:a16="http://schemas.microsoft.com/office/drawing/2014/main" id="{4A6A3536-63AE-4E14-A5B2-495443D51CDE}"/>
              </a:ext>
            </a:extLst>
          </p:cNvPr>
          <p:cNvSpPr txBox="1"/>
          <p:nvPr/>
        </p:nvSpPr>
        <p:spPr>
          <a:xfrm>
            <a:off x="2788244" y="5152024"/>
            <a:ext cx="362600" cy="369332"/>
          </a:xfrm>
          <a:prstGeom prst="rect">
            <a:avLst/>
          </a:prstGeom>
          <a:noFill/>
        </p:spPr>
        <p:txBody>
          <a:bodyPr wrap="none" rtlCol="0">
            <a:spAutoFit/>
          </a:bodyPr>
          <a:lstStyle/>
          <a:p>
            <a:r>
              <a:rPr lang="en-US" dirty="0"/>
              <a:t>N</a:t>
            </a:r>
          </a:p>
        </p:txBody>
      </p:sp>
      <p:sp>
        <p:nvSpPr>
          <p:cNvPr id="26" name="TextBox 25">
            <a:extLst>
              <a:ext uri="{FF2B5EF4-FFF2-40B4-BE49-F238E27FC236}">
                <a16:creationId xmlns:a16="http://schemas.microsoft.com/office/drawing/2014/main" id="{13D8A640-CC40-4FCE-9FF2-118397FC6B60}"/>
              </a:ext>
            </a:extLst>
          </p:cNvPr>
          <p:cNvSpPr txBox="1"/>
          <p:nvPr/>
        </p:nvSpPr>
        <p:spPr>
          <a:xfrm>
            <a:off x="3777129" y="5128344"/>
            <a:ext cx="362600" cy="369332"/>
          </a:xfrm>
          <a:prstGeom prst="rect">
            <a:avLst/>
          </a:prstGeom>
          <a:noFill/>
        </p:spPr>
        <p:txBody>
          <a:bodyPr wrap="none" rtlCol="0">
            <a:spAutoFit/>
          </a:bodyPr>
          <a:lstStyle/>
          <a:p>
            <a:r>
              <a:rPr lang="en-US" dirty="0"/>
              <a:t>N</a:t>
            </a:r>
          </a:p>
        </p:txBody>
      </p:sp>
    </p:spTree>
    <p:extLst>
      <p:ext uri="{BB962C8B-B14F-4D97-AF65-F5344CB8AC3E}">
        <p14:creationId xmlns:p14="http://schemas.microsoft.com/office/powerpoint/2010/main" val="4219247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27</a:t>
            </a:fld>
            <a:endParaRPr lang="en-US" altLang="zh-CN"/>
          </a:p>
        </p:txBody>
      </p:sp>
      <p:cxnSp>
        <p:nvCxnSpPr>
          <p:cNvPr id="5" name="Straight Arrow Connector 4">
            <a:extLst>
              <a:ext uri="{FF2B5EF4-FFF2-40B4-BE49-F238E27FC236}">
                <a16:creationId xmlns:a16="http://schemas.microsoft.com/office/drawing/2014/main" id="{6E5D977E-3C31-4948-8754-F0D3F3A7B6B0}"/>
              </a:ext>
            </a:extLst>
          </p:cNvPr>
          <p:cNvCxnSpPr/>
          <p:nvPr/>
        </p:nvCxnSpPr>
        <p:spPr bwMode="auto">
          <a:xfrm>
            <a:off x="806896" y="5877272"/>
            <a:ext cx="542128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Title 1"/>
          <p:cNvSpPr>
            <a:spLocks noGrp="1"/>
          </p:cNvSpPr>
          <p:nvPr>
            <p:ph type="title"/>
          </p:nvPr>
        </p:nvSpPr>
        <p:spPr>
          <a:xfrm>
            <a:off x="539552" y="-171400"/>
            <a:ext cx="8229600" cy="1143000"/>
          </a:xfrm>
        </p:spPr>
        <p:txBody>
          <a:bodyPr/>
          <a:lstStyle/>
          <a:p>
            <a:r>
              <a:rPr lang="en-US" dirty="0"/>
              <a:t>Ex. Standing waves</a:t>
            </a: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107504" y="548680"/>
                <a:ext cx="8229600" cy="4525963"/>
              </a:xfrm>
            </p:spPr>
            <p:txBody>
              <a:bodyPr/>
              <a:lstStyle/>
              <a:p>
                <a:pPr lvl="1"/>
                <a:endParaRPr lang="en-US" sz="1800" dirty="0"/>
              </a:p>
              <a:p>
                <a:pPr lvl="1"/>
                <a:r>
                  <a:rPr lang="en-US" sz="1800" dirty="0"/>
                  <a:t>We consider a transverse sinusoidal wave on a string which is reflected by a fixed end. The two end of the string are at the position </a:t>
                </a: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𝐿</m:t>
                    </m:r>
                  </m:oMath>
                </a14:m>
                <a:r>
                  <a:rPr lang="en-US" sz="1800" dirty="0"/>
                  <a:t> where the oscillation is generated and </a:t>
                </a:r>
                <a14:m>
                  <m:oMath xmlns:m="http://schemas.openxmlformats.org/officeDocument/2006/math">
                    <m:r>
                      <a:rPr lang="en-US" sz="1800" i="1">
                        <a:latin typeface="Cambria Math" panose="02040503050406030204" pitchFamily="18" charset="0"/>
                      </a:rPr>
                      <m:t>𝑥</m:t>
                    </m:r>
                    <m:r>
                      <a:rPr lang="en-US" sz="1800" i="1">
                        <a:latin typeface="Cambria Math" panose="02040503050406030204" pitchFamily="18" charset="0"/>
                      </a:rPr>
                      <m:t>=0</m:t>
                    </m:r>
                  </m:oMath>
                </a14:m>
                <a:r>
                  <a:rPr lang="en-US" sz="1800" dirty="0"/>
                  <a:t> the fixed end where the incident wave is reflected (then </a:t>
                </a:r>
                <a14:m>
                  <m:oMath xmlns:m="http://schemas.openxmlformats.org/officeDocument/2006/math">
                    <m:r>
                      <a:rPr lang="en-US" sz="1800" b="0" i="1" smtClean="0">
                        <a:latin typeface="Cambria Math" panose="02040503050406030204" pitchFamily="18" charset="0"/>
                      </a:rPr>
                      <m:t>𝑥</m:t>
                    </m:r>
                  </m:oMath>
                </a14:m>
                <a:r>
                  <a:rPr lang="en-US" sz="1800" dirty="0"/>
                  <a:t> can’t be negative). The two waves are described by the wave functions:</a:t>
                </a:r>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107504" y="548680"/>
                <a:ext cx="8229600" cy="4525963"/>
              </a:xfrm>
              <a:blipFill>
                <a:blip r:embed="rId3"/>
                <a:stretch>
                  <a:fillRect r="-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ED2126-C6CA-4874-9FF2-B33C7E7DA77C}"/>
                  </a:ext>
                </a:extLst>
              </p:cNvPr>
              <p:cNvSpPr txBox="1"/>
              <p:nvPr/>
            </p:nvSpPr>
            <p:spPr>
              <a:xfrm>
                <a:off x="1377515" y="2303693"/>
                <a:ext cx="49746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𝑘𝑥</m:t>
                              </m:r>
                            </m:e>
                          </m:d>
                        </m:e>
                      </m:func>
                      <m:r>
                        <a:rPr lang="en-US" b="0" i="1" smtClean="0">
                          <a:latin typeface="Cambria Math" panose="02040503050406030204" pitchFamily="18" charset="0"/>
                        </a:rPr>
                        <m:t>=</m:t>
                      </m:r>
                      <m:r>
                        <a:rPr lang="en-US" i="1">
                          <a:latin typeface="Cambria Math" panose="02040503050406030204" pitchFamily="18" charset="0"/>
                        </a:rPr>
                        <m:t>𝐴</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e>
                          </m:d>
                        </m:e>
                      </m:func>
                    </m:oMath>
                  </m:oMathPara>
                </a14:m>
                <a:endParaRPr lang="en-US" dirty="0"/>
              </a:p>
            </p:txBody>
          </p:sp>
        </mc:Choice>
        <mc:Fallback xmlns="">
          <p:sp>
            <p:nvSpPr>
              <p:cNvPr id="8" name="TextBox 7">
                <a:extLst>
                  <a:ext uri="{FF2B5EF4-FFF2-40B4-BE49-F238E27FC236}">
                    <a16:creationId xmlns:a16="http://schemas.microsoft.com/office/drawing/2014/main" id="{11ED2126-C6CA-4874-9FF2-B33C7E7DA77C}"/>
                  </a:ext>
                </a:extLst>
              </p:cNvPr>
              <p:cNvSpPr txBox="1">
                <a:spLocks noRot="1" noChangeAspect="1" noMove="1" noResize="1" noEditPoints="1" noAdjustHandles="1" noChangeArrowheads="1" noChangeShapeType="1" noTextEdit="1"/>
              </p:cNvSpPr>
              <p:nvPr/>
            </p:nvSpPr>
            <p:spPr>
              <a:xfrm>
                <a:off x="1377515" y="2303693"/>
                <a:ext cx="4974695" cy="276999"/>
              </a:xfrm>
              <a:prstGeom prst="rect">
                <a:avLst/>
              </a:prstGeom>
              <a:blipFill>
                <a:blip r:embed="rId4"/>
                <a:stretch>
                  <a:fillRect l="-613"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76A51C-2B06-4F8E-AB76-5D1BC804E518}"/>
                  </a:ext>
                </a:extLst>
              </p:cNvPr>
              <p:cNvSpPr txBox="1"/>
              <p:nvPr/>
            </p:nvSpPr>
            <p:spPr>
              <a:xfrm>
                <a:off x="1371268" y="2575176"/>
                <a:ext cx="25917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𝑘𝑥</m:t>
                              </m:r>
                            </m:e>
                          </m:d>
                        </m:e>
                      </m:func>
                    </m:oMath>
                  </m:oMathPara>
                </a14:m>
                <a:endParaRPr lang="en-US" dirty="0"/>
              </a:p>
            </p:txBody>
          </p:sp>
        </mc:Choice>
        <mc:Fallback xmlns="">
          <p:sp>
            <p:nvSpPr>
              <p:cNvPr id="9" name="TextBox 8">
                <a:extLst>
                  <a:ext uri="{FF2B5EF4-FFF2-40B4-BE49-F238E27FC236}">
                    <a16:creationId xmlns:a16="http://schemas.microsoft.com/office/drawing/2014/main" id="{9176A51C-2B06-4F8E-AB76-5D1BC804E518}"/>
                  </a:ext>
                </a:extLst>
              </p:cNvPr>
              <p:cNvSpPr txBox="1">
                <a:spLocks noRot="1" noChangeAspect="1" noMove="1" noResize="1" noEditPoints="1" noAdjustHandles="1" noChangeArrowheads="1" noChangeShapeType="1" noTextEdit="1"/>
              </p:cNvSpPr>
              <p:nvPr/>
            </p:nvSpPr>
            <p:spPr>
              <a:xfrm>
                <a:off x="1371268" y="2575176"/>
                <a:ext cx="2591735" cy="276999"/>
              </a:xfrm>
              <a:prstGeom prst="rect">
                <a:avLst/>
              </a:prstGeom>
              <a:blipFill>
                <a:blip r:embed="rId5"/>
                <a:stretch>
                  <a:fillRect l="-1647"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7102D95-D084-4B0A-A133-0294A7204B96}"/>
                  </a:ext>
                </a:extLst>
              </p:cNvPr>
              <p:cNvSpPr txBox="1"/>
              <p:nvPr/>
            </p:nvSpPr>
            <p:spPr>
              <a:xfrm>
                <a:off x="2401509" y="3176428"/>
                <a:ext cx="27404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oMath>
                  </m:oMathPara>
                </a14:m>
                <a:endParaRPr lang="en-US" dirty="0"/>
              </a:p>
            </p:txBody>
          </p:sp>
        </mc:Choice>
        <mc:Fallback xmlns="">
          <p:sp>
            <p:nvSpPr>
              <p:cNvPr id="10" name="TextBox 9">
                <a:extLst>
                  <a:ext uri="{FF2B5EF4-FFF2-40B4-BE49-F238E27FC236}">
                    <a16:creationId xmlns:a16="http://schemas.microsoft.com/office/drawing/2014/main" id="{47102D95-D084-4B0A-A133-0294A7204B96}"/>
                  </a:ext>
                </a:extLst>
              </p:cNvPr>
              <p:cNvSpPr txBox="1">
                <a:spLocks noRot="1" noChangeAspect="1" noMove="1" noResize="1" noEditPoints="1" noAdjustHandles="1" noChangeArrowheads="1" noChangeShapeType="1" noTextEdit="1"/>
              </p:cNvSpPr>
              <p:nvPr/>
            </p:nvSpPr>
            <p:spPr>
              <a:xfrm>
                <a:off x="2401509" y="3176428"/>
                <a:ext cx="2740430" cy="276999"/>
              </a:xfrm>
              <a:prstGeom prst="rect">
                <a:avLst/>
              </a:prstGeom>
              <a:blipFill>
                <a:blip r:embed="rId6"/>
                <a:stretch>
                  <a:fillRect l="-1559" b="-2608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067A5D0-7858-47DC-8F97-299E591F054A}"/>
              </a:ext>
            </a:extLst>
          </p:cNvPr>
          <p:cNvSpPr txBox="1"/>
          <p:nvPr/>
        </p:nvSpPr>
        <p:spPr>
          <a:xfrm>
            <a:off x="806896" y="2783193"/>
            <a:ext cx="8337104" cy="646331"/>
          </a:xfrm>
          <a:prstGeom prst="rect">
            <a:avLst/>
          </a:prstGeom>
          <a:noFill/>
        </p:spPr>
        <p:txBody>
          <a:bodyPr wrap="square" rtlCol="0">
            <a:spAutoFit/>
          </a:bodyPr>
          <a:lstStyle/>
          <a:p>
            <a:r>
              <a:rPr lang="en-US" dirty="0"/>
              <a:t>The interference between the incident waves and the reflected wave gives the transverse displacement :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F16A0C1-7915-41B8-BC14-921465627E51}"/>
                  </a:ext>
                </a:extLst>
              </p:cNvPr>
              <p:cNvSpPr txBox="1"/>
              <p:nvPr/>
            </p:nvSpPr>
            <p:spPr>
              <a:xfrm>
                <a:off x="843277" y="3589128"/>
                <a:ext cx="7709851" cy="923330"/>
              </a:xfrm>
              <a:prstGeom prst="rect">
                <a:avLst/>
              </a:prstGeom>
              <a:noFill/>
            </p:spPr>
            <p:txBody>
              <a:bodyPr wrap="square" rtlCol="0">
                <a:spAutoFit/>
              </a:bodyPr>
              <a:lstStyle/>
              <a:p>
                <a:r>
                  <a:rPr lang="en-US" dirty="0"/>
                  <a:t>1)  Show that the transverse displacement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oMath>
                </a14:m>
                <a:r>
                  <a:rPr lang="en-US" dirty="0"/>
                  <a:t> is described by the equation </a:t>
                </a:r>
                <a14:m>
                  <m:oMath xmlns:m="http://schemas.openxmlformats.org/officeDocument/2006/math">
                    <m:r>
                      <m:rPr>
                        <m:sty m:val="p"/>
                      </m:rPr>
                      <a:rPr lang="en-US" b="0" i="0" smtClean="0">
                        <a:latin typeface="Cambria Math" panose="02040503050406030204" pitchFamily="18" charset="0"/>
                      </a:rPr>
                      <m:t>y</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𝑆</m:t>
                        </m:r>
                      </m:sub>
                    </m:sSub>
                    <m:r>
                      <a:rPr lang="en-US">
                        <a:latin typeface="Cambria Math" panose="02040503050406030204" pitchFamily="18" charset="0"/>
                      </a:rPr>
                      <m:t> </m:t>
                    </m:r>
                    <m:r>
                      <m:rPr>
                        <m:sty m:val="p"/>
                      </m:rPr>
                      <a:rPr lang="en-US">
                        <a:latin typeface="Cambria Math" panose="02040503050406030204" pitchFamily="18" charset="0"/>
                      </a:rPr>
                      <m:t>sin</m:t>
                    </m:r>
                    <m:r>
                      <a:rPr lang="en-US">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𝑘𝑥</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oMath>
                </a14:m>
                <a:r>
                  <a:rPr lang="en-US" dirty="0"/>
                  <a:t> and give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𝑠</m:t>
                        </m:r>
                      </m:sub>
                    </m:sSub>
                  </m:oMath>
                </a14:m>
                <a:r>
                  <a:rPr lang="en-US" dirty="0"/>
                  <a:t> in function to the amplitude A (</a:t>
                </a:r>
                <a:r>
                  <a:rPr lang="en-US" b="1" dirty="0"/>
                  <a:t>5 minutes)</a:t>
                </a:r>
              </a:p>
            </p:txBody>
          </p:sp>
        </mc:Choice>
        <mc:Fallback xmlns="">
          <p:sp>
            <p:nvSpPr>
              <p:cNvPr id="12" name="TextBox 11">
                <a:extLst>
                  <a:ext uri="{FF2B5EF4-FFF2-40B4-BE49-F238E27FC236}">
                    <a16:creationId xmlns:a16="http://schemas.microsoft.com/office/drawing/2014/main" id="{3F16A0C1-7915-41B8-BC14-921465627E51}"/>
                  </a:ext>
                </a:extLst>
              </p:cNvPr>
              <p:cNvSpPr txBox="1">
                <a:spLocks noRot="1" noChangeAspect="1" noMove="1" noResize="1" noEditPoints="1" noAdjustHandles="1" noChangeArrowheads="1" noChangeShapeType="1" noTextEdit="1"/>
              </p:cNvSpPr>
              <p:nvPr/>
            </p:nvSpPr>
            <p:spPr>
              <a:xfrm>
                <a:off x="843277" y="3589128"/>
                <a:ext cx="7709851" cy="923330"/>
              </a:xfrm>
              <a:prstGeom prst="rect">
                <a:avLst/>
              </a:prstGeom>
              <a:blipFill>
                <a:blip r:embed="rId7"/>
                <a:stretch>
                  <a:fillRect l="-632" t="-3974" b="-9934"/>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CD55F517-20E7-4ADC-95B8-FF004F6BF8F1}"/>
              </a:ext>
            </a:extLst>
          </p:cNvPr>
          <p:cNvCxnSpPr/>
          <p:nvPr/>
        </p:nvCxnSpPr>
        <p:spPr bwMode="auto">
          <a:xfrm flipV="1">
            <a:off x="843277" y="5372670"/>
            <a:ext cx="0" cy="11138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3FEEA3A-A094-4B43-9EBB-E7EB730F5516}"/>
                  </a:ext>
                </a:extLst>
              </p:cNvPr>
              <p:cNvSpPr txBox="1"/>
              <p:nvPr/>
            </p:nvSpPr>
            <p:spPr>
              <a:xfrm>
                <a:off x="467544" y="5744289"/>
                <a:ext cx="218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en-US" dirty="0"/>
              </a:p>
            </p:txBody>
          </p:sp>
        </mc:Choice>
        <mc:Fallback xmlns="">
          <p:sp>
            <p:nvSpPr>
              <p:cNvPr id="15" name="TextBox 14">
                <a:extLst>
                  <a:ext uri="{FF2B5EF4-FFF2-40B4-BE49-F238E27FC236}">
                    <a16:creationId xmlns:a16="http://schemas.microsoft.com/office/drawing/2014/main" id="{03FEEA3A-A094-4B43-9EBB-E7EB730F5516}"/>
                  </a:ext>
                </a:extLst>
              </p:cNvPr>
              <p:cNvSpPr txBox="1">
                <a:spLocks noRot="1" noChangeAspect="1" noMove="1" noResize="1" noEditPoints="1" noAdjustHandles="1" noChangeArrowheads="1" noChangeShapeType="1" noTextEdit="1"/>
              </p:cNvSpPr>
              <p:nvPr/>
            </p:nvSpPr>
            <p:spPr>
              <a:xfrm>
                <a:off x="467544" y="5744289"/>
                <a:ext cx="218842" cy="276999"/>
              </a:xfrm>
              <a:prstGeom prst="rect">
                <a:avLst/>
              </a:prstGeom>
              <a:blipFill>
                <a:blip r:embed="rId8"/>
                <a:stretch>
                  <a:fillRect l="-25000" r="-22222" b="-8696"/>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76176A5D-280C-4B52-AB19-9FBA81E8E11E}"/>
              </a:ext>
            </a:extLst>
          </p:cNvPr>
          <p:cNvCxnSpPr/>
          <p:nvPr/>
        </p:nvCxnSpPr>
        <p:spPr bwMode="auto">
          <a:xfrm flipV="1">
            <a:off x="5118148" y="5547692"/>
            <a:ext cx="0" cy="659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B47819C-094F-4440-B771-95E662DDD858}"/>
                  </a:ext>
                </a:extLst>
              </p:cNvPr>
              <p:cNvSpPr txBox="1"/>
              <p:nvPr/>
            </p:nvSpPr>
            <p:spPr>
              <a:xfrm>
                <a:off x="4788024" y="6272303"/>
                <a:ext cx="6176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oMath>
                  </m:oMathPara>
                </a14:m>
                <a:endParaRPr lang="en-US" dirty="0"/>
              </a:p>
            </p:txBody>
          </p:sp>
        </mc:Choice>
        <mc:Fallback xmlns="">
          <p:sp>
            <p:nvSpPr>
              <p:cNvPr id="17" name="TextBox 16">
                <a:extLst>
                  <a:ext uri="{FF2B5EF4-FFF2-40B4-BE49-F238E27FC236}">
                    <a16:creationId xmlns:a16="http://schemas.microsoft.com/office/drawing/2014/main" id="{FB47819C-094F-4440-B771-95E662DDD858}"/>
                  </a:ext>
                </a:extLst>
              </p:cNvPr>
              <p:cNvSpPr txBox="1">
                <a:spLocks noRot="1" noChangeAspect="1" noMove="1" noResize="1" noEditPoints="1" noAdjustHandles="1" noChangeArrowheads="1" noChangeShapeType="1" noTextEdit="1"/>
              </p:cNvSpPr>
              <p:nvPr/>
            </p:nvSpPr>
            <p:spPr>
              <a:xfrm>
                <a:off x="4788024" y="6272303"/>
                <a:ext cx="617669" cy="276999"/>
              </a:xfrm>
              <a:prstGeom prst="rect">
                <a:avLst/>
              </a:prstGeom>
              <a:blipFill>
                <a:blip r:embed="rId9"/>
                <a:stretch>
                  <a:fillRect l="-4902" r="-6863" b="-8889"/>
                </a:stretch>
              </a:blipFill>
            </p:spPr>
            <p:txBody>
              <a:bodyPr/>
              <a:lstStyle/>
              <a:p>
                <a:r>
                  <a:rPr lang="en-US">
                    <a:noFill/>
                  </a:rPr>
                  <a:t> </a:t>
                </a:r>
              </a:p>
            </p:txBody>
          </p:sp>
        </mc:Fallback>
      </mc:AlternateContent>
      <p:sp>
        <p:nvSpPr>
          <p:cNvPr id="18" name="Freeform: Shape 30">
            <a:extLst>
              <a:ext uri="{FF2B5EF4-FFF2-40B4-BE49-F238E27FC236}">
                <a16:creationId xmlns:a16="http://schemas.microsoft.com/office/drawing/2014/main" id="{52B920C5-B4AC-460A-87B9-AA641839D102}"/>
              </a:ext>
            </a:extLst>
          </p:cNvPr>
          <p:cNvSpPr/>
          <p:nvPr/>
        </p:nvSpPr>
        <p:spPr bwMode="auto">
          <a:xfrm>
            <a:off x="862149" y="5582597"/>
            <a:ext cx="4241074" cy="652346"/>
          </a:xfrm>
          <a:custGeom>
            <a:avLst/>
            <a:gdLst>
              <a:gd name="connsiteX0" fmla="*/ 0 w 4241074"/>
              <a:gd name="connsiteY0" fmla="*/ 295689 h 652346"/>
              <a:gd name="connsiteX1" fmla="*/ 592182 w 4241074"/>
              <a:gd name="connsiteY1" fmla="*/ 8306 h 652346"/>
              <a:gd name="connsiteX2" fmla="*/ 1576251 w 4241074"/>
              <a:gd name="connsiteY2" fmla="*/ 583072 h 652346"/>
              <a:gd name="connsiteX3" fmla="*/ 2647405 w 4241074"/>
              <a:gd name="connsiteY3" fmla="*/ 8306 h 652346"/>
              <a:gd name="connsiteX4" fmla="*/ 3561805 w 4241074"/>
              <a:gd name="connsiteY4" fmla="*/ 644032 h 652346"/>
              <a:gd name="connsiteX5" fmla="*/ 4241074 w 4241074"/>
              <a:gd name="connsiteY5" fmla="*/ 313106 h 65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1074" h="652346">
                <a:moveTo>
                  <a:pt x="0" y="295689"/>
                </a:moveTo>
                <a:cubicBezTo>
                  <a:pt x="164737" y="128049"/>
                  <a:pt x="329474" y="-39591"/>
                  <a:pt x="592182" y="8306"/>
                </a:cubicBezTo>
                <a:cubicBezTo>
                  <a:pt x="854890" y="56203"/>
                  <a:pt x="1233714" y="583072"/>
                  <a:pt x="1576251" y="583072"/>
                </a:cubicBezTo>
                <a:cubicBezTo>
                  <a:pt x="1918788" y="583072"/>
                  <a:pt x="2316479" y="-1854"/>
                  <a:pt x="2647405" y="8306"/>
                </a:cubicBezTo>
                <a:cubicBezTo>
                  <a:pt x="2978331" y="18466"/>
                  <a:pt x="3296194" y="593232"/>
                  <a:pt x="3561805" y="644032"/>
                </a:cubicBezTo>
                <a:cubicBezTo>
                  <a:pt x="3827416" y="694832"/>
                  <a:pt x="4034245" y="503969"/>
                  <a:pt x="4241074" y="313106"/>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87DB9B8-FA61-4CE5-8A74-BF9CB421252F}"/>
                  </a:ext>
                </a:extLst>
              </p:cNvPr>
              <p:cNvSpPr txBox="1"/>
              <p:nvPr/>
            </p:nvSpPr>
            <p:spPr>
              <a:xfrm>
                <a:off x="6258146" y="5744289"/>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9" name="TextBox 18">
                <a:extLst>
                  <a:ext uri="{FF2B5EF4-FFF2-40B4-BE49-F238E27FC236}">
                    <a16:creationId xmlns:a16="http://schemas.microsoft.com/office/drawing/2014/main" id="{A87DB9B8-FA61-4CE5-8A74-BF9CB421252F}"/>
                  </a:ext>
                </a:extLst>
              </p:cNvPr>
              <p:cNvSpPr txBox="1">
                <a:spLocks noRot="1" noChangeAspect="1" noMove="1" noResize="1" noEditPoints="1" noAdjustHandles="1" noChangeArrowheads="1" noChangeShapeType="1" noTextEdit="1"/>
              </p:cNvSpPr>
              <p:nvPr/>
            </p:nvSpPr>
            <p:spPr>
              <a:xfrm>
                <a:off x="6258146" y="5744289"/>
                <a:ext cx="188128" cy="276999"/>
              </a:xfrm>
              <a:prstGeom prst="rect">
                <a:avLst/>
              </a:prstGeom>
              <a:blipFill>
                <a:blip r:embed="rId10"/>
                <a:stretch>
                  <a:fillRect l="-16667"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F86E6E6-FA56-4A5E-A7E2-638F65E30385}"/>
                  </a:ext>
                </a:extLst>
              </p:cNvPr>
              <p:cNvSpPr txBox="1"/>
              <p:nvPr/>
            </p:nvSpPr>
            <p:spPr>
              <a:xfrm>
                <a:off x="539552" y="5234170"/>
                <a:ext cx="191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20" name="TextBox 19">
                <a:extLst>
                  <a:ext uri="{FF2B5EF4-FFF2-40B4-BE49-F238E27FC236}">
                    <a16:creationId xmlns:a16="http://schemas.microsoft.com/office/drawing/2014/main" id="{AF86E6E6-FA56-4A5E-A7E2-638F65E30385}"/>
                  </a:ext>
                </a:extLst>
              </p:cNvPr>
              <p:cNvSpPr txBox="1">
                <a:spLocks noRot="1" noChangeAspect="1" noMove="1" noResize="1" noEditPoints="1" noAdjustHandles="1" noChangeArrowheads="1" noChangeShapeType="1" noTextEdit="1"/>
              </p:cNvSpPr>
              <p:nvPr/>
            </p:nvSpPr>
            <p:spPr>
              <a:xfrm>
                <a:off x="539552" y="5234170"/>
                <a:ext cx="191527" cy="276999"/>
              </a:xfrm>
              <a:prstGeom prst="rect">
                <a:avLst/>
              </a:prstGeom>
              <a:blipFill>
                <a:blip r:embed="rId11"/>
                <a:stretch>
                  <a:fillRect l="-29032" r="-29032" b="-28889"/>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6E1D8BE5-BF2E-4375-854F-00D3967B4928}"/>
              </a:ext>
            </a:extLst>
          </p:cNvPr>
          <p:cNvCxnSpPr/>
          <p:nvPr/>
        </p:nvCxnSpPr>
        <p:spPr bwMode="auto">
          <a:xfrm flipV="1">
            <a:off x="1907704" y="5949280"/>
            <a:ext cx="0" cy="38399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a:extLst>
              <a:ext uri="{FF2B5EF4-FFF2-40B4-BE49-F238E27FC236}">
                <a16:creationId xmlns:a16="http://schemas.microsoft.com/office/drawing/2014/main" id="{5AF983A1-9495-4555-B158-FA7328B0B2ED}"/>
              </a:ext>
            </a:extLst>
          </p:cNvPr>
          <p:cNvSpPr txBox="1"/>
          <p:nvPr/>
        </p:nvSpPr>
        <p:spPr>
          <a:xfrm>
            <a:off x="1656428" y="6405285"/>
            <a:ext cx="2988832" cy="369332"/>
          </a:xfrm>
          <a:prstGeom prst="rect">
            <a:avLst/>
          </a:prstGeom>
          <a:noFill/>
        </p:spPr>
        <p:txBody>
          <a:bodyPr wrap="none" rtlCol="0">
            <a:spAutoFit/>
          </a:bodyPr>
          <a:lstStyle/>
          <a:p>
            <a:r>
              <a:rPr lang="en-US" dirty="0"/>
              <a:t>N (Node of the standing wave)</a:t>
            </a:r>
          </a:p>
        </p:txBody>
      </p:sp>
      <p:cxnSp>
        <p:nvCxnSpPr>
          <p:cNvPr id="23" name="Straight Arrow Connector 22">
            <a:extLst>
              <a:ext uri="{FF2B5EF4-FFF2-40B4-BE49-F238E27FC236}">
                <a16:creationId xmlns:a16="http://schemas.microsoft.com/office/drawing/2014/main" id="{F1991CD1-3C17-4F4C-8793-349063BDC107}"/>
              </a:ext>
            </a:extLst>
          </p:cNvPr>
          <p:cNvCxnSpPr/>
          <p:nvPr/>
        </p:nvCxnSpPr>
        <p:spPr bwMode="auto">
          <a:xfrm>
            <a:off x="2982686" y="5445224"/>
            <a:ext cx="0" cy="29906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a:extLst>
              <a:ext uri="{FF2B5EF4-FFF2-40B4-BE49-F238E27FC236}">
                <a16:creationId xmlns:a16="http://schemas.microsoft.com/office/drawing/2014/main" id="{A5C3F0A3-932F-4871-9C21-C916E30AA9F7}"/>
              </a:ext>
            </a:extLst>
          </p:cNvPr>
          <p:cNvCxnSpPr/>
          <p:nvPr/>
        </p:nvCxnSpPr>
        <p:spPr bwMode="auto">
          <a:xfrm>
            <a:off x="3968027" y="5500826"/>
            <a:ext cx="0" cy="29906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4">
            <a:extLst>
              <a:ext uri="{FF2B5EF4-FFF2-40B4-BE49-F238E27FC236}">
                <a16:creationId xmlns:a16="http://schemas.microsoft.com/office/drawing/2014/main" id="{4A6A3536-63AE-4E14-A5B2-495443D51CDE}"/>
              </a:ext>
            </a:extLst>
          </p:cNvPr>
          <p:cNvSpPr txBox="1"/>
          <p:nvPr/>
        </p:nvSpPr>
        <p:spPr>
          <a:xfrm>
            <a:off x="2788244" y="5152024"/>
            <a:ext cx="362600" cy="369332"/>
          </a:xfrm>
          <a:prstGeom prst="rect">
            <a:avLst/>
          </a:prstGeom>
          <a:noFill/>
        </p:spPr>
        <p:txBody>
          <a:bodyPr wrap="none" rtlCol="0">
            <a:spAutoFit/>
          </a:bodyPr>
          <a:lstStyle/>
          <a:p>
            <a:r>
              <a:rPr lang="en-US" dirty="0"/>
              <a:t>N</a:t>
            </a:r>
          </a:p>
        </p:txBody>
      </p:sp>
      <p:sp>
        <p:nvSpPr>
          <p:cNvPr id="26" name="TextBox 25">
            <a:extLst>
              <a:ext uri="{FF2B5EF4-FFF2-40B4-BE49-F238E27FC236}">
                <a16:creationId xmlns:a16="http://schemas.microsoft.com/office/drawing/2014/main" id="{13D8A640-CC40-4FCE-9FF2-118397FC6B60}"/>
              </a:ext>
            </a:extLst>
          </p:cNvPr>
          <p:cNvSpPr txBox="1"/>
          <p:nvPr/>
        </p:nvSpPr>
        <p:spPr>
          <a:xfrm>
            <a:off x="3777129" y="5128344"/>
            <a:ext cx="362600" cy="369332"/>
          </a:xfrm>
          <a:prstGeom prst="rect">
            <a:avLst/>
          </a:prstGeom>
          <a:noFill/>
        </p:spPr>
        <p:txBody>
          <a:bodyPr wrap="none" rtlCol="0">
            <a:spAutoFit/>
          </a:bodyPr>
          <a:lstStyle/>
          <a:p>
            <a:r>
              <a:rPr lang="en-US" dirty="0"/>
              <a:t>N</a:t>
            </a:r>
          </a:p>
        </p:txBody>
      </p:sp>
    </p:spTree>
    <p:extLst>
      <p:ext uri="{BB962C8B-B14F-4D97-AF65-F5344CB8AC3E}">
        <p14:creationId xmlns:p14="http://schemas.microsoft.com/office/powerpoint/2010/main" val="459471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28</a:t>
            </a:fld>
            <a:endParaRPr lang="en-US" altLang="zh-CN"/>
          </a:p>
        </p:txBody>
      </p:sp>
      <p:cxnSp>
        <p:nvCxnSpPr>
          <p:cNvPr id="5" name="Straight Arrow Connector 4">
            <a:extLst>
              <a:ext uri="{FF2B5EF4-FFF2-40B4-BE49-F238E27FC236}">
                <a16:creationId xmlns:a16="http://schemas.microsoft.com/office/drawing/2014/main" id="{6E5D977E-3C31-4948-8754-F0D3F3A7B6B0}"/>
              </a:ext>
            </a:extLst>
          </p:cNvPr>
          <p:cNvCxnSpPr/>
          <p:nvPr/>
        </p:nvCxnSpPr>
        <p:spPr bwMode="auto">
          <a:xfrm>
            <a:off x="806896" y="5877272"/>
            <a:ext cx="542128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Title 1"/>
          <p:cNvSpPr>
            <a:spLocks noGrp="1"/>
          </p:cNvSpPr>
          <p:nvPr>
            <p:ph type="title"/>
          </p:nvPr>
        </p:nvSpPr>
        <p:spPr>
          <a:xfrm>
            <a:off x="539552" y="-171400"/>
            <a:ext cx="8229600" cy="1143000"/>
          </a:xfrm>
        </p:spPr>
        <p:txBody>
          <a:bodyPr/>
          <a:lstStyle/>
          <a:p>
            <a:r>
              <a:rPr lang="en-US" dirty="0"/>
              <a:t>Ex. Standing waves</a:t>
            </a: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107504" y="548680"/>
                <a:ext cx="8229600" cy="4525963"/>
              </a:xfrm>
            </p:spPr>
            <p:txBody>
              <a:bodyPr/>
              <a:lstStyle/>
              <a:p>
                <a:pPr lvl="1"/>
                <a:endParaRPr lang="en-US" sz="1800" dirty="0"/>
              </a:p>
              <a:p>
                <a:pPr lvl="1"/>
                <a:r>
                  <a:rPr lang="en-US" sz="1800" dirty="0"/>
                  <a:t>We consider a transverse sinusoidal wave on a string which is reflected by a fixed end. The two end of the string are at the position </a:t>
                </a: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𝐿</m:t>
                    </m:r>
                  </m:oMath>
                </a14:m>
                <a:r>
                  <a:rPr lang="en-US" sz="1800" dirty="0"/>
                  <a:t> where the oscillation is generated and </a:t>
                </a:r>
                <a14:m>
                  <m:oMath xmlns:m="http://schemas.openxmlformats.org/officeDocument/2006/math">
                    <m:r>
                      <a:rPr lang="en-US" sz="1800" i="1">
                        <a:latin typeface="Cambria Math" panose="02040503050406030204" pitchFamily="18" charset="0"/>
                      </a:rPr>
                      <m:t>𝑥</m:t>
                    </m:r>
                    <m:r>
                      <a:rPr lang="en-US" sz="1800" i="1">
                        <a:latin typeface="Cambria Math" panose="02040503050406030204" pitchFamily="18" charset="0"/>
                      </a:rPr>
                      <m:t>=0</m:t>
                    </m:r>
                  </m:oMath>
                </a14:m>
                <a:r>
                  <a:rPr lang="en-US" sz="1800" dirty="0"/>
                  <a:t> the fixed end where the incident wave is reflected (then </a:t>
                </a:r>
                <a14:m>
                  <m:oMath xmlns:m="http://schemas.openxmlformats.org/officeDocument/2006/math">
                    <m:r>
                      <a:rPr lang="en-US" sz="1800" b="0" i="1" smtClean="0">
                        <a:latin typeface="Cambria Math" panose="02040503050406030204" pitchFamily="18" charset="0"/>
                      </a:rPr>
                      <m:t>𝑥</m:t>
                    </m:r>
                  </m:oMath>
                </a14:m>
                <a:r>
                  <a:rPr lang="en-US" sz="1800" dirty="0"/>
                  <a:t> can’t be negative). The two waves are described by the wave functions:</a:t>
                </a:r>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107504" y="548680"/>
                <a:ext cx="8229600" cy="4525963"/>
              </a:xfrm>
              <a:blipFill>
                <a:blip r:embed="rId3"/>
                <a:stretch>
                  <a:fillRect r="-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ED2126-C6CA-4874-9FF2-B33C7E7DA77C}"/>
                  </a:ext>
                </a:extLst>
              </p:cNvPr>
              <p:cNvSpPr txBox="1"/>
              <p:nvPr/>
            </p:nvSpPr>
            <p:spPr>
              <a:xfrm>
                <a:off x="1377515" y="2303693"/>
                <a:ext cx="49746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𝑘𝑥</m:t>
                              </m:r>
                            </m:e>
                          </m:d>
                        </m:e>
                      </m:func>
                      <m:r>
                        <a:rPr lang="en-US" b="0" i="1" smtClean="0">
                          <a:latin typeface="Cambria Math" panose="02040503050406030204" pitchFamily="18" charset="0"/>
                        </a:rPr>
                        <m:t>=</m:t>
                      </m:r>
                      <m:r>
                        <a:rPr lang="en-US" i="1">
                          <a:latin typeface="Cambria Math" panose="02040503050406030204" pitchFamily="18" charset="0"/>
                        </a:rPr>
                        <m:t>𝐴</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e>
                          </m:d>
                        </m:e>
                      </m:func>
                    </m:oMath>
                  </m:oMathPara>
                </a14:m>
                <a:endParaRPr lang="en-US" dirty="0"/>
              </a:p>
            </p:txBody>
          </p:sp>
        </mc:Choice>
        <mc:Fallback xmlns="">
          <p:sp>
            <p:nvSpPr>
              <p:cNvPr id="8" name="TextBox 7">
                <a:extLst>
                  <a:ext uri="{FF2B5EF4-FFF2-40B4-BE49-F238E27FC236}">
                    <a16:creationId xmlns:a16="http://schemas.microsoft.com/office/drawing/2014/main" id="{11ED2126-C6CA-4874-9FF2-B33C7E7DA77C}"/>
                  </a:ext>
                </a:extLst>
              </p:cNvPr>
              <p:cNvSpPr txBox="1">
                <a:spLocks noRot="1" noChangeAspect="1" noMove="1" noResize="1" noEditPoints="1" noAdjustHandles="1" noChangeArrowheads="1" noChangeShapeType="1" noTextEdit="1"/>
              </p:cNvSpPr>
              <p:nvPr/>
            </p:nvSpPr>
            <p:spPr>
              <a:xfrm>
                <a:off x="1377515" y="2303693"/>
                <a:ext cx="4974695" cy="276999"/>
              </a:xfrm>
              <a:prstGeom prst="rect">
                <a:avLst/>
              </a:prstGeom>
              <a:blipFill>
                <a:blip r:embed="rId4"/>
                <a:stretch>
                  <a:fillRect l="-613"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76A51C-2B06-4F8E-AB76-5D1BC804E518}"/>
                  </a:ext>
                </a:extLst>
              </p:cNvPr>
              <p:cNvSpPr txBox="1"/>
              <p:nvPr/>
            </p:nvSpPr>
            <p:spPr>
              <a:xfrm>
                <a:off x="1371268" y="2575176"/>
                <a:ext cx="25917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𝑘𝑥</m:t>
                              </m:r>
                            </m:e>
                          </m:d>
                        </m:e>
                      </m:func>
                    </m:oMath>
                  </m:oMathPara>
                </a14:m>
                <a:endParaRPr lang="en-US" dirty="0"/>
              </a:p>
            </p:txBody>
          </p:sp>
        </mc:Choice>
        <mc:Fallback xmlns="">
          <p:sp>
            <p:nvSpPr>
              <p:cNvPr id="9" name="TextBox 8">
                <a:extLst>
                  <a:ext uri="{FF2B5EF4-FFF2-40B4-BE49-F238E27FC236}">
                    <a16:creationId xmlns:a16="http://schemas.microsoft.com/office/drawing/2014/main" id="{9176A51C-2B06-4F8E-AB76-5D1BC804E518}"/>
                  </a:ext>
                </a:extLst>
              </p:cNvPr>
              <p:cNvSpPr txBox="1">
                <a:spLocks noRot="1" noChangeAspect="1" noMove="1" noResize="1" noEditPoints="1" noAdjustHandles="1" noChangeArrowheads="1" noChangeShapeType="1" noTextEdit="1"/>
              </p:cNvSpPr>
              <p:nvPr/>
            </p:nvSpPr>
            <p:spPr>
              <a:xfrm>
                <a:off x="1371268" y="2575176"/>
                <a:ext cx="2591735" cy="276999"/>
              </a:xfrm>
              <a:prstGeom prst="rect">
                <a:avLst/>
              </a:prstGeom>
              <a:blipFill>
                <a:blip r:embed="rId5"/>
                <a:stretch>
                  <a:fillRect l="-1647"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7102D95-D084-4B0A-A133-0294A7204B96}"/>
                  </a:ext>
                </a:extLst>
              </p:cNvPr>
              <p:cNvSpPr txBox="1"/>
              <p:nvPr/>
            </p:nvSpPr>
            <p:spPr>
              <a:xfrm>
                <a:off x="2401509" y="3176428"/>
                <a:ext cx="27404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oMath>
                  </m:oMathPara>
                </a14:m>
                <a:endParaRPr lang="en-US" dirty="0"/>
              </a:p>
            </p:txBody>
          </p:sp>
        </mc:Choice>
        <mc:Fallback xmlns="">
          <p:sp>
            <p:nvSpPr>
              <p:cNvPr id="10" name="TextBox 9">
                <a:extLst>
                  <a:ext uri="{FF2B5EF4-FFF2-40B4-BE49-F238E27FC236}">
                    <a16:creationId xmlns:a16="http://schemas.microsoft.com/office/drawing/2014/main" id="{47102D95-D084-4B0A-A133-0294A7204B96}"/>
                  </a:ext>
                </a:extLst>
              </p:cNvPr>
              <p:cNvSpPr txBox="1">
                <a:spLocks noRot="1" noChangeAspect="1" noMove="1" noResize="1" noEditPoints="1" noAdjustHandles="1" noChangeArrowheads="1" noChangeShapeType="1" noTextEdit="1"/>
              </p:cNvSpPr>
              <p:nvPr/>
            </p:nvSpPr>
            <p:spPr>
              <a:xfrm>
                <a:off x="2401509" y="3176428"/>
                <a:ext cx="2740430" cy="276999"/>
              </a:xfrm>
              <a:prstGeom prst="rect">
                <a:avLst/>
              </a:prstGeom>
              <a:blipFill>
                <a:blip r:embed="rId6"/>
                <a:stretch>
                  <a:fillRect l="-1559" b="-2608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067A5D0-7858-47DC-8F97-299E591F054A}"/>
              </a:ext>
            </a:extLst>
          </p:cNvPr>
          <p:cNvSpPr txBox="1"/>
          <p:nvPr/>
        </p:nvSpPr>
        <p:spPr>
          <a:xfrm>
            <a:off x="806896" y="2783193"/>
            <a:ext cx="8337104" cy="646331"/>
          </a:xfrm>
          <a:prstGeom prst="rect">
            <a:avLst/>
          </a:prstGeom>
          <a:noFill/>
        </p:spPr>
        <p:txBody>
          <a:bodyPr wrap="square" rtlCol="0">
            <a:spAutoFit/>
          </a:bodyPr>
          <a:lstStyle/>
          <a:p>
            <a:r>
              <a:rPr lang="en-US" dirty="0"/>
              <a:t>The interference between the incident waves and the reflected wave gives the transverse displacement :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F16A0C1-7915-41B8-BC14-921465627E51}"/>
                  </a:ext>
                </a:extLst>
              </p:cNvPr>
              <p:cNvSpPr txBox="1"/>
              <p:nvPr/>
            </p:nvSpPr>
            <p:spPr>
              <a:xfrm>
                <a:off x="843277" y="3589128"/>
                <a:ext cx="7709851" cy="923330"/>
              </a:xfrm>
              <a:prstGeom prst="rect">
                <a:avLst/>
              </a:prstGeom>
              <a:noFill/>
            </p:spPr>
            <p:txBody>
              <a:bodyPr wrap="square" rtlCol="0">
                <a:spAutoFit/>
              </a:bodyPr>
              <a:lstStyle/>
              <a:p>
                <a:r>
                  <a:rPr lang="en-US" dirty="0"/>
                  <a:t>1)  Show that the transverse displacement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oMath>
                </a14:m>
                <a:r>
                  <a:rPr lang="en-US" dirty="0"/>
                  <a:t> is described by the equation </a:t>
                </a:r>
                <a14:m>
                  <m:oMath xmlns:m="http://schemas.openxmlformats.org/officeDocument/2006/math">
                    <m:r>
                      <m:rPr>
                        <m:sty m:val="p"/>
                      </m:rPr>
                      <a:rPr lang="en-US" b="0" i="0" smtClean="0">
                        <a:latin typeface="Cambria Math" panose="02040503050406030204" pitchFamily="18" charset="0"/>
                      </a:rPr>
                      <m:t>y</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𝑆</m:t>
                        </m:r>
                      </m:sub>
                    </m:sSub>
                    <m:r>
                      <a:rPr lang="en-US">
                        <a:latin typeface="Cambria Math" panose="02040503050406030204" pitchFamily="18" charset="0"/>
                      </a:rPr>
                      <m:t> </m:t>
                    </m:r>
                    <m:r>
                      <m:rPr>
                        <m:sty m:val="p"/>
                      </m:rPr>
                      <a:rPr lang="en-US">
                        <a:latin typeface="Cambria Math" panose="02040503050406030204" pitchFamily="18" charset="0"/>
                      </a:rPr>
                      <m:t>sin</m:t>
                    </m:r>
                    <m:r>
                      <a:rPr lang="en-US">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𝑘𝑥</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oMath>
                </a14:m>
                <a:r>
                  <a:rPr lang="en-US" dirty="0"/>
                  <a:t> and give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𝑠</m:t>
                        </m:r>
                      </m:sub>
                    </m:sSub>
                  </m:oMath>
                </a14:m>
                <a:r>
                  <a:rPr lang="en-US" dirty="0"/>
                  <a:t> in function to the amplitude A (</a:t>
                </a:r>
                <a:r>
                  <a:rPr lang="en-US" b="1" dirty="0"/>
                  <a:t>5 minutes)</a:t>
                </a:r>
              </a:p>
            </p:txBody>
          </p:sp>
        </mc:Choice>
        <mc:Fallback xmlns="">
          <p:sp>
            <p:nvSpPr>
              <p:cNvPr id="12" name="TextBox 11">
                <a:extLst>
                  <a:ext uri="{FF2B5EF4-FFF2-40B4-BE49-F238E27FC236}">
                    <a16:creationId xmlns:a16="http://schemas.microsoft.com/office/drawing/2014/main" id="{3F16A0C1-7915-41B8-BC14-921465627E51}"/>
                  </a:ext>
                </a:extLst>
              </p:cNvPr>
              <p:cNvSpPr txBox="1">
                <a:spLocks noRot="1" noChangeAspect="1" noMove="1" noResize="1" noEditPoints="1" noAdjustHandles="1" noChangeArrowheads="1" noChangeShapeType="1" noTextEdit="1"/>
              </p:cNvSpPr>
              <p:nvPr/>
            </p:nvSpPr>
            <p:spPr>
              <a:xfrm>
                <a:off x="843277" y="3589128"/>
                <a:ext cx="7709851" cy="923330"/>
              </a:xfrm>
              <a:prstGeom prst="rect">
                <a:avLst/>
              </a:prstGeom>
              <a:blipFill>
                <a:blip r:embed="rId7"/>
                <a:stretch>
                  <a:fillRect l="-632" t="-3974" b="-9934"/>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CD55F517-20E7-4ADC-95B8-FF004F6BF8F1}"/>
              </a:ext>
            </a:extLst>
          </p:cNvPr>
          <p:cNvCxnSpPr/>
          <p:nvPr/>
        </p:nvCxnSpPr>
        <p:spPr bwMode="auto">
          <a:xfrm flipV="1">
            <a:off x="843277" y="5372670"/>
            <a:ext cx="0" cy="11138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3FEEA3A-A094-4B43-9EBB-E7EB730F5516}"/>
                  </a:ext>
                </a:extLst>
              </p:cNvPr>
              <p:cNvSpPr txBox="1"/>
              <p:nvPr/>
            </p:nvSpPr>
            <p:spPr>
              <a:xfrm>
                <a:off x="467544" y="5744289"/>
                <a:ext cx="218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en-US" dirty="0"/>
              </a:p>
            </p:txBody>
          </p:sp>
        </mc:Choice>
        <mc:Fallback xmlns="">
          <p:sp>
            <p:nvSpPr>
              <p:cNvPr id="15" name="TextBox 14">
                <a:extLst>
                  <a:ext uri="{FF2B5EF4-FFF2-40B4-BE49-F238E27FC236}">
                    <a16:creationId xmlns:a16="http://schemas.microsoft.com/office/drawing/2014/main" id="{03FEEA3A-A094-4B43-9EBB-E7EB730F5516}"/>
                  </a:ext>
                </a:extLst>
              </p:cNvPr>
              <p:cNvSpPr txBox="1">
                <a:spLocks noRot="1" noChangeAspect="1" noMove="1" noResize="1" noEditPoints="1" noAdjustHandles="1" noChangeArrowheads="1" noChangeShapeType="1" noTextEdit="1"/>
              </p:cNvSpPr>
              <p:nvPr/>
            </p:nvSpPr>
            <p:spPr>
              <a:xfrm>
                <a:off x="467544" y="5744289"/>
                <a:ext cx="218842" cy="276999"/>
              </a:xfrm>
              <a:prstGeom prst="rect">
                <a:avLst/>
              </a:prstGeom>
              <a:blipFill>
                <a:blip r:embed="rId8"/>
                <a:stretch>
                  <a:fillRect l="-25000" r="-22222" b="-8696"/>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76176A5D-280C-4B52-AB19-9FBA81E8E11E}"/>
              </a:ext>
            </a:extLst>
          </p:cNvPr>
          <p:cNvCxnSpPr/>
          <p:nvPr/>
        </p:nvCxnSpPr>
        <p:spPr bwMode="auto">
          <a:xfrm flipV="1">
            <a:off x="5118148" y="5547692"/>
            <a:ext cx="0" cy="659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B47819C-094F-4440-B771-95E662DDD858}"/>
                  </a:ext>
                </a:extLst>
              </p:cNvPr>
              <p:cNvSpPr txBox="1"/>
              <p:nvPr/>
            </p:nvSpPr>
            <p:spPr>
              <a:xfrm>
                <a:off x="4788024" y="6272303"/>
                <a:ext cx="6176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oMath>
                  </m:oMathPara>
                </a14:m>
                <a:endParaRPr lang="en-US" dirty="0"/>
              </a:p>
            </p:txBody>
          </p:sp>
        </mc:Choice>
        <mc:Fallback xmlns="">
          <p:sp>
            <p:nvSpPr>
              <p:cNvPr id="17" name="TextBox 16">
                <a:extLst>
                  <a:ext uri="{FF2B5EF4-FFF2-40B4-BE49-F238E27FC236}">
                    <a16:creationId xmlns:a16="http://schemas.microsoft.com/office/drawing/2014/main" id="{FB47819C-094F-4440-B771-95E662DDD858}"/>
                  </a:ext>
                </a:extLst>
              </p:cNvPr>
              <p:cNvSpPr txBox="1">
                <a:spLocks noRot="1" noChangeAspect="1" noMove="1" noResize="1" noEditPoints="1" noAdjustHandles="1" noChangeArrowheads="1" noChangeShapeType="1" noTextEdit="1"/>
              </p:cNvSpPr>
              <p:nvPr/>
            </p:nvSpPr>
            <p:spPr>
              <a:xfrm>
                <a:off x="4788024" y="6272303"/>
                <a:ext cx="617669" cy="276999"/>
              </a:xfrm>
              <a:prstGeom prst="rect">
                <a:avLst/>
              </a:prstGeom>
              <a:blipFill>
                <a:blip r:embed="rId9"/>
                <a:stretch>
                  <a:fillRect l="-4902" r="-6863" b="-8889"/>
                </a:stretch>
              </a:blipFill>
            </p:spPr>
            <p:txBody>
              <a:bodyPr/>
              <a:lstStyle/>
              <a:p>
                <a:r>
                  <a:rPr lang="en-US">
                    <a:noFill/>
                  </a:rPr>
                  <a:t> </a:t>
                </a:r>
              </a:p>
            </p:txBody>
          </p:sp>
        </mc:Fallback>
      </mc:AlternateContent>
      <p:sp>
        <p:nvSpPr>
          <p:cNvPr id="18" name="Freeform: Shape 30">
            <a:extLst>
              <a:ext uri="{FF2B5EF4-FFF2-40B4-BE49-F238E27FC236}">
                <a16:creationId xmlns:a16="http://schemas.microsoft.com/office/drawing/2014/main" id="{52B920C5-B4AC-460A-87B9-AA641839D102}"/>
              </a:ext>
            </a:extLst>
          </p:cNvPr>
          <p:cNvSpPr/>
          <p:nvPr/>
        </p:nvSpPr>
        <p:spPr bwMode="auto">
          <a:xfrm>
            <a:off x="862149" y="5582597"/>
            <a:ext cx="4241074" cy="652346"/>
          </a:xfrm>
          <a:custGeom>
            <a:avLst/>
            <a:gdLst>
              <a:gd name="connsiteX0" fmla="*/ 0 w 4241074"/>
              <a:gd name="connsiteY0" fmla="*/ 295689 h 652346"/>
              <a:gd name="connsiteX1" fmla="*/ 592182 w 4241074"/>
              <a:gd name="connsiteY1" fmla="*/ 8306 h 652346"/>
              <a:gd name="connsiteX2" fmla="*/ 1576251 w 4241074"/>
              <a:gd name="connsiteY2" fmla="*/ 583072 h 652346"/>
              <a:gd name="connsiteX3" fmla="*/ 2647405 w 4241074"/>
              <a:gd name="connsiteY3" fmla="*/ 8306 h 652346"/>
              <a:gd name="connsiteX4" fmla="*/ 3561805 w 4241074"/>
              <a:gd name="connsiteY4" fmla="*/ 644032 h 652346"/>
              <a:gd name="connsiteX5" fmla="*/ 4241074 w 4241074"/>
              <a:gd name="connsiteY5" fmla="*/ 313106 h 65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1074" h="652346">
                <a:moveTo>
                  <a:pt x="0" y="295689"/>
                </a:moveTo>
                <a:cubicBezTo>
                  <a:pt x="164737" y="128049"/>
                  <a:pt x="329474" y="-39591"/>
                  <a:pt x="592182" y="8306"/>
                </a:cubicBezTo>
                <a:cubicBezTo>
                  <a:pt x="854890" y="56203"/>
                  <a:pt x="1233714" y="583072"/>
                  <a:pt x="1576251" y="583072"/>
                </a:cubicBezTo>
                <a:cubicBezTo>
                  <a:pt x="1918788" y="583072"/>
                  <a:pt x="2316479" y="-1854"/>
                  <a:pt x="2647405" y="8306"/>
                </a:cubicBezTo>
                <a:cubicBezTo>
                  <a:pt x="2978331" y="18466"/>
                  <a:pt x="3296194" y="593232"/>
                  <a:pt x="3561805" y="644032"/>
                </a:cubicBezTo>
                <a:cubicBezTo>
                  <a:pt x="3827416" y="694832"/>
                  <a:pt x="4034245" y="503969"/>
                  <a:pt x="4241074" y="313106"/>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87DB9B8-FA61-4CE5-8A74-BF9CB421252F}"/>
                  </a:ext>
                </a:extLst>
              </p:cNvPr>
              <p:cNvSpPr txBox="1"/>
              <p:nvPr/>
            </p:nvSpPr>
            <p:spPr>
              <a:xfrm>
                <a:off x="6258146" y="5744289"/>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9" name="TextBox 18">
                <a:extLst>
                  <a:ext uri="{FF2B5EF4-FFF2-40B4-BE49-F238E27FC236}">
                    <a16:creationId xmlns:a16="http://schemas.microsoft.com/office/drawing/2014/main" id="{A87DB9B8-FA61-4CE5-8A74-BF9CB421252F}"/>
                  </a:ext>
                </a:extLst>
              </p:cNvPr>
              <p:cNvSpPr txBox="1">
                <a:spLocks noRot="1" noChangeAspect="1" noMove="1" noResize="1" noEditPoints="1" noAdjustHandles="1" noChangeArrowheads="1" noChangeShapeType="1" noTextEdit="1"/>
              </p:cNvSpPr>
              <p:nvPr/>
            </p:nvSpPr>
            <p:spPr>
              <a:xfrm>
                <a:off x="6258146" y="5744289"/>
                <a:ext cx="188128" cy="276999"/>
              </a:xfrm>
              <a:prstGeom prst="rect">
                <a:avLst/>
              </a:prstGeom>
              <a:blipFill>
                <a:blip r:embed="rId10"/>
                <a:stretch>
                  <a:fillRect l="-16667"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F86E6E6-FA56-4A5E-A7E2-638F65E30385}"/>
                  </a:ext>
                </a:extLst>
              </p:cNvPr>
              <p:cNvSpPr txBox="1"/>
              <p:nvPr/>
            </p:nvSpPr>
            <p:spPr>
              <a:xfrm>
                <a:off x="539552" y="5234170"/>
                <a:ext cx="191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20" name="TextBox 19">
                <a:extLst>
                  <a:ext uri="{FF2B5EF4-FFF2-40B4-BE49-F238E27FC236}">
                    <a16:creationId xmlns:a16="http://schemas.microsoft.com/office/drawing/2014/main" id="{AF86E6E6-FA56-4A5E-A7E2-638F65E30385}"/>
                  </a:ext>
                </a:extLst>
              </p:cNvPr>
              <p:cNvSpPr txBox="1">
                <a:spLocks noRot="1" noChangeAspect="1" noMove="1" noResize="1" noEditPoints="1" noAdjustHandles="1" noChangeArrowheads="1" noChangeShapeType="1" noTextEdit="1"/>
              </p:cNvSpPr>
              <p:nvPr/>
            </p:nvSpPr>
            <p:spPr>
              <a:xfrm>
                <a:off x="539552" y="5234170"/>
                <a:ext cx="191527" cy="276999"/>
              </a:xfrm>
              <a:prstGeom prst="rect">
                <a:avLst/>
              </a:prstGeom>
              <a:blipFill>
                <a:blip r:embed="rId11"/>
                <a:stretch>
                  <a:fillRect l="-29032" r="-29032" b="-28889"/>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6E1D8BE5-BF2E-4375-854F-00D3967B4928}"/>
              </a:ext>
            </a:extLst>
          </p:cNvPr>
          <p:cNvCxnSpPr/>
          <p:nvPr/>
        </p:nvCxnSpPr>
        <p:spPr bwMode="auto">
          <a:xfrm flipV="1">
            <a:off x="1907704" y="5949280"/>
            <a:ext cx="0" cy="38399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a:extLst>
              <a:ext uri="{FF2B5EF4-FFF2-40B4-BE49-F238E27FC236}">
                <a16:creationId xmlns:a16="http://schemas.microsoft.com/office/drawing/2014/main" id="{5AF983A1-9495-4555-B158-FA7328B0B2ED}"/>
              </a:ext>
            </a:extLst>
          </p:cNvPr>
          <p:cNvSpPr txBox="1"/>
          <p:nvPr/>
        </p:nvSpPr>
        <p:spPr>
          <a:xfrm>
            <a:off x="1656428" y="6405285"/>
            <a:ext cx="2988832" cy="369332"/>
          </a:xfrm>
          <a:prstGeom prst="rect">
            <a:avLst/>
          </a:prstGeom>
          <a:noFill/>
        </p:spPr>
        <p:txBody>
          <a:bodyPr wrap="none" rtlCol="0">
            <a:spAutoFit/>
          </a:bodyPr>
          <a:lstStyle/>
          <a:p>
            <a:r>
              <a:rPr lang="en-US" dirty="0"/>
              <a:t>N (Node of the standing wave)</a:t>
            </a:r>
          </a:p>
        </p:txBody>
      </p:sp>
      <p:cxnSp>
        <p:nvCxnSpPr>
          <p:cNvPr id="23" name="Straight Arrow Connector 22">
            <a:extLst>
              <a:ext uri="{FF2B5EF4-FFF2-40B4-BE49-F238E27FC236}">
                <a16:creationId xmlns:a16="http://schemas.microsoft.com/office/drawing/2014/main" id="{F1991CD1-3C17-4F4C-8793-349063BDC107}"/>
              </a:ext>
            </a:extLst>
          </p:cNvPr>
          <p:cNvCxnSpPr/>
          <p:nvPr/>
        </p:nvCxnSpPr>
        <p:spPr bwMode="auto">
          <a:xfrm>
            <a:off x="2982686" y="5445224"/>
            <a:ext cx="0" cy="29906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a:extLst>
              <a:ext uri="{FF2B5EF4-FFF2-40B4-BE49-F238E27FC236}">
                <a16:creationId xmlns:a16="http://schemas.microsoft.com/office/drawing/2014/main" id="{A5C3F0A3-932F-4871-9C21-C916E30AA9F7}"/>
              </a:ext>
            </a:extLst>
          </p:cNvPr>
          <p:cNvCxnSpPr/>
          <p:nvPr/>
        </p:nvCxnSpPr>
        <p:spPr bwMode="auto">
          <a:xfrm>
            <a:off x="3953875" y="5511169"/>
            <a:ext cx="0" cy="29906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4">
            <a:extLst>
              <a:ext uri="{FF2B5EF4-FFF2-40B4-BE49-F238E27FC236}">
                <a16:creationId xmlns:a16="http://schemas.microsoft.com/office/drawing/2014/main" id="{4A6A3536-63AE-4E14-A5B2-495443D51CDE}"/>
              </a:ext>
            </a:extLst>
          </p:cNvPr>
          <p:cNvSpPr txBox="1"/>
          <p:nvPr/>
        </p:nvSpPr>
        <p:spPr>
          <a:xfrm>
            <a:off x="2788244" y="5152024"/>
            <a:ext cx="362600" cy="369332"/>
          </a:xfrm>
          <a:prstGeom prst="rect">
            <a:avLst/>
          </a:prstGeom>
          <a:noFill/>
        </p:spPr>
        <p:txBody>
          <a:bodyPr wrap="none" rtlCol="0">
            <a:spAutoFit/>
          </a:bodyPr>
          <a:lstStyle/>
          <a:p>
            <a:r>
              <a:rPr lang="en-US" dirty="0"/>
              <a:t>N</a:t>
            </a:r>
          </a:p>
        </p:txBody>
      </p:sp>
      <p:sp>
        <p:nvSpPr>
          <p:cNvPr id="26" name="TextBox 25">
            <a:extLst>
              <a:ext uri="{FF2B5EF4-FFF2-40B4-BE49-F238E27FC236}">
                <a16:creationId xmlns:a16="http://schemas.microsoft.com/office/drawing/2014/main" id="{13D8A640-CC40-4FCE-9FF2-118397FC6B60}"/>
              </a:ext>
            </a:extLst>
          </p:cNvPr>
          <p:cNvSpPr txBox="1"/>
          <p:nvPr/>
        </p:nvSpPr>
        <p:spPr>
          <a:xfrm>
            <a:off x="3777129" y="5128344"/>
            <a:ext cx="362600" cy="369332"/>
          </a:xfrm>
          <a:prstGeom prst="rect">
            <a:avLst/>
          </a:prstGeom>
          <a:noFill/>
        </p:spPr>
        <p:txBody>
          <a:bodyPr wrap="none" rtlCol="0">
            <a:spAutoFit/>
          </a:bodyPr>
          <a:lstStyle/>
          <a:p>
            <a:r>
              <a:rPr lang="en-US" dirty="0"/>
              <a:t>N</a:t>
            </a:r>
          </a:p>
        </p:txBody>
      </p:sp>
      <mc:AlternateContent xmlns:mc="http://schemas.openxmlformats.org/markup-compatibility/2006" xmlns:a14="http://schemas.microsoft.com/office/drawing/2010/main">
        <mc:Choice Requires="a14">
          <p:sp>
            <p:nvSpPr>
              <p:cNvPr id="31" name="Rectangle 30"/>
              <p:cNvSpPr/>
              <p:nvPr/>
            </p:nvSpPr>
            <p:spPr>
              <a:xfrm>
                <a:off x="4169890" y="4221088"/>
                <a:ext cx="44259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i="1" smtClean="0">
                              <a:solidFill>
                                <a:srgbClr val="FF0000"/>
                              </a:solidFill>
                              <a:latin typeface="Cambria Math" panose="02040503050406030204" pitchFamily="18" charset="0"/>
                            </a:rPr>
                          </m:ctrlPr>
                        </m:funcPr>
                        <m:fName>
                          <m:r>
                            <m:rPr>
                              <m:sty m:val="p"/>
                            </m:rPr>
                            <a:rPr lang="en-GB">
                              <a:solidFill>
                                <a:srgbClr val="FF0000"/>
                              </a:solidFill>
                              <a:latin typeface="Cambria Math" panose="02040503050406030204" pitchFamily="18" charset="0"/>
                            </a:rPr>
                            <m:t>cos</m:t>
                          </m:r>
                        </m:fName>
                        <m:e>
                          <m:d>
                            <m:dPr>
                              <m:ctrlPr>
                                <a:rPr lang="en-GB" i="1">
                                  <a:solidFill>
                                    <a:srgbClr val="FF0000"/>
                                  </a:solidFill>
                                  <a:latin typeface="Cambria Math" panose="02040503050406030204" pitchFamily="18" charset="0"/>
                                </a:rPr>
                              </m:ctrlPr>
                            </m:dPr>
                            <m:e>
                              <m:sSub>
                                <m:sSubPr>
                                  <m:ctrlPr>
                                    <a:rPr lang="en-GB" i="1">
                                      <a:solidFill>
                                        <a:srgbClr val="FF0000"/>
                                      </a:solidFill>
                                      <a:latin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𝜃</m:t>
                                  </m:r>
                                </m:e>
                                <m:sub>
                                  <m:r>
                                    <a:rPr lang="en-GB" i="1">
                                      <a:solidFill>
                                        <a:srgbClr val="FF0000"/>
                                      </a:solidFill>
                                      <a:latin typeface="Cambria Math" panose="02040503050406030204" pitchFamily="18" charset="0"/>
                                    </a:rPr>
                                    <m:t>1</m:t>
                                  </m:r>
                                </m:sub>
                              </m:sSub>
                              <m:r>
                                <a:rPr lang="en-GB" i="1">
                                  <a:solidFill>
                                    <a:srgbClr val="FF0000"/>
                                  </a:solidFill>
                                  <a:latin typeface="Cambria Math" panose="02040503050406030204" pitchFamily="18" charset="0"/>
                                </a:rPr>
                                <m:t>+</m:t>
                              </m:r>
                              <m:sSub>
                                <m:sSubPr>
                                  <m:ctrlPr>
                                    <a:rPr lang="en-GB" i="1">
                                      <a:solidFill>
                                        <a:srgbClr val="FF0000"/>
                                      </a:solidFill>
                                      <a:latin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𝜃</m:t>
                                  </m:r>
                                </m:e>
                                <m:sub>
                                  <m:r>
                                    <a:rPr lang="en-GB" i="1">
                                      <a:solidFill>
                                        <a:srgbClr val="FF0000"/>
                                      </a:solidFill>
                                      <a:latin typeface="Cambria Math" panose="02040503050406030204" pitchFamily="18" charset="0"/>
                                    </a:rPr>
                                    <m:t>2</m:t>
                                  </m:r>
                                </m:sub>
                              </m:sSub>
                            </m:e>
                          </m:d>
                          <m:r>
                            <a:rPr lang="en-GB" i="1">
                              <a:solidFill>
                                <a:srgbClr val="FF0000"/>
                              </a:solidFill>
                              <a:latin typeface="Cambria Math" panose="02040503050406030204" pitchFamily="18" charset="0"/>
                            </a:rPr>
                            <m:t>=</m:t>
                          </m:r>
                          <m:func>
                            <m:funcPr>
                              <m:ctrlPr>
                                <a:rPr lang="en-GB" i="1">
                                  <a:solidFill>
                                    <a:srgbClr val="FF0000"/>
                                  </a:solidFill>
                                  <a:latin typeface="Cambria Math" panose="02040503050406030204" pitchFamily="18" charset="0"/>
                                </a:rPr>
                              </m:ctrlPr>
                            </m:funcPr>
                            <m:fName>
                              <m:r>
                                <m:rPr>
                                  <m:sty m:val="p"/>
                                </m:rPr>
                                <a:rPr lang="en-GB">
                                  <a:solidFill>
                                    <a:srgbClr val="FF0000"/>
                                  </a:solidFill>
                                  <a:latin typeface="Cambria Math" panose="02040503050406030204" pitchFamily="18" charset="0"/>
                                </a:rPr>
                                <m:t>cos</m:t>
                              </m:r>
                            </m:fName>
                            <m:e>
                              <m:sSub>
                                <m:sSubPr>
                                  <m:ctrlPr>
                                    <a:rPr lang="en-GB" i="1">
                                      <a:solidFill>
                                        <a:srgbClr val="FF0000"/>
                                      </a:solidFill>
                                      <a:latin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𝜃</m:t>
                                  </m:r>
                                </m:e>
                                <m:sub>
                                  <m:r>
                                    <a:rPr lang="en-GB" i="1">
                                      <a:solidFill>
                                        <a:srgbClr val="FF0000"/>
                                      </a:solidFill>
                                      <a:latin typeface="Cambria Math" panose="02040503050406030204" pitchFamily="18" charset="0"/>
                                    </a:rPr>
                                    <m:t>1</m:t>
                                  </m:r>
                                </m:sub>
                              </m:sSub>
                              <m:func>
                                <m:funcPr>
                                  <m:ctrlPr>
                                    <a:rPr lang="en-GB" i="1">
                                      <a:solidFill>
                                        <a:srgbClr val="FF0000"/>
                                      </a:solidFill>
                                      <a:latin typeface="Cambria Math" panose="02040503050406030204" pitchFamily="18" charset="0"/>
                                    </a:rPr>
                                  </m:ctrlPr>
                                </m:funcPr>
                                <m:fName>
                                  <m:r>
                                    <m:rPr>
                                      <m:sty m:val="p"/>
                                    </m:rPr>
                                    <a:rPr lang="en-GB">
                                      <a:solidFill>
                                        <a:srgbClr val="FF0000"/>
                                      </a:solidFill>
                                      <a:latin typeface="Cambria Math" panose="02040503050406030204" pitchFamily="18" charset="0"/>
                                    </a:rPr>
                                    <m:t>cos</m:t>
                                  </m:r>
                                </m:fName>
                                <m:e>
                                  <m:sSub>
                                    <m:sSubPr>
                                      <m:ctrlPr>
                                        <a:rPr lang="en-GB" i="1">
                                          <a:solidFill>
                                            <a:srgbClr val="FF0000"/>
                                          </a:solidFill>
                                          <a:latin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𝜃</m:t>
                                      </m:r>
                                    </m:e>
                                    <m:sub>
                                      <m:r>
                                        <a:rPr lang="en-GB" i="1">
                                          <a:solidFill>
                                            <a:srgbClr val="FF0000"/>
                                          </a:solidFill>
                                          <a:latin typeface="Cambria Math" panose="02040503050406030204" pitchFamily="18" charset="0"/>
                                        </a:rPr>
                                        <m:t>2</m:t>
                                      </m:r>
                                    </m:sub>
                                  </m:sSub>
                                </m:e>
                              </m:func>
                              <m:r>
                                <a:rPr lang="en-GB" i="1">
                                  <a:solidFill>
                                    <a:srgbClr val="FF0000"/>
                                  </a:solidFill>
                                  <a:latin typeface="Cambria Math" panose="02040503050406030204" pitchFamily="18" charset="0"/>
                                </a:rPr>
                                <m:t>−</m:t>
                              </m:r>
                              <m:func>
                                <m:funcPr>
                                  <m:ctrlPr>
                                    <a:rPr lang="en-GB" i="1">
                                      <a:solidFill>
                                        <a:srgbClr val="FF0000"/>
                                      </a:solidFill>
                                      <a:latin typeface="Cambria Math" panose="02040503050406030204" pitchFamily="18" charset="0"/>
                                    </a:rPr>
                                  </m:ctrlPr>
                                </m:funcPr>
                                <m:fName>
                                  <m:r>
                                    <m:rPr>
                                      <m:sty m:val="p"/>
                                    </m:rPr>
                                    <a:rPr lang="en-GB">
                                      <a:solidFill>
                                        <a:srgbClr val="FF0000"/>
                                      </a:solidFill>
                                      <a:latin typeface="Cambria Math" panose="02040503050406030204" pitchFamily="18" charset="0"/>
                                    </a:rPr>
                                    <m:t>sin</m:t>
                                  </m:r>
                                </m:fName>
                                <m:e>
                                  <m:sSub>
                                    <m:sSubPr>
                                      <m:ctrlPr>
                                        <a:rPr lang="en-GB" i="1">
                                          <a:solidFill>
                                            <a:srgbClr val="FF0000"/>
                                          </a:solidFill>
                                          <a:latin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𝜃</m:t>
                                      </m:r>
                                    </m:e>
                                    <m:sub>
                                      <m:r>
                                        <a:rPr lang="en-GB" i="1">
                                          <a:solidFill>
                                            <a:srgbClr val="FF0000"/>
                                          </a:solidFill>
                                          <a:latin typeface="Cambria Math" panose="02040503050406030204" pitchFamily="18" charset="0"/>
                                        </a:rPr>
                                        <m:t>1</m:t>
                                      </m:r>
                                    </m:sub>
                                  </m:sSub>
                                  <m:func>
                                    <m:funcPr>
                                      <m:ctrlPr>
                                        <a:rPr lang="en-GB" i="1">
                                          <a:solidFill>
                                            <a:srgbClr val="FF0000"/>
                                          </a:solidFill>
                                          <a:latin typeface="Cambria Math" panose="02040503050406030204" pitchFamily="18" charset="0"/>
                                        </a:rPr>
                                      </m:ctrlPr>
                                    </m:funcPr>
                                    <m:fName>
                                      <m:r>
                                        <m:rPr>
                                          <m:sty m:val="p"/>
                                        </m:rPr>
                                        <a:rPr lang="en-GB">
                                          <a:solidFill>
                                            <a:srgbClr val="FF0000"/>
                                          </a:solidFill>
                                          <a:latin typeface="Cambria Math" panose="02040503050406030204" pitchFamily="18" charset="0"/>
                                        </a:rPr>
                                        <m:t>sin</m:t>
                                      </m:r>
                                    </m:fName>
                                    <m:e>
                                      <m:sSub>
                                        <m:sSubPr>
                                          <m:ctrlPr>
                                            <a:rPr lang="en-GB" i="1">
                                              <a:solidFill>
                                                <a:srgbClr val="FF0000"/>
                                              </a:solidFill>
                                              <a:latin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𝜃</m:t>
                                          </m:r>
                                        </m:e>
                                        <m:sub>
                                          <m:r>
                                            <a:rPr lang="en-GB" i="1">
                                              <a:solidFill>
                                                <a:srgbClr val="FF0000"/>
                                              </a:solidFill>
                                              <a:latin typeface="Cambria Math" panose="02040503050406030204" pitchFamily="18" charset="0"/>
                                            </a:rPr>
                                            <m:t>2</m:t>
                                          </m:r>
                                        </m:sub>
                                      </m:sSub>
                                    </m:e>
                                  </m:func>
                                </m:e>
                              </m:func>
                            </m:e>
                          </m:func>
                        </m:e>
                      </m:func>
                    </m:oMath>
                  </m:oMathPara>
                </a14:m>
                <a:endParaRPr lang="en-US" dirty="0">
                  <a:solidFill>
                    <a:srgbClr val="FF0000"/>
                  </a:solidFill>
                </a:endParaRPr>
              </a:p>
            </p:txBody>
          </p:sp>
        </mc:Choice>
        <mc:Fallback xmlns="">
          <p:sp>
            <p:nvSpPr>
              <p:cNvPr id="31" name="Rectangle 30"/>
              <p:cNvSpPr>
                <a:spLocks noRot="1" noChangeAspect="1" noMove="1" noResize="1" noEditPoints="1" noAdjustHandles="1" noChangeArrowheads="1" noChangeShapeType="1" noTextEdit="1"/>
              </p:cNvSpPr>
              <p:nvPr/>
            </p:nvSpPr>
            <p:spPr>
              <a:xfrm>
                <a:off x="4169890" y="4221088"/>
                <a:ext cx="4425955"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4169890" y="4492461"/>
                <a:ext cx="44259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i="1" smtClean="0">
                              <a:solidFill>
                                <a:srgbClr val="FF0000"/>
                              </a:solidFill>
                              <a:latin typeface="Cambria Math" panose="02040503050406030204" pitchFamily="18" charset="0"/>
                            </a:rPr>
                          </m:ctrlPr>
                        </m:funcPr>
                        <m:fName>
                          <m:r>
                            <m:rPr>
                              <m:sty m:val="p"/>
                            </m:rPr>
                            <a:rPr lang="en-GB">
                              <a:solidFill>
                                <a:srgbClr val="FF0000"/>
                              </a:solidFill>
                              <a:latin typeface="Cambria Math" panose="02040503050406030204" pitchFamily="18" charset="0"/>
                            </a:rPr>
                            <m:t>cos</m:t>
                          </m:r>
                        </m:fName>
                        <m:e>
                          <m:d>
                            <m:dPr>
                              <m:ctrlPr>
                                <a:rPr lang="en-GB" i="1">
                                  <a:solidFill>
                                    <a:srgbClr val="FF0000"/>
                                  </a:solidFill>
                                  <a:latin typeface="Cambria Math" panose="02040503050406030204" pitchFamily="18" charset="0"/>
                                </a:rPr>
                              </m:ctrlPr>
                            </m:dPr>
                            <m:e>
                              <m:sSub>
                                <m:sSubPr>
                                  <m:ctrlPr>
                                    <a:rPr lang="en-GB" i="1">
                                      <a:solidFill>
                                        <a:srgbClr val="FF0000"/>
                                      </a:solidFill>
                                      <a:latin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𝜃</m:t>
                                  </m:r>
                                </m:e>
                                <m:sub>
                                  <m:r>
                                    <a:rPr lang="en-GB" i="1">
                                      <a:solidFill>
                                        <a:srgbClr val="FF0000"/>
                                      </a:solidFill>
                                      <a:latin typeface="Cambria Math" panose="02040503050406030204" pitchFamily="18" charset="0"/>
                                    </a:rPr>
                                    <m:t>1</m:t>
                                  </m:r>
                                </m:sub>
                              </m:sSub>
                              <m:r>
                                <a:rPr lang="en-GB" b="0" i="1" smtClean="0">
                                  <a:solidFill>
                                    <a:srgbClr val="FF0000"/>
                                  </a:solidFill>
                                  <a:latin typeface="Cambria Math" panose="02040503050406030204" pitchFamily="18" charset="0"/>
                                </a:rPr>
                                <m:t>−</m:t>
                              </m:r>
                              <m:sSub>
                                <m:sSubPr>
                                  <m:ctrlPr>
                                    <a:rPr lang="en-GB" i="1">
                                      <a:solidFill>
                                        <a:srgbClr val="FF0000"/>
                                      </a:solidFill>
                                      <a:latin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𝜃</m:t>
                                  </m:r>
                                </m:e>
                                <m:sub>
                                  <m:r>
                                    <a:rPr lang="en-GB" i="1">
                                      <a:solidFill>
                                        <a:srgbClr val="FF0000"/>
                                      </a:solidFill>
                                      <a:latin typeface="Cambria Math" panose="02040503050406030204" pitchFamily="18" charset="0"/>
                                    </a:rPr>
                                    <m:t>2</m:t>
                                  </m:r>
                                </m:sub>
                              </m:sSub>
                            </m:e>
                          </m:d>
                          <m:r>
                            <a:rPr lang="en-GB" i="1">
                              <a:solidFill>
                                <a:srgbClr val="FF0000"/>
                              </a:solidFill>
                              <a:latin typeface="Cambria Math" panose="02040503050406030204" pitchFamily="18" charset="0"/>
                            </a:rPr>
                            <m:t>=</m:t>
                          </m:r>
                          <m:func>
                            <m:funcPr>
                              <m:ctrlPr>
                                <a:rPr lang="en-GB" i="1">
                                  <a:solidFill>
                                    <a:srgbClr val="FF0000"/>
                                  </a:solidFill>
                                  <a:latin typeface="Cambria Math" panose="02040503050406030204" pitchFamily="18" charset="0"/>
                                </a:rPr>
                              </m:ctrlPr>
                            </m:funcPr>
                            <m:fName>
                              <m:r>
                                <m:rPr>
                                  <m:sty m:val="p"/>
                                </m:rPr>
                                <a:rPr lang="en-GB">
                                  <a:solidFill>
                                    <a:srgbClr val="FF0000"/>
                                  </a:solidFill>
                                  <a:latin typeface="Cambria Math" panose="02040503050406030204" pitchFamily="18" charset="0"/>
                                </a:rPr>
                                <m:t>cos</m:t>
                              </m:r>
                            </m:fName>
                            <m:e>
                              <m:sSub>
                                <m:sSubPr>
                                  <m:ctrlPr>
                                    <a:rPr lang="en-GB" i="1">
                                      <a:solidFill>
                                        <a:srgbClr val="FF0000"/>
                                      </a:solidFill>
                                      <a:latin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𝜃</m:t>
                                  </m:r>
                                </m:e>
                                <m:sub>
                                  <m:r>
                                    <a:rPr lang="en-GB" i="1">
                                      <a:solidFill>
                                        <a:srgbClr val="FF0000"/>
                                      </a:solidFill>
                                      <a:latin typeface="Cambria Math" panose="02040503050406030204" pitchFamily="18" charset="0"/>
                                    </a:rPr>
                                    <m:t>1</m:t>
                                  </m:r>
                                </m:sub>
                              </m:sSub>
                              <m:func>
                                <m:funcPr>
                                  <m:ctrlPr>
                                    <a:rPr lang="en-GB" i="1">
                                      <a:solidFill>
                                        <a:srgbClr val="FF0000"/>
                                      </a:solidFill>
                                      <a:latin typeface="Cambria Math" panose="02040503050406030204" pitchFamily="18" charset="0"/>
                                    </a:rPr>
                                  </m:ctrlPr>
                                </m:funcPr>
                                <m:fName>
                                  <m:r>
                                    <m:rPr>
                                      <m:sty m:val="p"/>
                                    </m:rPr>
                                    <a:rPr lang="en-GB">
                                      <a:solidFill>
                                        <a:srgbClr val="FF0000"/>
                                      </a:solidFill>
                                      <a:latin typeface="Cambria Math" panose="02040503050406030204" pitchFamily="18" charset="0"/>
                                    </a:rPr>
                                    <m:t>cos</m:t>
                                  </m:r>
                                </m:fName>
                                <m:e>
                                  <m:sSub>
                                    <m:sSubPr>
                                      <m:ctrlPr>
                                        <a:rPr lang="en-GB" i="1">
                                          <a:solidFill>
                                            <a:srgbClr val="FF0000"/>
                                          </a:solidFill>
                                          <a:latin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𝜃</m:t>
                                      </m:r>
                                    </m:e>
                                    <m:sub>
                                      <m:r>
                                        <a:rPr lang="en-GB" i="1">
                                          <a:solidFill>
                                            <a:srgbClr val="FF0000"/>
                                          </a:solidFill>
                                          <a:latin typeface="Cambria Math" panose="02040503050406030204" pitchFamily="18" charset="0"/>
                                        </a:rPr>
                                        <m:t>2</m:t>
                                      </m:r>
                                    </m:sub>
                                  </m:sSub>
                                </m:e>
                              </m:func>
                              <m:r>
                                <a:rPr lang="en-GB" b="0" i="1" smtClean="0">
                                  <a:solidFill>
                                    <a:srgbClr val="FF0000"/>
                                  </a:solidFill>
                                  <a:latin typeface="Cambria Math" panose="02040503050406030204" pitchFamily="18" charset="0"/>
                                </a:rPr>
                                <m:t>+</m:t>
                              </m:r>
                              <m:func>
                                <m:funcPr>
                                  <m:ctrlPr>
                                    <a:rPr lang="en-GB" i="1">
                                      <a:solidFill>
                                        <a:srgbClr val="FF0000"/>
                                      </a:solidFill>
                                      <a:latin typeface="Cambria Math" panose="02040503050406030204" pitchFamily="18" charset="0"/>
                                    </a:rPr>
                                  </m:ctrlPr>
                                </m:funcPr>
                                <m:fName>
                                  <m:r>
                                    <m:rPr>
                                      <m:sty m:val="p"/>
                                    </m:rPr>
                                    <a:rPr lang="en-GB">
                                      <a:solidFill>
                                        <a:srgbClr val="FF0000"/>
                                      </a:solidFill>
                                      <a:latin typeface="Cambria Math" panose="02040503050406030204" pitchFamily="18" charset="0"/>
                                    </a:rPr>
                                    <m:t>sin</m:t>
                                  </m:r>
                                </m:fName>
                                <m:e>
                                  <m:sSub>
                                    <m:sSubPr>
                                      <m:ctrlPr>
                                        <a:rPr lang="en-GB" i="1">
                                          <a:solidFill>
                                            <a:srgbClr val="FF0000"/>
                                          </a:solidFill>
                                          <a:latin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𝜃</m:t>
                                      </m:r>
                                    </m:e>
                                    <m:sub>
                                      <m:r>
                                        <a:rPr lang="en-GB" i="1">
                                          <a:solidFill>
                                            <a:srgbClr val="FF0000"/>
                                          </a:solidFill>
                                          <a:latin typeface="Cambria Math" panose="02040503050406030204" pitchFamily="18" charset="0"/>
                                        </a:rPr>
                                        <m:t>1</m:t>
                                      </m:r>
                                    </m:sub>
                                  </m:sSub>
                                  <m:func>
                                    <m:funcPr>
                                      <m:ctrlPr>
                                        <a:rPr lang="en-GB" i="1">
                                          <a:solidFill>
                                            <a:srgbClr val="FF0000"/>
                                          </a:solidFill>
                                          <a:latin typeface="Cambria Math" panose="02040503050406030204" pitchFamily="18" charset="0"/>
                                        </a:rPr>
                                      </m:ctrlPr>
                                    </m:funcPr>
                                    <m:fName>
                                      <m:r>
                                        <m:rPr>
                                          <m:sty m:val="p"/>
                                        </m:rPr>
                                        <a:rPr lang="en-GB">
                                          <a:solidFill>
                                            <a:srgbClr val="FF0000"/>
                                          </a:solidFill>
                                          <a:latin typeface="Cambria Math" panose="02040503050406030204" pitchFamily="18" charset="0"/>
                                        </a:rPr>
                                        <m:t>sin</m:t>
                                      </m:r>
                                    </m:fName>
                                    <m:e>
                                      <m:sSub>
                                        <m:sSubPr>
                                          <m:ctrlPr>
                                            <a:rPr lang="en-GB" i="1">
                                              <a:solidFill>
                                                <a:srgbClr val="FF0000"/>
                                              </a:solidFill>
                                              <a:latin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𝜃</m:t>
                                          </m:r>
                                        </m:e>
                                        <m:sub>
                                          <m:r>
                                            <a:rPr lang="en-GB" i="1">
                                              <a:solidFill>
                                                <a:srgbClr val="FF0000"/>
                                              </a:solidFill>
                                              <a:latin typeface="Cambria Math" panose="02040503050406030204" pitchFamily="18" charset="0"/>
                                            </a:rPr>
                                            <m:t>2</m:t>
                                          </m:r>
                                        </m:sub>
                                      </m:sSub>
                                    </m:e>
                                  </m:func>
                                </m:e>
                              </m:func>
                            </m:e>
                          </m:func>
                        </m:e>
                      </m:func>
                    </m:oMath>
                  </m:oMathPara>
                </a14:m>
                <a:endParaRPr lang="en-US" dirty="0">
                  <a:solidFill>
                    <a:srgbClr val="FF0000"/>
                  </a:solidFill>
                </a:endParaRPr>
              </a:p>
            </p:txBody>
          </p:sp>
        </mc:Choice>
        <mc:Fallback xmlns="">
          <p:sp>
            <p:nvSpPr>
              <p:cNvPr id="32" name="Rectangle 31"/>
              <p:cNvSpPr>
                <a:spLocks noRot="1" noChangeAspect="1" noMove="1" noResize="1" noEditPoints="1" noAdjustHandles="1" noChangeArrowheads="1" noChangeShapeType="1" noTextEdit="1"/>
              </p:cNvSpPr>
              <p:nvPr/>
            </p:nvSpPr>
            <p:spPr>
              <a:xfrm>
                <a:off x="4169890" y="4492461"/>
                <a:ext cx="4425955" cy="369332"/>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22444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71400"/>
            <a:ext cx="8229600" cy="1143000"/>
          </a:xfrm>
        </p:spPr>
        <p:txBody>
          <a:bodyPr/>
          <a:lstStyle/>
          <a:p>
            <a:r>
              <a:rPr lang="en-US" dirty="0"/>
              <a:t>Standing waves</a:t>
            </a:r>
          </a:p>
        </p:txBody>
      </p:sp>
      <p:sp>
        <p:nvSpPr>
          <p:cNvPr id="7" name="TextBox 6">
            <a:extLst>
              <a:ext uri="{FF2B5EF4-FFF2-40B4-BE49-F238E27FC236}">
                <a16:creationId xmlns:a16="http://schemas.microsoft.com/office/drawing/2014/main" id="{9A0CD252-6BDC-47C2-BFDA-4CB07C070532}"/>
              </a:ext>
            </a:extLst>
          </p:cNvPr>
          <p:cNvSpPr txBox="1"/>
          <p:nvPr/>
        </p:nvSpPr>
        <p:spPr>
          <a:xfrm>
            <a:off x="532408" y="1987681"/>
            <a:ext cx="360996" cy="369332"/>
          </a:xfrm>
          <a:prstGeom prst="rect">
            <a:avLst/>
          </a:prstGeom>
          <a:noFill/>
        </p:spPr>
        <p:txBody>
          <a:bodyPr wrap="none" rtlCol="0">
            <a:spAutoFit/>
          </a:bodyPr>
          <a:lstStyle/>
          <a:p>
            <a:r>
              <a:rPr lang="en-US" dirty="0"/>
              <a:t>1)</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479F20-03B1-4A03-9963-23C8A7DBE80E}"/>
                  </a:ext>
                </a:extLst>
              </p:cNvPr>
              <p:cNvSpPr txBox="1"/>
              <p:nvPr/>
            </p:nvSpPr>
            <p:spPr>
              <a:xfrm>
                <a:off x="539552" y="833100"/>
                <a:ext cx="49746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𝑘𝑥</m:t>
                              </m:r>
                            </m:e>
                          </m:d>
                        </m:e>
                      </m:func>
                      <m:r>
                        <a:rPr lang="en-US" b="0" i="1" smtClean="0">
                          <a:latin typeface="Cambria Math" panose="02040503050406030204" pitchFamily="18" charset="0"/>
                        </a:rPr>
                        <m:t>=</m:t>
                      </m:r>
                      <m:r>
                        <a:rPr lang="en-US" i="1">
                          <a:latin typeface="Cambria Math" panose="02040503050406030204" pitchFamily="18" charset="0"/>
                        </a:rPr>
                        <m:t>𝐴</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e>
                          </m:d>
                        </m:e>
                      </m:func>
                    </m:oMath>
                  </m:oMathPara>
                </a14:m>
                <a:endParaRPr lang="en-US" dirty="0"/>
              </a:p>
            </p:txBody>
          </p:sp>
        </mc:Choice>
        <mc:Fallback xmlns="">
          <p:sp>
            <p:nvSpPr>
              <p:cNvPr id="14" name="TextBox 13">
                <a:extLst>
                  <a:ext uri="{FF2B5EF4-FFF2-40B4-BE49-F238E27FC236}">
                    <a16:creationId xmlns:a16="http://schemas.microsoft.com/office/drawing/2014/main" id="{99479F20-03B1-4A03-9963-23C8A7DBE80E}"/>
                  </a:ext>
                </a:extLst>
              </p:cNvPr>
              <p:cNvSpPr txBox="1">
                <a:spLocks noRot="1" noChangeAspect="1" noMove="1" noResize="1" noEditPoints="1" noAdjustHandles="1" noChangeArrowheads="1" noChangeShapeType="1" noTextEdit="1"/>
              </p:cNvSpPr>
              <p:nvPr/>
            </p:nvSpPr>
            <p:spPr>
              <a:xfrm>
                <a:off x="539552" y="833100"/>
                <a:ext cx="4974695" cy="276999"/>
              </a:xfrm>
              <a:prstGeom prst="rect">
                <a:avLst/>
              </a:prstGeom>
              <a:blipFill>
                <a:blip r:embed="rId3"/>
                <a:stretch>
                  <a:fillRect l="-613"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7B85191-69CE-4D05-93DA-5F99FF1AF3A5}"/>
                  </a:ext>
                </a:extLst>
              </p:cNvPr>
              <p:cNvSpPr txBox="1"/>
              <p:nvPr/>
            </p:nvSpPr>
            <p:spPr>
              <a:xfrm>
                <a:off x="551632" y="1213302"/>
                <a:ext cx="25917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𝑘𝑥</m:t>
                              </m:r>
                            </m:e>
                          </m:d>
                        </m:e>
                      </m:func>
                    </m:oMath>
                  </m:oMathPara>
                </a14:m>
                <a:endParaRPr lang="en-US" dirty="0"/>
              </a:p>
            </p:txBody>
          </p:sp>
        </mc:Choice>
        <mc:Fallback xmlns="">
          <p:sp>
            <p:nvSpPr>
              <p:cNvPr id="15" name="TextBox 14">
                <a:extLst>
                  <a:ext uri="{FF2B5EF4-FFF2-40B4-BE49-F238E27FC236}">
                    <a16:creationId xmlns:a16="http://schemas.microsoft.com/office/drawing/2014/main" id="{D7B85191-69CE-4D05-93DA-5F99FF1AF3A5}"/>
                  </a:ext>
                </a:extLst>
              </p:cNvPr>
              <p:cNvSpPr txBox="1">
                <a:spLocks noRot="1" noChangeAspect="1" noMove="1" noResize="1" noEditPoints="1" noAdjustHandles="1" noChangeArrowheads="1" noChangeShapeType="1" noTextEdit="1"/>
              </p:cNvSpPr>
              <p:nvPr/>
            </p:nvSpPr>
            <p:spPr>
              <a:xfrm>
                <a:off x="551632" y="1213302"/>
                <a:ext cx="2591735" cy="276999"/>
              </a:xfrm>
              <a:prstGeom prst="rect">
                <a:avLst/>
              </a:prstGeom>
              <a:blipFill>
                <a:blip r:embed="rId4"/>
                <a:stretch>
                  <a:fillRect l="-1643"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E8A98FE-E681-479F-BEEE-FECDA47EBD32}"/>
                  </a:ext>
                </a:extLst>
              </p:cNvPr>
              <p:cNvSpPr txBox="1"/>
              <p:nvPr/>
            </p:nvSpPr>
            <p:spPr>
              <a:xfrm>
                <a:off x="551632" y="1583640"/>
                <a:ext cx="27404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oMath>
                  </m:oMathPara>
                </a14:m>
                <a:endParaRPr lang="en-US" dirty="0"/>
              </a:p>
            </p:txBody>
          </p:sp>
        </mc:Choice>
        <mc:Fallback xmlns="">
          <p:sp>
            <p:nvSpPr>
              <p:cNvPr id="19" name="TextBox 18">
                <a:extLst>
                  <a:ext uri="{FF2B5EF4-FFF2-40B4-BE49-F238E27FC236}">
                    <a16:creationId xmlns:a16="http://schemas.microsoft.com/office/drawing/2014/main" id="{BE8A98FE-E681-479F-BEEE-FECDA47EBD32}"/>
                  </a:ext>
                </a:extLst>
              </p:cNvPr>
              <p:cNvSpPr txBox="1">
                <a:spLocks noRot="1" noChangeAspect="1" noMove="1" noResize="1" noEditPoints="1" noAdjustHandles="1" noChangeArrowheads="1" noChangeShapeType="1" noTextEdit="1"/>
              </p:cNvSpPr>
              <p:nvPr/>
            </p:nvSpPr>
            <p:spPr>
              <a:xfrm>
                <a:off x="551632" y="1583640"/>
                <a:ext cx="2740430" cy="276999"/>
              </a:xfrm>
              <a:prstGeom prst="rect">
                <a:avLst/>
              </a:prstGeom>
              <a:blipFill>
                <a:blip r:embed="rId5"/>
                <a:stretch>
                  <a:fillRect l="-1556"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EE8BA99-B1A3-4F26-A367-E7269952DAD7}"/>
                  </a:ext>
                </a:extLst>
              </p:cNvPr>
              <p:cNvSpPr txBox="1"/>
              <p:nvPr/>
            </p:nvSpPr>
            <p:spPr>
              <a:xfrm>
                <a:off x="1115616" y="2044162"/>
                <a:ext cx="42044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d>
                        <m:dPr>
                          <m:begChr m:val="["/>
                          <m:endChr m:val="]"/>
                          <m:ctrlPr>
                            <a:rPr lang="en-US" b="0" i="1" smtClean="0">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𝑘𝑥</m:t>
                                  </m:r>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𝑘𝑥</m:t>
                                  </m:r>
                                </m:e>
                              </m:d>
                            </m:e>
                          </m:func>
                        </m:e>
                      </m:d>
                    </m:oMath>
                  </m:oMathPara>
                </a14:m>
                <a:endParaRPr lang="en-US" dirty="0"/>
              </a:p>
            </p:txBody>
          </p:sp>
        </mc:Choice>
        <mc:Fallback xmlns="">
          <p:sp>
            <p:nvSpPr>
              <p:cNvPr id="20" name="TextBox 19">
                <a:extLst>
                  <a:ext uri="{FF2B5EF4-FFF2-40B4-BE49-F238E27FC236}">
                    <a16:creationId xmlns:a16="http://schemas.microsoft.com/office/drawing/2014/main" id="{1EE8BA99-B1A3-4F26-A367-E7269952DAD7}"/>
                  </a:ext>
                </a:extLst>
              </p:cNvPr>
              <p:cNvSpPr txBox="1">
                <a:spLocks noRot="1" noChangeAspect="1" noMove="1" noResize="1" noEditPoints="1" noAdjustHandles="1" noChangeArrowheads="1" noChangeShapeType="1" noTextEdit="1"/>
              </p:cNvSpPr>
              <p:nvPr/>
            </p:nvSpPr>
            <p:spPr>
              <a:xfrm>
                <a:off x="1115616" y="2044162"/>
                <a:ext cx="4204484" cy="276999"/>
              </a:xfrm>
              <a:prstGeom prst="rect">
                <a:avLst/>
              </a:prstGeom>
              <a:blipFill>
                <a:blip r:embed="rId6"/>
                <a:stretch>
                  <a:fillRect l="-870" b="-26087"/>
                </a:stretch>
              </a:blipFill>
            </p:spPr>
            <p:txBody>
              <a:bodyPr/>
              <a:lstStyle/>
              <a:p>
                <a:r>
                  <a:rPr lang="en-US">
                    <a:noFill/>
                  </a:rPr>
                  <a:t> </a:t>
                </a:r>
              </a:p>
            </p:txBody>
          </p:sp>
        </mc:Fallback>
      </mc:AlternateContent>
    </p:spTree>
    <p:extLst>
      <p:ext uri="{BB962C8B-B14F-4D97-AF65-F5344CB8AC3E}">
        <p14:creationId xmlns:p14="http://schemas.microsoft.com/office/powerpoint/2010/main" val="2540312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CA9CB-0C6C-4D83-85D4-930881F6CD1F}"/>
              </a:ext>
            </a:extLst>
          </p:cNvPr>
          <p:cNvSpPr>
            <a:spLocks noGrp="1"/>
          </p:cNvSpPr>
          <p:nvPr>
            <p:ph type="title"/>
          </p:nvPr>
        </p:nvSpPr>
        <p:spPr>
          <a:xfrm>
            <a:off x="660725" y="31845"/>
            <a:ext cx="8229600" cy="1143000"/>
          </a:xfrm>
        </p:spPr>
        <p:txBody>
          <a:bodyPr/>
          <a:lstStyle/>
          <a:p>
            <a:r>
              <a:rPr lang="en-US" sz="3200" dirty="0"/>
              <a:t>Reflection of a wave at a fixed end</a:t>
            </a:r>
          </a:p>
        </p:txBody>
      </p:sp>
      <p:sp>
        <p:nvSpPr>
          <p:cNvPr id="4" name="Slide Number Placeholder 3">
            <a:extLst>
              <a:ext uri="{FF2B5EF4-FFF2-40B4-BE49-F238E27FC236}">
                <a16:creationId xmlns:a16="http://schemas.microsoft.com/office/drawing/2014/main" id="{72832EC1-F8CD-4788-85BE-EE717CF101D2}"/>
              </a:ext>
            </a:extLst>
          </p:cNvPr>
          <p:cNvSpPr>
            <a:spLocks noGrp="1"/>
          </p:cNvSpPr>
          <p:nvPr>
            <p:ph type="sldNum" sz="quarter" idx="10"/>
          </p:nvPr>
        </p:nvSpPr>
        <p:spPr/>
        <p:txBody>
          <a:bodyPr/>
          <a:lstStyle/>
          <a:p>
            <a:fld id="{41A7B2A6-4997-4D6A-A223-B65D77C6B4A9}" type="slidenum">
              <a:rPr lang="en-US" altLang="zh-CN" smtClean="0"/>
              <a:pPr/>
              <a:t>3</a:t>
            </a:fld>
            <a:endParaRPr lang="en-US" altLang="zh-CN"/>
          </a:p>
        </p:txBody>
      </p:sp>
      <p:pic>
        <p:nvPicPr>
          <p:cNvPr id="6" name="Picture 5">
            <a:extLst>
              <a:ext uri="{FF2B5EF4-FFF2-40B4-BE49-F238E27FC236}">
                <a16:creationId xmlns:a16="http://schemas.microsoft.com/office/drawing/2014/main" id="{16D189AD-A6A7-4C74-81C8-A3762F9E5FDF}"/>
              </a:ext>
            </a:extLst>
          </p:cNvPr>
          <p:cNvPicPr>
            <a:picLocks noChangeAspect="1"/>
          </p:cNvPicPr>
          <p:nvPr/>
        </p:nvPicPr>
        <p:blipFill>
          <a:blip r:embed="rId3"/>
          <a:stretch>
            <a:fillRect/>
          </a:stretch>
        </p:blipFill>
        <p:spPr>
          <a:xfrm>
            <a:off x="827584" y="836712"/>
            <a:ext cx="7195487" cy="3672408"/>
          </a:xfrm>
          <a:prstGeom prst="rect">
            <a:avLst/>
          </a:prstGeom>
        </p:spPr>
      </p:pic>
      <p:sp>
        <p:nvSpPr>
          <p:cNvPr id="7" name="TextBox 6">
            <a:extLst>
              <a:ext uri="{FF2B5EF4-FFF2-40B4-BE49-F238E27FC236}">
                <a16:creationId xmlns:a16="http://schemas.microsoft.com/office/drawing/2014/main" id="{9D8D2F5A-B6E2-4016-926B-FEFDA8D35680}"/>
              </a:ext>
            </a:extLst>
          </p:cNvPr>
          <p:cNvSpPr txBox="1"/>
          <p:nvPr/>
        </p:nvSpPr>
        <p:spPr>
          <a:xfrm flipH="1">
            <a:off x="1161334" y="5013176"/>
            <a:ext cx="7704853" cy="584775"/>
          </a:xfrm>
          <a:prstGeom prst="rect">
            <a:avLst/>
          </a:prstGeom>
          <a:noFill/>
        </p:spPr>
        <p:txBody>
          <a:bodyPr wrap="square" rtlCol="0">
            <a:spAutoFit/>
          </a:bodyPr>
          <a:lstStyle/>
          <a:p>
            <a:r>
              <a:rPr lang="en-US" sz="1600" dirty="0"/>
              <a:t>Website: </a:t>
            </a:r>
            <a:r>
              <a:rPr lang="en-US" sz="1600" dirty="0">
                <a:hlinkClick r:id="rId4"/>
              </a:rPr>
              <a:t>https://phet.colorado.edu/sims/html/wave-on-a-string/latest/wave-on-a-string_in.html</a:t>
            </a:r>
            <a:r>
              <a:rPr lang="en-US" sz="1600" dirty="0"/>
              <a:t> </a:t>
            </a:r>
          </a:p>
        </p:txBody>
      </p:sp>
      <p:sp>
        <p:nvSpPr>
          <p:cNvPr id="8" name="TextBox 7">
            <a:extLst>
              <a:ext uri="{FF2B5EF4-FFF2-40B4-BE49-F238E27FC236}">
                <a16:creationId xmlns:a16="http://schemas.microsoft.com/office/drawing/2014/main" id="{FDB42C48-6536-4AD9-B011-509ED588A061}"/>
              </a:ext>
            </a:extLst>
          </p:cNvPr>
          <p:cNvSpPr txBox="1"/>
          <p:nvPr/>
        </p:nvSpPr>
        <p:spPr>
          <a:xfrm>
            <a:off x="935596" y="5383642"/>
            <a:ext cx="7272808" cy="1200329"/>
          </a:xfrm>
          <a:prstGeom prst="rect">
            <a:avLst/>
          </a:prstGeom>
          <a:noFill/>
        </p:spPr>
        <p:txBody>
          <a:bodyPr wrap="square" rtlCol="0">
            <a:spAutoFit/>
          </a:bodyPr>
          <a:lstStyle/>
          <a:p>
            <a:r>
              <a:rPr lang="en-US" dirty="0"/>
              <a:t>Choose </a:t>
            </a:r>
          </a:p>
          <a:p>
            <a:pPr marL="285750" indent="-285750">
              <a:buFontTx/>
              <a:buChar char="-"/>
            </a:pPr>
            <a:r>
              <a:rPr lang="en-US" dirty="0"/>
              <a:t>manual to “draw” the wave by moving the tool upward or downward</a:t>
            </a:r>
          </a:p>
          <a:p>
            <a:pPr marL="285750" indent="-285750">
              <a:buFontTx/>
              <a:buChar char="-"/>
            </a:pPr>
            <a:r>
              <a:rPr lang="en-US" dirty="0" err="1"/>
              <a:t>ujung</a:t>
            </a:r>
            <a:r>
              <a:rPr lang="en-US" dirty="0"/>
              <a:t> </a:t>
            </a:r>
            <a:r>
              <a:rPr lang="en-US" dirty="0" err="1"/>
              <a:t>terikat</a:t>
            </a:r>
            <a:r>
              <a:rPr lang="en-US" dirty="0"/>
              <a:t> (at top right) for fixed end</a:t>
            </a:r>
          </a:p>
          <a:p>
            <a:pPr marL="285750" indent="-285750">
              <a:buFontTx/>
              <a:buChar char="-"/>
            </a:pPr>
            <a:r>
              <a:rPr lang="en-US" dirty="0"/>
              <a:t> </a:t>
            </a:r>
            <a:r>
              <a:rPr lang="en-US" dirty="0" err="1"/>
              <a:t>Ulangi</a:t>
            </a:r>
            <a:r>
              <a:rPr lang="en-US" dirty="0"/>
              <a:t>: string at equilibrium.</a:t>
            </a:r>
          </a:p>
        </p:txBody>
      </p:sp>
    </p:spTree>
    <p:extLst>
      <p:ext uri="{BB962C8B-B14F-4D97-AF65-F5344CB8AC3E}">
        <p14:creationId xmlns:p14="http://schemas.microsoft.com/office/powerpoint/2010/main" val="846085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71400"/>
            <a:ext cx="8229600" cy="1143000"/>
          </a:xfrm>
        </p:spPr>
        <p:txBody>
          <a:bodyPr/>
          <a:lstStyle/>
          <a:p>
            <a:r>
              <a:rPr lang="en-US" dirty="0"/>
              <a:t>Standing waves</a:t>
            </a:r>
          </a:p>
        </p:txBody>
      </p:sp>
      <p:sp>
        <p:nvSpPr>
          <p:cNvPr id="7" name="TextBox 6">
            <a:extLst>
              <a:ext uri="{FF2B5EF4-FFF2-40B4-BE49-F238E27FC236}">
                <a16:creationId xmlns:a16="http://schemas.microsoft.com/office/drawing/2014/main" id="{9A0CD252-6BDC-47C2-BFDA-4CB07C070532}"/>
              </a:ext>
            </a:extLst>
          </p:cNvPr>
          <p:cNvSpPr txBox="1"/>
          <p:nvPr/>
        </p:nvSpPr>
        <p:spPr>
          <a:xfrm>
            <a:off x="532408" y="1987681"/>
            <a:ext cx="360996" cy="369332"/>
          </a:xfrm>
          <a:prstGeom prst="rect">
            <a:avLst/>
          </a:prstGeom>
          <a:noFill/>
        </p:spPr>
        <p:txBody>
          <a:bodyPr wrap="none" rtlCol="0">
            <a:spAutoFit/>
          </a:bodyPr>
          <a:lstStyle/>
          <a:p>
            <a:r>
              <a:rPr lang="en-US" dirty="0"/>
              <a:t>1)</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479F20-03B1-4A03-9963-23C8A7DBE80E}"/>
                  </a:ext>
                </a:extLst>
              </p:cNvPr>
              <p:cNvSpPr txBox="1"/>
              <p:nvPr/>
            </p:nvSpPr>
            <p:spPr>
              <a:xfrm>
                <a:off x="539552" y="833100"/>
                <a:ext cx="49746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𝑘𝑥</m:t>
                              </m:r>
                            </m:e>
                          </m:d>
                        </m:e>
                      </m:func>
                      <m:r>
                        <a:rPr lang="en-US" b="0" i="1" smtClean="0">
                          <a:latin typeface="Cambria Math" panose="02040503050406030204" pitchFamily="18" charset="0"/>
                        </a:rPr>
                        <m:t>=</m:t>
                      </m:r>
                      <m:r>
                        <a:rPr lang="en-US" i="1">
                          <a:latin typeface="Cambria Math" panose="02040503050406030204" pitchFamily="18" charset="0"/>
                        </a:rPr>
                        <m:t>𝐴</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e>
                          </m:d>
                        </m:e>
                      </m:func>
                    </m:oMath>
                  </m:oMathPara>
                </a14:m>
                <a:endParaRPr lang="en-US" dirty="0"/>
              </a:p>
            </p:txBody>
          </p:sp>
        </mc:Choice>
        <mc:Fallback xmlns="">
          <p:sp>
            <p:nvSpPr>
              <p:cNvPr id="14" name="TextBox 13">
                <a:extLst>
                  <a:ext uri="{FF2B5EF4-FFF2-40B4-BE49-F238E27FC236}">
                    <a16:creationId xmlns:a16="http://schemas.microsoft.com/office/drawing/2014/main" id="{99479F20-03B1-4A03-9963-23C8A7DBE80E}"/>
                  </a:ext>
                </a:extLst>
              </p:cNvPr>
              <p:cNvSpPr txBox="1">
                <a:spLocks noRot="1" noChangeAspect="1" noMove="1" noResize="1" noEditPoints="1" noAdjustHandles="1" noChangeArrowheads="1" noChangeShapeType="1" noTextEdit="1"/>
              </p:cNvSpPr>
              <p:nvPr/>
            </p:nvSpPr>
            <p:spPr>
              <a:xfrm>
                <a:off x="539552" y="833100"/>
                <a:ext cx="4974695" cy="276999"/>
              </a:xfrm>
              <a:prstGeom prst="rect">
                <a:avLst/>
              </a:prstGeom>
              <a:blipFill>
                <a:blip r:embed="rId3"/>
                <a:stretch>
                  <a:fillRect l="-613"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7B85191-69CE-4D05-93DA-5F99FF1AF3A5}"/>
                  </a:ext>
                </a:extLst>
              </p:cNvPr>
              <p:cNvSpPr txBox="1"/>
              <p:nvPr/>
            </p:nvSpPr>
            <p:spPr>
              <a:xfrm>
                <a:off x="551632" y="1213302"/>
                <a:ext cx="25917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𝑘𝑥</m:t>
                              </m:r>
                            </m:e>
                          </m:d>
                        </m:e>
                      </m:func>
                    </m:oMath>
                  </m:oMathPara>
                </a14:m>
                <a:endParaRPr lang="en-US" dirty="0"/>
              </a:p>
            </p:txBody>
          </p:sp>
        </mc:Choice>
        <mc:Fallback xmlns="">
          <p:sp>
            <p:nvSpPr>
              <p:cNvPr id="15" name="TextBox 14">
                <a:extLst>
                  <a:ext uri="{FF2B5EF4-FFF2-40B4-BE49-F238E27FC236}">
                    <a16:creationId xmlns:a16="http://schemas.microsoft.com/office/drawing/2014/main" id="{D7B85191-69CE-4D05-93DA-5F99FF1AF3A5}"/>
                  </a:ext>
                </a:extLst>
              </p:cNvPr>
              <p:cNvSpPr txBox="1">
                <a:spLocks noRot="1" noChangeAspect="1" noMove="1" noResize="1" noEditPoints="1" noAdjustHandles="1" noChangeArrowheads="1" noChangeShapeType="1" noTextEdit="1"/>
              </p:cNvSpPr>
              <p:nvPr/>
            </p:nvSpPr>
            <p:spPr>
              <a:xfrm>
                <a:off x="551632" y="1213302"/>
                <a:ext cx="2591735" cy="276999"/>
              </a:xfrm>
              <a:prstGeom prst="rect">
                <a:avLst/>
              </a:prstGeom>
              <a:blipFill>
                <a:blip r:embed="rId4"/>
                <a:stretch>
                  <a:fillRect l="-1643"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E8A98FE-E681-479F-BEEE-FECDA47EBD32}"/>
                  </a:ext>
                </a:extLst>
              </p:cNvPr>
              <p:cNvSpPr txBox="1"/>
              <p:nvPr/>
            </p:nvSpPr>
            <p:spPr>
              <a:xfrm>
                <a:off x="551632" y="1583640"/>
                <a:ext cx="27404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oMath>
                  </m:oMathPara>
                </a14:m>
                <a:endParaRPr lang="en-US" dirty="0"/>
              </a:p>
            </p:txBody>
          </p:sp>
        </mc:Choice>
        <mc:Fallback xmlns="">
          <p:sp>
            <p:nvSpPr>
              <p:cNvPr id="19" name="TextBox 18">
                <a:extLst>
                  <a:ext uri="{FF2B5EF4-FFF2-40B4-BE49-F238E27FC236}">
                    <a16:creationId xmlns:a16="http://schemas.microsoft.com/office/drawing/2014/main" id="{BE8A98FE-E681-479F-BEEE-FECDA47EBD32}"/>
                  </a:ext>
                </a:extLst>
              </p:cNvPr>
              <p:cNvSpPr txBox="1">
                <a:spLocks noRot="1" noChangeAspect="1" noMove="1" noResize="1" noEditPoints="1" noAdjustHandles="1" noChangeArrowheads="1" noChangeShapeType="1" noTextEdit="1"/>
              </p:cNvSpPr>
              <p:nvPr/>
            </p:nvSpPr>
            <p:spPr>
              <a:xfrm>
                <a:off x="551632" y="1583640"/>
                <a:ext cx="2740430" cy="276999"/>
              </a:xfrm>
              <a:prstGeom prst="rect">
                <a:avLst/>
              </a:prstGeom>
              <a:blipFill>
                <a:blip r:embed="rId5"/>
                <a:stretch>
                  <a:fillRect l="-1556"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EE8BA99-B1A3-4F26-A367-E7269952DAD7}"/>
                  </a:ext>
                </a:extLst>
              </p:cNvPr>
              <p:cNvSpPr txBox="1"/>
              <p:nvPr/>
            </p:nvSpPr>
            <p:spPr>
              <a:xfrm>
                <a:off x="1115616" y="2044162"/>
                <a:ext cx="42044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d>
                        <m:dPr>
                          <m:begChr m:val="["/>
                          <m:endChr m:val="]"/>
                          <m:ctrlPr>
                            <a:rPr lang="en-US" b="0" i="1" smtClean="0">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𝑘𝑥</m:t>
                                  </m:r>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𝑘𝑥</m:t>
                                  </m:r>
                                </m:e>
                              </m:d>
                            </m:e>
                          </m:func>
                        </m:e>
                      </m:d>
                    </m:oMath>
                  </m:oMathPara>
                </a14:m>
                <a:endParaRPr lang="en-US" dirty="0"/>
              </a:p>
            </p:txBody>
          </p:sp>
        </mc:Choice>
        <mc:Fallback xmlns="">
          <p:sp>
            <p:nvSpPr>
              <p:cNvPr id="20" name="TextBox 19">
                <a:extLst>
                  <a:ext uri="{FF2B5EF4-FFF2-40B4-BE49-F238E27FC236}">
                    <a16:creationId xmlns:a16="http://schemas.microsoft.com/office/drawing/2014/main" id="{1EE8BA99-B1A3-4F26-A367-E7269952DAD7}"/>
                  </a:ext>
                </a:extLst>
              </p:cNvPr>
              <p:cNvSpPr txBox="1">
                <a:spLocks noRot="1" noChangeAspect="1" noMove="1" noResize="1" noEditPoints="1" noAdjustHandles="1" noChangeArrowheads="1" noChangeShapeType="1" noTextEdit="1"/>
              </p:cNvSpPr>
              <p:nvPr/>
            </p:nvSpPr>
            <p:spPr>
              <a:xfrm>
                <a:off x="1115616" y="2044162"/>
                <a:ext cx="4204484" cy="276999"/>
              </a:xfrm>
              <a:prstGeom prst="rect">
                <a:avLst/>
              </a:prstGeom>
              <a:blipFill>
                <a:blip r:embed="rId6"/>
                <a:stretch>
                  <a:fillRect l="-870"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34969" y="2372278"/>
                <a:ext cx="44259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i="1" smtClean="0">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cos</m:t>
                          </m:r>
                        </m:fName>
                        <m:e>
                          <m:d>
                            <m:dPr>
                              <m:ctrlPr>
                                <a:rPr lang="en-GB" i="1">
                                  <a:solidFill>
                                    <a:schemeClr val="tx1"/>
                                  </a:solidFill>
                                  <a:latin typeface="Cambria Math" panose="02040503050406030204" pitchFamily="18" charset="0"/>
                                </a:rPr>
                              </m:ctrlPr>
                            </m:dPr>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1</m:t>
                                  </m:r>
                                </m:sub>
                              </m:sSub>
                              <m:r>
                                <a:rPr lang="en-GB" i="1">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2</m:t>
                                  </m:r>
                                </m:sub>
                              </m:sSub>
                            </m:e>
                          </m:d>
                          <m:r>
                            <a:rPr lang="en-GB" i="1">
                              <a:solidFill>
                                <a:schemeClr val="tx1"/>
                              </a:solidFill>
                              <a:latin typeface="Cambria Math" panose="02040503050406030204" pitchFamily="18" charset="0"/>
                            </a:rPr>
                            <m:t>=</m:t>
                          </m:r>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cos</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1</m:t>
                                  </m:r>
                                </m:sub>
                              </m:sSub>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cos</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2</m:t>
                                      </m:r>
                                    </m:sub>
                                  </m:sSub>
                                </m:e>
                              </m:func>
                              <m:r>
                                <a:rPr lang="en-GB" i="1">
                                  <a:solidFill>
                                    <a:schemeClr val="tx1"/>
                                  </a:solidFill>
                                  <a:latin typeface="Cambria Math" panose="02040503050406030204" pitchFamily="18" charset="0"/>
                                </a:rPr>
                                <m:t>−</m:t>
                              </m:r>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sin</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1</m:t>
                                      </m:r>
                                    </m:sub>
                                  </m:sSub>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sin</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2</m:t>
                                          </m:r>
                                        </m:sub>
                                      </m:sSub>
                                    </m:e>
                                  </m:func>
                                </m:e>
                              </m:func>
                            </m:e>
                          </m:func>
                        </m:e>
                      </m:func>
                    </m:oMath>
                  </m:oMathPara>
                </a14:m>
                <a:endParaRPr lang="en-US" dirty="0">
                  <a:solidFill>
                    <a:schemeClr val="tx1"/>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34969" y="2372278"/>
                <a:ext cx="442595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114481" y="3007642"/>
                <a:ext cx="44259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i="1" smtClean="0">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cos</m:t>
                          </m:r>
                        </m:fName>
                        <m:e>
                          <m:d>
                            <m:dPr>
                              <m:ctrlPr>
                                <a:rPr lang="en-GB" i="1">
                                  <a:solidFill>
                                    <a:schemeClr val="tx1"/>
                                  </a:solidFill>
                                  <a:latin typeface="Cambria Math" panose="02040503050406030204" pitchFamily="18" charset="0"/>
                                </a:rPr>
                              </m:ctrlPr>
                            </m:dPr>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1</m:t>
                                  </m:r>
                                </m:sub>
                              </m:sSub>
                              <m:r>
                                <a:rPr lang="en-GB" b="0" i="1" smtClean="0">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2</m:t>
                                  </m:r>
                                </m:sub>
                              </m:sSub>
                            </m:e>
                          </m:d>
                          <m:r>
                            <a:rPr lang="en-GB" i="1">
                              <a:solidFill>
                                <a:schemeClr val="tx1"/>
                              </a:solidFill>
                              <a:latin typeface="Cambria Math" panose="02040503050406030204" pitchFamily="18" charset="0"/>
                            </a:rPr>
                            <m:t>=</m:t>
                          </m:r>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cos</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1</m:t>
                                  </m:r>
                                </m:sub>
                              </m:sSub>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cos</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2</m:t>
                                      </m:r>
                                    </m:sub>
                                  </m:sSub>
                                </m:e>
                              </m:func>
                              <m:r>
                                <a:rPr lang="en-GB" b="0" i="1" smtClean="0">
                                  <a:solidFill>
                                    <a:schemeClr val="tx1"/>
                                  </a:solidFill>
                                  <a:latin typeface="Cambria Math" panose="02040503050406030204" pitchFamily="18" charset="0"/>
                                </a:rPr>
                                <m:t>+</m:t>
                              </m:r>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sin</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1</m:t>
                                      </m:r>
                                    </m:sub>
                                  </m:sSub>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sin</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2</m:t>
                                          </m:r>
                                        </m:sub>
                                      </m:sSub>
                                    </m:e>
                                  </m:func>
                                </m:e>
                              </m:func>
                            </m:e>
                          </m:func>
                        </m:e>
                      </m:func>
                    </m:oMath>
                  </m:oMathPara>
                </a14:m>
                <a:endParaRPr lang="en-US" dirty="0">
                  <a:solidFill>
                    <a:schemeClr val="tx1"/>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114481" y="3007642"/>
                <a:ext cx="4425955"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97921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71400"/>
            <a:ext cx="8229600" cy="1143000"/>
          </a:xfrm>
        </p:spPr>
        <p:txBody>
          <a:bodyPr/>
          <a:lstStyle/>
          <a:p>
            <a:r>
              <a:rPr lang="en-US" dirty="0"/>
              <a:t>Standing waves</a:t>
            </a:r>
          </a:p>
        </p:txBody>
      </p:sp>
      <p:sp>
        <p:nvSpPr>
          <p:cNvPr id="7" name="TextBox 6">
            <a:extLst>
              <a:ext uri="{FF2B5EF4-FFF2-40B4-BE49-F238E27FC236}">
                <a16:creationId xmlns:a16="http://schemas.microsoft.com/office/drawing/2014/main" id="{9A0CD252-6BDC-47C2-BFDA-4CB07C070532}"/>
              </a:ext>
            </a:extLst>
          </p:cNvPr>
          <p:cNvSpPr txBox="1"/>
          <p:nvPr/>
        </p:nvSpPr>
        <p:spPr>
          <a:xfrm>
            <a:off x="532408" y="1987681"/>
            <a:ext cx="360996" cy="369332"/>
          </a:xfrm>
          <a:prstGeom prst="rect">
            <a:avLst/>
          </a:prstGeom>
          <a:noFill/>
        </p:spPr>
        <p:txBody>
          <a:bodyPr wrap="none" rtlCol="0">
            <a:spAutoFit/>
          </a:bodyPr>
          <a:lstStyle/>
          <a:p>
            <a:r>
              <a:rPr lang="en-US" dirty="0"/>
              <a:t>1)</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479F20-03B1-4A03-9963-23C8A7DBE80E}"/>
                  </a:ext>
                </a:extLst>
              </p:cNvPr>
              <p:cNvSpPr txBox="1"/>
              <p:nvPr/>
            </p:nvSpPr>
            <p:spPr>
              <a:xfrm>
                <a:off x="539552" y="833100"/>
                <a:ext cx="49746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𝑘𝑥</m:t>
                              </m:r>
                            </m:e>
                          </m:d>
                        </m:e>
                      </m:func>
                      <m:r>
                        <a:rPr lang="en-US" b="0" i="1" smtClean="0">
                          <a:latin typeface="Cambria Math" panose="02040503050406030204" pitchFamily="18" charset="0"/>
                        </a:rPr>
                        <m:t>=</m:t>
                      </m:r>
                      <m:r>
                        <a:rPr lang="en-US" i="1">
                          <a:latin typeface="Cambria Math" panose="02040503050406030204" pitchFamily="18" charset="0"/>
                        </a:rPr>
                        <m:t>𝐴</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e>
                          </m:d>
                        </m:e>
                      </m:func>
                    </m:oMath>
                  </m:oMathPara>
                </a14:m>
                <a:endParaRPr lang="en-US" dirty="0"/>
              </a:p>
            </p:txBody>
          </p:sp>
        </mc:Choice>
        <mc:Fallback xmlns="">
          <p:sp>
            <p:nvSpPr>
              <p:cNvPr id="14" name="TextBox 13">
                <a:extLst>
                  <a:ext uri="{FF2B5EF4-FFF2-40B4-BE49-F238E27FC236}">
                    <a16:creationId xmlns:a16="http://schemas.microsoft.com/office/drawing/2014/main" id="{99479F20-03B1-4A03-9963-23C8A7DBE80E}"/>
                  </a:ext>
                </a:extLst>
              </p:cNvPr>
              <p:cNvSpPr txBox="1">
                <a:spLocks noRot="1" noChangeAspect="1" noMove="1" noResize="1" noEditPoints="1" noAdjustHandles="1" noChangeArrowheads="1" noChangeShapeType="1" noTextEdit="1"/>
              </p:cNvSpPr>
              <p:nvPr/>
            </p:nvSpPr>
            <p:spPr>
              <a:xfrm>
                <a:off x="539552" y="833100"/>
                <a:ext cx="4974695" cy="276999"/>
              </a:xfrm>
              <a:prstGeom prst="rect">
                <a:avLst/>
              </a:prstGeom>
              <a:blipFill>
                <a:blip r:embed="rId3"/>
                <a:stretch>
                  <a:fillRect l="-613"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7B85191-69CE-4D05-93DA-5F99FF1AF3A5}"/>
                  </a:ext>
                </a:extLst>
              </p:cNvPr>
              <p:cNvSpPr txBox="1"/>
              <p:nvPr/>
            </p:nvSpPr>
            <p:spPr>
              <a:xfrm>
                <a:off x="551632" y="1213302"/>
                <a:ext cx="25917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𝑘𝑥</m:t>
                              </m:r>
                            </m:e>
                          </m:d>
                        </m:e>
                      </m:func>
                    </m:oMath>
                  </m:oMathPara>
                </a14:m>
                <a:endParaRPr lang="en-US" dirty="0"/>
              </a:p>
            </p:txBody>
          </p:sp>
        </mc:Choice>
        <mc:Fallback xmlns="">
          <p:sp>
            <p:nvSpPr>
              <p:cNvPr id="15" name="TextBox 14">
                <a:extLst>
                  <a:ext uri="{FF2B5EF4-FFF2-40B4-BE49-F238E27FC236}">
                    <a16:creationId xmlns:a16="http://schemas.microsoft.com/office/drawing/2014/main" id="{D7B85191-69CE-4D05-93DA-5F99FF1AF3A5}"/>
                  </a:ext>
                </a:extLst>
              </p:cNvPr>
              <p:cNvSpPr txBox="1">
                <a:spLocks noRot="1" noChangeAspect="1" noMove="1" noResize="1" noEditPoints="1" noAdjustHandles="1" noChangeArrowheads="1" noChangeShapeType="1" noTextEdit="1"/>
              </p:cNvSpPr>
              <p:nvPr/>
            </p:nvSpPr>
            <p:spPr>
              <a:xfrm>
                <a:off x="551632" y="1213302"/>
                <a:ext cx="2591735" cy="276999"/>
              </a:xfrm>
              <a:prstGeom prst="rect">
                <a:avLst/>
              </a:prstGeom>
              <a:blipFill>
                <a:blip r:embed="rId4"/>
                <a:stretch>
                  <a:fillRect l="-1643"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E8A98FE-E681-479F-BEEE-FECDA47EBD32}"/>
                  </a:ext>
                </a:extLst>
              </p:cNvPr>
              <p:cNvSpPr txBox="1"/>
              <p:nvPr/>
            </p:nvSpPr>
            <p:spPr>
              <a:xfrm>
                <a:off x="551632" y="1583640"/>
                <a:ext cx="27404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oMath>
                  </m:oMathPara>
                </a14:m>
                <a:endParaRPr lang="en-US" dirty="0"/>
              </a:p>
            </p:txBody>
          </p:sp>
        </mc:Choice>
        <mc:Fallback xmlns="">
          <p:sp>
            <p:nvSpPr>
              <p:cNvPr id="19" name="TextBox 18">
                <a:extLst>
                  <a:ext uri="{FF2B5EF4-FFF2-40B4-BE49-F238E27FC236}">
                    <a16:creationId xmlns:a16="http://schemas.microsoft.com/office/drawing/2014/main" id="{BE8A98FE-E681-479F-BEEE-FECDA47EBD32}"/>
                  </a:ext>
                </a:extLst>
              </p:cNvPr>
              <p:cNvSpPr txBox="1">
                <a:spLocks noRot="1" noChangeAspect="1" noMove="1" noResize="1" noEditPoints="1" noAdjustHandles="1" noChangeArrowheads="1" noChangeShapeType="1" noTextEdit="1"/>
              </p:cNvSpPr>
              <p:nvPr/>
            </p:nvSpPr>
            <p:spPr>
              <a:xfrm>
                <a:off x="551632" y="1583640"/>
                <a:ext cx="2740430" cy="276999"/>
              </a:xfrm>
              <a:prstGeom prst="rect">
                <a:avLst/>
              </a:prstGeom>
              <a:blipFill>
                <a:blip r:embed="rId5"/>
                <a:stretch>
                  <a:fillRect l="-1556"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EE8BA99-B1A3-4F26-A367-E7269952DAD7}"/>
                  </a:ext>
                </a:extLst>
              </p:cNvPr>
              <p:cNvSpPr txBox="1"/>
              <p:nvPr/>
            </p:nvSpPr>
            <p:spPr>
              <a:xfrm>
                <a:off x="1115616" y="2044162"/>
                <a:ext cx="42044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d>
                        <m:dPr>
                          <m:begChr m:val="["/>
                          <m:endChr m:val="]"/>
                          <m:ctrlPr>
                            <a:rPr lang="en-US" b="0" i="1" smtClean="0">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𝑘𝑥</m:t>
                                  </m:r>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𝑘𝑥</m:t>
                                  </m:r>
                                </m:e>
                              </m:d>
                            </m:e>
                          </m:func>
                        </m:e>
                      </m:d>
                    </m:oMath>
                  </m:oMathPara>
                </a14:m>
                <a:endParaRPr lang="en-US" dirty="0"/>
              </a:p>
            </p:txBody>
          </p:sp>
        </mc:Choice>
        <mc:Fallback xmlns="">
          <p:sp>
            <p:nvSpPr>
              <p:cNvPr id="20" name="TextBox 19">
                <a:extLst>
                  <a:ext uri="{FF2B5EF4-FFF2-40B4-BE49-F238E27FC236}">
                    <a16:creationId xmlns:a16="http://schemas.microsoft.com/office/drawing/2014/main" id="{1EE8BA99-B1A3-4F26-A367-E7269952DAD7}"/>
                  </a:ext>
                </a:extLst>
              </p:cNvPr>
              <p:cNvSpPr txBox="1">
                <a:spLocks noRot="1" noChangeAspect="1" noMove="1" noResize="1" noEditPoints="1" noAdjustHandles="1" noChangeArrowheads="1" noChangeShapeType="1" noTextEdit="1"/>
              </p:cNvSpPr>
              <p:nvPr/>
            </p:nvSpPr>
            <p:spPr>
              <a:xfrm>
                <a:off x="1115616" y="2044162"/>
                <a:ext cx="4204484" cy="276999"/>
              </a:xfrm>
              <a:prstGeom prst="rect">
                <a:avLst/>
              </a:prstGeom>
              <a:blipFill>
                <a:blip r:embed="rId6"/>
                <a:stretch>
                  <a:fillRect l="-870" b="-26087"/>
                </a:stretch>
              </a:blipFill>
            </p:spPr>
            <p:txBody>
              <a:bodyPr/>
              <a:lstStyle/>
              <a:p>
                <a:r>
                  <a:rPr lang="en-US">
                    <a:noFill/>
                  </a:rPr>
                  <a:t> </a:t>
                </a:r>
              </a:p>
            </p:txBody>
          </p:sp>
        </mc:Fallback>
      </mc:AlternateContent>
      <p:sp>
        <p:nvSpPr>
          <p:cNvPr id="13" name="Arrow: Right 12">
            <a:extLst>
              <a:ext uri="{FF2B5EF4-FFF2-40B4-BE49-F238E27FC236}">
                <a16:creationId xmlns:a16="http://schemas.microsoft.com/office/drawing/2014/main" id="{160CB07B-0A4A-4A81-941B-A6B51EE7A470}"/>
              </a:ext>
            </a:extLst>
          </p:cNvPr>
          <p:cNvSpPr/>
          <p:nvPr/>
        </p:nvSpPr>
        <p:spPr bwMode="auto">
          <a:xfrm>
            <a:off x="3506576" y="2709485"/>
            <a:ext cx="288032" cy="276999"/>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24C0F11-AE6B-442C-83E4-021D056E403E}"/>
                  </a:ext>
                </a:extLst>
              </p:cNvPr>
              <p:cNvSpPr/>
              <p:nvPr/>
            </p:nvSpPr>
            <p:spPr>
              <a:xfrm>
                <a:off x="3787759" y="3457854"/>
                <a:ext cx="52425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𝑘𝑥</m:t>
                              </m:r>
                            </m:e>
                          </m:d>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𝑘𝑥</m:t>
                                  </m:r>
                                </m:e>
                              </m:d>
                            </m:e>
                          </m:func>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𝑘𝑥</m:t>
                                  </m:r>
                                </m:e>
                              </m:d>
                            </m:e>
                          </m:func>
                        </m:e>
                      </m:func>
                    </m:oMath>
                  </m:oMathPara>
                </a14:m>
                <a:endParaRPr lang="en-US" dirty="0"/>
              </a:p>
            </p:txBody>
          </p:sp>
        </mc:Choice>
        <mc:Fallback xmlns="">
          <p:sp>
            <p:nvSpPr>
              <p:cNvPr id="24" name="Rectangle 23">
                <a:extLst>
                  <a:ext uri="{FF2B5EF4-FFF2-40B4-BE49-F238E27FC236}">
                    <a16:creationId xmlns:a16="http://schemas.microsoft.com/office/drawing/2014/main" id="{024C0F11-AE6B-442C-83E4-021D056E403E}"/>
                  </a:ext>
                </a:extLst>
              </p:cNvPr>
              <p:cNvSpPr>
                <a:spLocks noRot="1" noChangeAspect="1" noMove="1" noResize="1" noEditPoints="1" noAdjustHandles="1" noChangeArrowheads="1" noChangeShapeType="1" noTextEdit="1"/>
              </p:cNvSpPr>
              <p:nvPr/>
            </p:nvSpPr>
            <p:spPr>
              <a:xfrm>
                <a:off x="3787759" y="3457854"/>
                <a:ext cx="5242524" cy="369332"/>
              </a:xfrm>
              <a:prstGeom prst="rect">
                <a:avLst/>
              </a:prstGeom>
              <a:blipFill>
                <a:blip r:embed="rId7"/>
                <a:stretch>
                  <a:fillRect/>
                </a:stretch>
              </a:blipFill>
            </p:spPr>
            <p:txBody>
              <a:bodyPr/>
              <a:lstStyle/>
              <a:p>
                <a:r>
                  <a:rPr lang="en-US">
                    <a:noFill/>
                  </a:rPr>
                  <a:t> </a:t>
                </a:r>
              </a:p>
            </p:txBody>
          </p:sp>
        </mc:Fallback>
      </mc:AlternateContent>
      <p:sp>
        <p:nvSpPr>
          <p:cNvPr id="25" name="Arrow: Right 24">
            <a:extLst>
              <a:ext uri="{FF2B5EF4-FFF2-40B4-BE49-F238E27FC236}">
                <a16:creationId xmlns:a16="http://schemas.microsoft.com/office/drawing/2014/main" id="{1D885FAB-A9C0-4EA1-BBAD-75541DA0E78D}"/>
              </a:ext>
            </a:extLst>
          </p:cNvPr>
          <p:cNvSpPr/>
          <p:nvPr/>
        </p:nvSpPr>
        <p:spPr bwMode="auto">
          <a:xfrm>
            <a:off x="3475685" y="3635652"/>
            <a:ext cx="288032" cy="276999"/>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6BC53DE-3005-4E7E-BA73-AB050F890BEA}"/>
                  </a:ext>
                </a:extLst>
              </p:cNvPr>
              <p:cNvSpPr/>
              <p:nvPr/>
            </p:nvSpPr>
            <p:spPr>
              <a:xfrm>
                <a:off x="3785910" y="2616109"/>
                <a:ext cx="52425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𝑘𝑥</m:t>
                              </m:r>
                            </m:e>
                          </m:d>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𝑘𝑥</m:t>
                                  </m:r>
                                </m:e>
                              </m:d>
                            </m:e>
                          </m:func>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𝑘𝑥</m:t>
                                  </m:r>
                                </m:e>
                              </m:d>
                            </m:e>
                          </m:func>
                        </m:e>
                      </m:func>
                    </m:oMath>
                  </m:oMathPara>
                </a14:m>
                <a:endParaRPr lang="en-US" dirty="0"/>
              </a:p>
            </p:txBody>
          </p:sp>
        </mc:Choice>
        <mc:Fallback xmlns="">
          <p:sp>
            <p:nvSpPr>
              <p:cNvPr id="26" name="Rectangle 25">
                <a:extLst>
                  <a:ext uri="{FF2B5EF4-FFF2-40B4-BE49-F238E27FC236}">
                    <a16:creationId xmlns:a16="http://schemas.microsoft.com/office/drawing/2014/main" id="{96BC53DE-3005-4E7E-BA73-AB050F890BEA}"/>
                  </a:ext>
                </a:extLst>
              </p:cNvPr>
              <p:cNvSpPr>
                <a:spLocks noRot="1" noChangeAspect="1" noMove="1" noResize="1" noEditPoints="1" noAdjustHandles="1" noChangeArrowheads="1" noChangeShapeType="1" noTextEdit="1"/>
              </p:cNvSpPr>
              <p:nvPr/>
            </p:nvSpPr>
            <p:spPr>
              <a:xfrm>
                <a:off x="3785910" y="2616109"/>
                <a:ext cx="5242525"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34969" y="2372278"/>
                <a:ext cx="44259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i="1" smtClean="0">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cos</m:t>
                          </m:r>
                        </m:fName>
                        <m:e>
                          <m:d>
                            <m:dPr>
                              <m:ctrlPr>
                                <a:rPr lang="en-GB" i="1">
                                  <a:solidFill>
                                    <a:schemeClr val="tx1"/>
                                  </a:solidFill>
                                  <a:latin typeface="Cambria Math" panose="02040503050406030204" pitchFamily="18" charset="0"/>
                                </a:rPr>
                              </m:ctrlPr>
                            </m:dPr>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1</m:t>
                                  </m:r>
                                </m:sub>
                              </m:sSub>
                              <m:r>
                                <a:rPr lang="en-GB" i="1">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2</m:t>
                                  </m:r>
                                </m:sub>
                              </m:sSub>
                            </m:e>
                          </m:d>
                          <m:r>
                            <a:rPr lang="en-GB" i="1">
                              <a:solidFill>
                                <a:schemeClr val="tx1"/>
                              </a:solidFill>
                              <a:latin typeface="Cambria Math" panose="02040503050406030204" pitchFamily="18" charset="0"/>
                            </a:rPr>
                            <m:t>=</m:t>
                          </m:r>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cos</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1</m:t>
                                  </m:r>
                                </m:sub>
                              </m:sSub>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cos</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2</m:t>
                                      </m:r>
                                    </m:sub>
                                  </m:sSub>
                                </m:e>
                              </m:func>
                              <m:r>
                                <a:rPr lang="en-GB" i="1">
                                  <a:solidFill>
                                    <a:schemeClr val="tx1"/>
                                  </a:solidFill>
                                  <a:latin typeface="Cambria Math" panose="02040503050406030204" pitchFamily="18" charset="0"/>
                                </a:rPr>
                                <m:t>−</m:t>
                              </m:r>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sin</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1</m:t>
                                      </m:r>
                                    </m:sub>
                                  </m:sSub>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sin</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2</m:t>
                                          </m:r>
                                        </m:sub>
                                      </m:sSub>
                                    </m:e>
                                  </m:func>
                                </m:e>
                              </m:func>
                            </m:e>
                          </m:func>
                        </m:e>
                      </m:func>
                    </m:oMath>
                  </m:oMathPara>
                </a14:m>
                <a:endParaRPr lang="en-US" dirty="0">
                  <a:solidFill>
                    <a:schemeClr val="tx1"/>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34969" y="2372278"/>
                <a:ext cx="4425955"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114481" y="3007642"/>
                <a:ext cx="44259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i="1" smtClean="0">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cos</m:t>
                          </m:r>
                        </m:fName>
                        <m:e>
                          <m:d>
                            <m:dPr>
                              <m:ctrlPr>
                                <a:rPr lang="en-GB" i="1">
                                  <a:solidFill>
                                    <a:schemeClr val="tx1"/>
                                  </a:solidFill>
                                  <a:latin typeface="Cambria Math" panose="02040503050406030204" pitchFamily="18" charset="0"/>
                                </a:rPr>
                              </m:ctrlPr>
                            </m:dPr>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1</m:t>
                                  </m:r>
                                </m:sub>
                              </m:sSub>
                              <m:r>
                                <a:rPr lang="en-GB" b="0" i="1" smtClean="0">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2</m:t>
                                  </m:r>
                                </m:sub>
                              </m:sSub>
                            </m:e>
                          </m:d>
                          <m:r>
                            <a:rPr lang="en-GB" i="1">
                              <a:solidFill>
                                <a:schemeClr val="tx1"/>
                              </a:solidFill>
                              <a:latin typeface="Cambria Math" panose="02040503050406030204" pitchFamily="18" charset="0"/>
                            </a:rPr>
                            <m:t>=</m:t>
                          </m:r>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cos</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1</m:t>
                                  </m:r>
                                </m:sub>
                              </m:sSub>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cos</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2</m:t>
                                      </m:r>
                                    </m:sub>
                                  </m:sSub>
                                </m:e>
                              </m:func>
                              <m:r>
                                <a:rPr lang="en-GB" b="0" i="1" smtClean="0">
                                  <a:solidFill>
                                    <a:schemeClr val="tx1"/>
                                  </a:solidFill>
                                  <a:latin typeface="Cambria Math" panose="02040503050406030204" pitchFamily="18" charset="0"/>
                                </a:rPr>
                                <m:t>+</m:t>
                              </m:r>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sin</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1</m:t>
                                      </m:r>
                                    </m:sub>
                                  </m:sSub>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sin</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2</m:t>
                                          </m:r>
                                        </m:sub>
                                      </m:sSub>
                                    </m:e>
                                  </m:func>
                                </m:e>
                              </m:func>
                            </m:e>
                          </m:func>
                        </m:e>
                      </m:func>
                    </m:oMath>
                  </m:oMathPara>
                </a14:m>
                <a:endParaRPr lang="en-US" dirty="0">
                  <a:solidFill>
                    <a:schemeClr val="tx1"/>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114481" y="3007642"/>
                <a:ext cx="4425955" cy="36933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5366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71400"/>
            <a:ext cx="8229600" cy="1143000"/>
          </a:xfrm>
        </p:spPr>
        <p:txBody>
          <a:bodyPr/>
          <a:lstStyle/>
          <a:p>
            <a:r>
              <a:rPr lang="en-US" dirty="0"/>
              <a:t>Standing waves</a:t>
            </a:r>
          </a:p>
        </p:txBody>
      </p:sp>
      <p:sp>
        <p:nvSpPr>
          <p:cNvPr id="7" name="TextBox 6">
            <a:extLst>
              <a:ext uri="{FF2B5EF4-FFF2-40B4-BE49-F238E27FC236}">
                <a16:creationId xmlns:a16="http://schemas.microsoft.com/office/drawing/2014/main" id="{9A0CD252-6BDC-47C2-BFDA-4CB07C070532}"/>
              </a:ext>
            </a:extLst>
          </p:cNvPr>
          <p:cNvSpPr txBox="1"/>
          <p:nvPr/>
        </p:nvSpPr>
        <p:spPr>
          <a:xfrm>
            <a:off x="532408" y="1987681"/>
            <a:ext cx="360996" cy="369332"/>
          </a:xfrm>
          <a:prstGeom prst="rect">
            <a:avLst/>
          </a:prstGeom>
          <a:noFill/>
        </p:spPr>
        <p:txBody>
          <a:bodyPr wrap="none" rtlCol="0">
            <a:spAutoFit/>
          </a:bodyPr>
          <a:lstStyle/>
          <a:p>
            <a:r>
              <a:rPr lang="en-US" dirty="0"/>
              <a:t>1)</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479F20-03B1-4A03-9963-23C8A7DBE80E}"/>
                  </a:ext>
                </a:extLst>
              </p:cNvPr>
              <p:cNvSpPr txBox="1"/>
              <p:nvPr/>
            </p:nvSpPr>
            <p:spPr>
              <a:xfrm>
                <a:off x="539552" y="833100"/>
                <a:ext cx="49746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𝑘𝑥</m:t>
                              </m:r>
                            </m:e>
                          </m:d>
                        </m:e>
                      </m:func>
                      <m:r>
                        <a:rPr lang="en-US" b="0" i="1" smtClean="0">
                          <a:latin typeface="Cambria Math" panose="02040503050406030204" pitchFamily="18" charset="0"/>
                        </a:rPr>
                        <m:t>=</m:t>
                      </m:r>
                      <m:r>
                        <a:rPr lang="en-US" i="1">
                          <a:latin typeface="Cambria Math" panose="02040503050406030204" pitchFamily="18" charset="0"/>
                        </a:rPr>
                        <m:t>𝐴</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e>
                          </m:d>
                        </m:e>
                      </m:func>
                    </m:oMath>
                  </m:oMathPara>
                </a14:m>
                <a:endParaRPr lang="en-US" dirty="0"/>
              </a:p>
            </p:txBody>
          </p:sp>
        </mc:Choice>
        <mc:Fallback xmlns="">
          <p:sp>
            <p:nvSpPr>
              <p:cNvPr id="14" name="TextBox 13">
                <a:extLst>
                  <a:ext uri="{FF2B5EF4-FFF2-40B4-BE49-F238E27FC236}">
                    <a16:creationId xmlns:a16="http://schemas.microsoft.com/office/drawing/2014/main" id="{99479F20-03B1-4A03-9963-23C8A7DBE80E}"/>
                  </a:ext>
                </a:extLst>
              </p:cNvPr>
              <p:cNvSpPr txBox="1">
                <a:spLocks noRot="1" noChangeAspect="1" noMove="1" noResize="1" noEditPoints="1" noAdjustHandles="1" noChangeArrowheads="1" noChangeShapeType="1" noTextEdit="1"/>
              </p:cNvSpPr>
              <p:nvPr/>
            </p:nvSpPr>
            <p:spPr>
              <a:xfrm>
                <a:off x="539552" y="833100"/>
                <a:ext cx="4974695" cy="276999"/>
              </a:xfrm>
              <a:prstGeom prst="rect">
                <a:avLst/>
              </a:prstGeom>
              <a:blipFill>
                <a:blip r:embed="rId3"/>
                <a:stretch>
                  <a:fillRect l="-613"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7B85191-69CE-4D05-93DA-5F99FF1AF3A5}"/>
                  </a:ext>
                </a:extLst>
              </p:cNvPr>
              <p:cNvSpPr txBox="1"/>
              <p:nvPr/>
            </p:nvSpPr>
            <p:spPr>
              <a:xfrm>
                <a:off x="551632" y="1213302"/>
                <a:ext cx="25917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𝑘𝑥</m:t>
                              </m:r>
                            </m:e>
                          </m:d>
                        </m:e>
                      </m:func>
                    </m:oMath>
                  </m:oMathPara>
                </a14:m>
                <a:endParaRPr lang="en-US" dirty="0"/>
              </a:p>
            </p:txBody>
          </p:sp>
        </mc:Choice>
        <mc:Fallback xmlns="">
          <p:sp>
            <p:nvSpPr>
              <p:cNvPr id="15" name="TextBox 14">
                <a:extLst>
                  <a:ext uri="{FF2B5EF4-FFF2-40B4-BE49-F238E27FC236}">
                    <a16:creationId xmlns:a16="http://schemas.microsoft.com/office/drawing/2014/main" id="{D7B85191-69CE-4D05-93DA-5F99FF1AF3A5}"/>
                  </a:ext>
                </a:extLst>
              </p:cNvPr>
              <p:cNvSpPr txBox="1">
                <a:spLocks noRot="1" noChangeAspect="1" noMove="1" noResize="1" noEditPoints="1" noAdjustHandles="1" noChangeArrowheads="1" noChangeShapeType="1" noTextEdit="1"/>
              </p:cNvSpPr>
              <p:nvPr/>
            </p:nvSpPr>
            <p:spPr>
              <a:xfrm>
                <a:off x="551632" y="1213302"/>
                <a:ext cx="2591735" cy="276999"/>
              </a:xfrm>
              <a:prstGeom prst="rect">
                <a:avLst/>
              </a:prstGeom>
              <a:blipFill>
                <a:blip r:embed="rId4"/>
                <a:stretch>
                  <a:fillRect l="-1643"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E8A98FE-E681-479F-BEEE-FECDA47EBD32}"/>
                  </a:ext>
                </a:extLst>
              </p:cNvPr>
              <p:cNvSpPr txBox="1"/>
              <p:nvPr/>
            </p:nvSpPr>
            <p:spPr>
              <a:xfrm>
                <a:off x="551632" y="1583640"/>
                <a:ext cx="27404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oMath>
                  </m:oMathPara>
                </a14:m>
                <a:endParaRPr lang="en-US" dirty="0"/>
              </a:p>
            </p:txBody>
          </p:sp>
        </mc:Choice>
        <mc:Fallback xmlns="">
          <p:sp>
            <p:nvSpPr>
              <p:cNvPr id="19" name="TextBox 18">
                <a:extLst>
                  <a:ext uri="{FF2B5EF4-FFF2-40B4-BE49-F238E27FC236}">
                    <a16:creationId xmlns:a16="http://schemas.microsoft.com/office/drawing/2014/main" id="{BE8A98FE-E681-479F-BEEE-FECDA47EBD32}"/>
                  </a:ext>
                </a:extLst>
              </p:cNvPr>
              <p:cNvSpPr txBox="1">
                <a:spLocks noRot="1" noChangeAspect="1" noMove="1" noResize="1" noEditPoints="1" noAdjustHandles="1" noChangeArrowheads="1" noChangeShapeType="1" noTextEdit="1"/>
              </p:cNvSpPr>
              <p:nvPr/>
            </p:nvSpPr>
            <p:spPr>
              <a:xfrm>
                <a:off x="551632" y="1583640"/>
                <a:ext cx="2740430" cy="276999"/>
              </a:xfrm>
              <a:prstGeom prst="rect">
                <a:avLst/>
              </a:prstGeom>
              <a:blipFill>
                <a:blip r:embed="rId5"/>
                <a:stretch>
                  <a:fillRect l="-1556"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EE8BA99-B1A3-4F26-A367-E7269952DAD7}"/>
                  </a:ext>
                </a:extLst>
              </p:cNvPr>
              <p:cNvSpPr txBox="1"/>
              <p:nvPr/>
            </p:nvSpPr>
            <p:spPr>
              <a:xfrm>
                <a:off x="1115616" y="2044162"/>
                <a:ext cx="42044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d>
                        <m:dPr>
                          <m:begChr m:val="["/>
                          <m:endChr m:val="]"/>
                          <m:ctrlPr>
                            <a:rPr lang="en-US" b="0" i="1" smtClean="0">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𝑘𝑥</m:t>
                                  </m:r>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𝑘𝑥</m:t>
                                  </m:r>
                                </m:e>
                              </m:d>
                            </m:e>
                          </m:func>
                        </m:e>
                      </m:d>
                    </m:oMath>
                  </m:oMathPara>
                </a14:m>
                <a:endParaRPr lang="en-US" dirty="0"/>
              </a:p>
            </p:txBody>
          </p:sp>
        </mc:Choice>
        <mc:Fallback xmlns="">
          <p:sp>
            <p:nvSpPr>
              <p:cNvPr id="20" name="TextBox 19">
                <a:extLst>
                  <a:ext uri="{FF2B5EF4-FFF2-40B4-BE49-F238E27FC236}">
                    <a16:creationId xmlns:a16="http://schemas.microsoft.com/office/drawing/2014/main" id="{1EE8BA99-B1A3-4F26-A367-E7269952DAD7}"/>
                  </a:ext>
                </a:extLst>
              </p:cNvPr>
              <p:cNvSpPr txBox="1">
                <a:spLocks noRot="1" noChangeAspect="1" noMove="1" noResize="1" noEditPoints="1" noAdjustHandles="1" noChangeArrowheads="1" noChangeShapeType="1" noTextEdit="1"/>
              </p:cNvSpPr>
              <p:nvPr/>
            </p:nvSpPr>
            <p:spPr>
              <a:xfrm>
                <a:off x="1115616" y="2044162"/>
                <a:ext cx="4204484" cy="276999"/>
              </a:xfrm>
              <a:prstGeom prst="rect">
                <a:avLst/>
              </a:prstGeom>
              <a:blipFill>
                <a:blip r:embed="rId6"/>
                <a:stretch>
                  <a:fillRect l="-870" b="-26087"/>
                </a:stretch>
              </a:blipFill>
            </p:spPr>
            <p:txBody>
              <a:bodyPr/>
              <a:lstStyle/>
              <a:p>
                <a:r>
                  <a:rPr lang="en-US">
                    <a:noFill/>
                  </a:rPr>
                  <a:t> </a:t>
                </a:r>
              </a:p>
            </p:txBody>
          </p:sp>
        </mc:Fallback>
      </mc:AlternateContent>
      <p:sp>
        <p:nvSpPr>
          <p:cNvPr id="13" name="Arrow: Right 12">
            <a:extLst>
              <a:ext uri="{FF2B5EF4-FFF2-40B4-BE49-F238E27FC236}">
                <a16:creationId xmlns:a16="http://schemas.microsoft.com/office/drawing/2014/main" id="{160CB07B-0A4A-4A81-941B-A6B51EE7A470}"/>
              </a:ext>
            </a:extLst>
          </p:cNvPr>
          <p:cNvSpPr/>
          <p:nvPr/>
        </p:nvSpPr>
        <p:spPr bwMode="auto">
          <a:xfrm>
            <a:off x="3506576" y="2709485"/>
            <a:ext cx="288032" cy="276999"/>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24C0F11-AE6B-442C-83E4-021D056E403E}"/>
                  </a:ext>
                </a:extLst>
              </p:cNvPr>
              <p:cNvSpPr/>
              <p:nvPr/>
            </p:nvSpPr>
            <p:spPr>
              <a:xfrm>
                <a:off x="3787759" y="3457854"/>
                <a:ext cx="52425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𝑘𝑥</m:t>
                              </m:r>
                            </m:e>
                          </m:d>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𝑘𝑥</m:t>
                                  </m:r>
                                </m:e>
                              </m:d>
                            </m:e>
                          </m:func>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𝑘𝑥</m:t>
                                  </m:r>
                                </m:e>
                              </m:d>
                            </m:e>
                          </m:func>
                        </m:e>
                      </m:func>
                    </m:oMath>
                  </m:oMathPara>
                </a14:m>
                <a:endParaRPr lang="en-US" dirty="0"/>
              </a:p>
            </p:txBody>
          </p:sp>
        </mc:Choice>
        <mc:Fallback xmlns="">
          <p:sp>
            <p:nvSpPr>
              <p:cNvPr id="24" name="Rectangle 23">
                <a:extLst>
                  <a:ext uri="{FF2B5EF4-FFF2-40B4-BE49-F238E27FC236}">
                    <a16:creationId xmlns:a16="http://schemas.microsoft.com/office/drawing/2014/main" id="{024C0F11-AE6B-442C-83E4-021D056E403E}"/>
                  </a:ext>
                </a:extLst>
              </p:cNvPr>
              <p:cNvSpPr>
                <a:spLocks noRot="1" noChangeAspect="1" noMove="1" noResize="1" noEditPoints="1" noAdjustHandles="1" noChangeArrowheads="1" noChangeShapeType="1" noTextEdit="1"/>
              </p:cNvSpPr>
              <p:nvPr/>
            </p:nvSpPr>
            <p:spPr>
              <a:xfrm>
                <a:off x="3787759" y="3457854"/>
                <a:ext cx="5242524" cy="369332"/>
              </a:xfrm>
              <a:prstGeom prst="rect">
                <a:avLst/>
              </a:prstGeom>
              <a:blipFill>
                <a:blip r:embed="rId7"/>
                <a:stretch>
                  <a:fillRect/>
                </a:stretch>
              </a:blipFill>
            </p:spPr>
            <p:txBody>
              <a:bodyPr/>
              <a:lstStyle/>
              <a:p>
                <a:r>
                  <a:rPr lang="en-US">
                    <a:noFill/>
                  </a:rPr>
                  <a:t> </a:t>
                </a:r>
              </a:p>
            </p:txBody>
          </p:sp>
        </mc:Fallback>
      </mc:AlternateContent>
      <p:sp>
        <p:nvSpPr>
          <p:cNvPr id="25" name="Arrow: Right 24">
            <a:extLst>
              <a:ext uri="{FF2B5EF4-FFF2-40B4-BE49-F238E27FC236}">
                <a16:creationId xmlns:a16="http://schemas.microsoft.com/office/drawing/2014/main" id="{1D885FAB-A9C0-4EA1-BBAD-75541DA0E78D}"/>
              </a:ext>
            </a:extLst>
          </p:cNvPr>
          <p:cNvSpPr/>
          <p:nvPr/>
        </p:nvSpPr>
        <p:spPr bwMode="auto">
          <a:xfrm>
            <a:off x="3475685" y="3635652"/>
            <a:ext cx="288032" cy="276999"/>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6BC53DE-3005-4E7E-BA73-AB050F890BEA}"/>
                  </a:ext>
                </a:extLst>
              </p:cNvPr>
              <p:cNvSpPr/>
              <p:nvPr/>
            </p:nvSpPr>
            <p:spPr>
              <a:xfrm>
                <a:off x="3785910" y="2616109"/>
                <a:ext cx="52425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𝑘𝑥</m:t>
                              </m:r>
                            </m:e>
                          </m:d>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𝑘𝑥</m:t>
                                  </m:r>
                                </m:e>
                              </m:d>
                            </m:e>
                          </m:func>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𝑘𝑥</m:t>
                                  </m:r>
                                </m:e>
                              </m:d>
                            </m:e>
                          </m:func>
                        </m:e>
                      </m:func>
                    </m:oMath>
                  </m:oMathPara>
                </a14:m>
                <a:endParaRPr lang="en-US" dirty="0"/>
              </a:p>
            </p:txBody>
          </p:sp>
        </mc:Choice>
        <mc:Fallback xmlns="">
          <p:sp>
            <p:nvSpPr>
              <p:cNvPr id="26" name="Rectangle 25">
                <a:extLst>
                  <a:ext uri="{FF2B5EF4-FFF2-40B4-BE49-F238E27FC236}">
                    <a16:creationId xmlns:a16="http://schemas.microsoft.com/office/drawing/2014/main" id="{96BC53DE-3005-4E7E-BA73-AB050F890BEA}"/>
                  </a:ext>
                </a:extLst>
              </p:cNvPr>
              <p:cNvSpPr>
                <a:spLocks noRot="1" noChangeAspect="1" noMove="1" noResize="1" noEditPoints="1" noAdjustHandles="1" noChangeArrowheads="1" noChangeShapeType="1" noTextEdit="1"/>
              </p:cNvSpPr>
              <p:nvPr/>
            </p:nvSpPr>
            <p:spPr>
              <a:xfrm>
                <a:off x="3785910" y="2616109"/>
                <a:ext cx="5242525"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2582554-6453-4F3B-8915-89B485F7791A}"/>
                  </a:ext>
                </a:extLst>
              </p:cNvPr>
              <p:cNvSpPr txBox="1"/>
              <p:nvPr/>
            </p:nvSpPr>
            <p:spPr>
              <a:xfrm>
                <a:off x="215599" y="3963768"/>
                <a:ext cx="887750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d>
                        <m:dPr>
                          <m:begChr m:val="["/>
                          <m:endChr m:val="]"/>
                          <m:ctrlPr>
                            <a:rPr lang="en-US" b="0" i="1" smtClean="0">
                              <a:latin typeface="Cambria Math" panose="02040503050406030204" pitchFamily="18" charset="0"/>
                            </a:rPr>
                          </m:ctrlPr>
                        </m:dPr>
                        <m:e>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cos</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cos</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𝑘𝑥</m:t>
                                  </m:r>
                                </m:e>
                              </m:d>
                            </m:e>
                          </m:func>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𝑘𝑥</m:t>
                                  </m:r>
                                </m:e>
                              </m:d>
                            </m:e>
                          </m:func>
                          <m:r>
                            <a:rPr lang="en-US" i="1">
                              <a:latin typeface="Cambria Math" panose="02040503050406030204" pitchFamily="18" charset="0"/>
                            </a:rPr>
                            <m:t>−</m:t>
                          </m:r>
                          <m:d>
                            <m:dPr>
                              <m:ctrlPr>
                                <a:rPr lang="en-US" i="1" smtClean="0">
                                  <a:latin typeface="Cambria Math" panose="02040503050406030204" pitchFamily="18" charset="0"/>
                                </a:rPr>
                              </m:ctrlPr>
                            </m:dPr>
                            <m:e>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cos</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cos</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𝑘𝑥</m:t>
                                      </m:r>
                                    </m:e>
                                  </m:d>
                                </m:e>
                              </m:func>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𝑘𝑥</m:t>
                                      </m:r>
                                    </m:e>
                                  </m:d>
                                </m:e>
                              </m:func>
                            </m:e>
                          </m:d>
                        </m:e>
                      </m:d>
                    </m:oMath>
                  </m:oMathPara>
                </a14:m>
                <a:endParaRPr lang="en-US" dirty="0"/>
              </a:p>
            </p:txBody>
          </p:sp>
        </mc:Choice>
        <mc:Fallback xmlns="">
          <p:sp>
            <p:nvSpPr>
              <p:cNvPr id="27" name="TextBox 26">
                <a:extLst>
                  <a:ext uri="{FF2B5EF4-FFF2-40B4-BE49-F238E27FC236}">
                    <a16:creationId xmlns:a16="http://schemas.microsoft.com/office/drawing/2014/main" id="{32582554-6453-4F3B-8915-89B485F7791A}"/>
                  </a:ext>
                </a:extLst>
              </p:cNvPr>
              <p:cNvSpPr txBox="1">
                <a:spLocks noRot="1" noChangeAspect="1" noMove="1" noResize="1" noEditPoints="1" noAdjustHandles="1" noChangeArrowheads="1" noChangeShapeType="1" noTextEdit="1"/>
              </p:cNvSpPr>
              <p:nvPr/>
            </p:nvSpPr>
            <p:spPr>
              <a:xfrm>
                <a:off x="215599" y="3963768"/>
                <a:ext cx="8877505" cy="276999"/>
              </a:xfrm>
              <a:prstGeom prst="rect">
                <a:avLst/>
              </a:prstGeom>
              <a:blipFill>
                <a:blip r:embed="rId9"/>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34969" y="2372278"/>
                <a:ext cx="44259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i="1" smtClean="0">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cos</m:t>
                          </m:r>
                        </m:fName>
                        <m:e>
                          <m:d>
                            <m:dPr>
                              <m:ctrlPr>
                                <a:rPr lang="en-GB" i="1">
                                  <a:solidFill>
                                    <a:schemeClr val="tx1"/>
                                  </a:solidFill>
                                  <a:latin typeface="Cambria Math" panose="02040503050406030204" pitchFamily="18" charset="0"/>
                                </a:rPr>
                              </m:ctrlPr>
                            </m:dPr>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1</m:t>
                                  </m:r>
                                </m:sub>
                              </m:sSub>
                              <m:r>
                                <a:rPr lang="en-GB" i="1">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2</m:t>
                                  </m:r>
                                </m:sub>
                              </m:sSub>
                            </m:e>
                          </m:d>
                          <m:r>
                            <a:rPr lang="en-GB" i="1">
                              <a:solidFill>
                                <a:schemeClr val="tx1"/>
                              </a:solidFill>
                              <a:latin typeface="Cambria Math" panose="02040503050406030204" pitchFamily="18" charset="0"/>
                            </a:rPr>
                            <m:t>=</m:t>
                          </m:r>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cos</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1</m:t>
                                  </m:r>
                                </m:sub>
                              </m:sSub>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cos</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2</m:t>
                                      </m:r>
                                    </m:sub>
                                  </m:sSub>
                                </m:e>
                              </m:func>
                              <m:r>
                                <a:rPr lang="en-GB" i="1">
                                  <a:solidFill>
                                    <a:schemeClr val="tx1"/>
                                  </a:solidFill>
                                  <a:latin typeface="Cambria Math" panose="02040503050406030204" pitchFamily="18" charset="0"/>
                                </a:rPr>
                                <m:t>−</m:t>
                              </m:r>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sin</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1</m:t>
                                      </m:r>
                                    </m:sub>
                                  </m:sSub>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sin</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2</m:t>
                                          </m:r>
                                        </m:sub>
                                      </m:sSub>
                                    </m:e>
                                  </m:func>
                                </m:e>
                              </m:func>
                            </m:e>
                          </m:func>
                        </m:e>
                      </m:func>
                    </m:oMath>
                  </m:oMathPara>
                </a14:m>
                <a:endParaRPr lang="en-US" dirty="0">
                  <a:solidFill>
                    <a:schemeClr val="tx1"/>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34969" y="2372278"/>
                <a:ext cx="4425955"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114481" y="3007642"/>
                <a:ext cx="44259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i="1" smtClean="0">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cos</m:t>
                          </m:r>
                        </m:fName>
                        <m:e>
                          <m:d>
                            <m:dPr>
                              <m:ctrlPr>
                                <a:rPr lang="en-GB" i="1">
                                  <a:solidFill>
                                    <a:schemeClr val="tx1"/>
                                  </a:solidFill>
                                  <a:latin typeface="Cambria Math" panose="02040503050406030204" pitchFamily="18" charset="0"/>
                                </a:rPr>
                              </m:ctrlPr>
                            </m:dPr>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1</m:t>
                                  </m:r>
                                </m:sub>
                              </m:sSub>
                              <m:r>
                                <a:rPr lang="en-GB" b="0" i="1" smtClean="0">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2</m:t>
                                  </m:r>
                                </m:sub>
                              </m:sSub>
                            </m:e>
                          </m:d>
                          <m:r>
                            <a:rPr lang="en-GB" i="1">
                              <a:solidFill>
                                <a:schemeClr val="tx1"/>
                              </a:solidFill>
                              <a:latin typeface="Cambria Math" panose="02040503050406030204" pitchFamily="18" charset="0"/>
                            </a:rPr>
                            <m:t>=</m:t>
                          </m:r>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cos</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1</m:t>
                                  </m:r>
                                </m:sub>
                              </m:sSub>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cos</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2</m:t>
                                      </m:r>
                                    </m:sub>
                                  </m:sSub>
                                </m:e>
                              </m:func>
                              <m:r>
                                <a:rPr lang="en-GB" b="0" i="1" smtClean="0">
                                  <a:solidFill>
                                    <a:schemeClr val="tx1"/>
                                  </a:solidFill>
                                  <a:latin typeface="Cambria Math" panose="02040503050406030204" pitchFamily="18" charset="0"/>
                                </a:rPr>
                                <m:t>+</m:t>
                              </m:r>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sin</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1</m:t>
                                      </m:r>
                                    </m:sub>
                                  </m:sSub>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sin</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2</m:t>
                                          </m:r>
                                        </m:sub>
                                      </m:sSub>
                                    </m:e>
                                  </m:func>
                                </m:e>
                              </m:func>
                            </m:e>
                          </m:func>
                        </m:e>
                      </m:func>
                    </m:oMath>
                  </m:oMathPara>
                </a14:m>
                <a:endParaRPr lang="en-US" dirty="0">
                  <a:solidFill>
                    <a:schemeClr val="tx1"/>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114481" y="3007642"/>
                <a:ext cx="4425955"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15228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71400"/>
            <a:ext cx="8229600" cy="1143000"/>
          </a:xfrm>
        </p:spPr>
        <p:txBody>
          <a:bodyPr/>
          <a:lstStyle/>
          <a:p>
            <a:r>
              <a:rPr lang="en-US" dirty="0"/>
              <a:t>Standing waves</a:t>
            </a:r>
          </a:p>
        </p:txBody>
      </p:sp>
      <p:sp>
        <p:nvSpPr>
          <p:cNvPr id="7" name="TextBox 6">
            <a:extLst>
              <a:ext uri="{FF2B5EF4-FFF2-40B4-BE49-F238E27FC236}">
                <a16:creationId xmlns:a16="http://schemas.microsoft.com/office/drawing/2014/main" id="{9A0CD252-6BDC-47C2-BFDA-4CB07C070532}"/>
              </a:ext>
            </a:extLst>
          </p:cNvPr>
          <p:cNvSpPr txBox="1"/>
          <p:nvPr/>
        </p:nvSpPr>
        <p:spPr>
          <a:xfrm>
            <a:off x="532408" y="1987681"/>
            <a:ext cx="360996" cy="369332"/>
          </a:xfrm>
          <a:prstGeom prst="rect">
            <a:avLst/>
          </a:prstGeom>
          <a:noFill/>
        </p:spPr>
        <p:txBody>
          <a:bodyPr wrap="none" rtlCol="0">
            <a:spAutoFit/>
          </a:bodyPr>
          <a:lstStyle/>
          <a:p>
            <a:r>
              <a:rPr lang="en-US" dirty="0"/>
              <a:t>1)</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479F20-03B1-4A03-9963-23C8A7DBE80E}"/>
                  </a:ext>
                </a:extLst>
              </p:cNvPr>
              <p:cNvSpPr txBox="1"/>
              <p:nvPr/>
            </p:nvSpPr>
            <p:spPr>
              <a:xfrm>
                <a:off x="539552" y="833100"/>
                <a:ext cx="49746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𝑘𝑥</m:t>
                              </m:r>
                            </m:e>
                          </m:d>
                        </m:e>
                      </m:func>
                      <m:r>
                        <a:rPr lang="en-US" b="0" i="1" smtClean="0">
                          <a:latin typeface="Cambria Math" panose="02040503050406030204" pitchFamily="18" charset="0"/>
                        </a:rPr>
                        <m:t>=</m:t>
                      </m:r>
                      <m:r>
                        <a:rPr lang="en-US" i="1">
                          <a:latin typeface="Cambria Math" panose="02040503050406030204" pitchFamily="18" charset="0"/>
                        </a:rPr>
                        <m:t>𝐴</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e>
                          </m:d>
                        </m:e>
                      </m:func>
                    </m:oMath>
                  </m:oMathPara>
                </a14:m>
                <a:endParaRPr lang="en-US" dirty="0"/>
              </a:p>
            </p:txBody>
          </p:sp>
        </mc:Choice>
        <mc:Fallback xmlns="">
          <p:sp>
            <p:nvSpPr>
              <p:cNvPr id="14" name="TextBox 13">
                <a:extLst>
                  <a:ext uri="{FF2B5EF4-FFF2-40B4-BE49-F238E27FC236}">
                    <a16:creationId xmlns:a16="http://schemas.microsoft.com/office/drawing/2014/main" id="{99479F20-03B1-4A03-9963-23C8A7DBE80E}"/>
                  </a:ext>
                </a:extLst>
              </p:cNvPr>
              <p:cNvSpPr txBox="1">
                <a:spLocks noRot="1" noChangeAspect="1" noMove="1" noResize="1" noEditPoints="1" noAdjustHandles="1" noChangeArrowheads="1" noChangeShapeType="1" noTextEdit="1"/>
              </p:cNvSpPr>
              <p:nvPr/>
            </p:nvSpPr>
            <p:spPr>
              <a:xfrm>
                <a:off x="539552" y="833100"/>
                <a:ext cx="4974695" cy="276999"/>
              </a:xfrm>
              <a:prstGeom prst="rect">
                <a:avLst/>
              </a:prstGeom>
              <a:blipFill>
                <a:blip r:embed="rId3"/>
                <a:stretch>
                  <a:fillRect l="-613"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7B85191-69CE-4D05-93DA-5F99FF1AF3A5}"/>
                  </a:ext>
                </a:extLst>
              </p:cNvPr>
              <p:cNvSpPr txBox="1"/>
              <p:nvPr/>
            </p:nvSpPr>
            <p:spPr>
              <a:xfrm>
                <a:off x="551632" y="1213302"/>
                <a:ext cx="25917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𝑘𝑥</m:t>
                              </m:r>
                            </m:e>
                          </m:d>
                        </m:e>
                      </m:func>
                    </m:oMath>
                  </m:oMathPara>
                </a14:m>
                <a:endParaRPr lang="en-US" dirty="0"/>
              </a:p>
            </p:txBody>
          </p:sp>
        </mc:Choice>
        <mc:Fallback xmlns="">
          <p:sp>
            <p:nvSpPr>
              <p:cNvPr id="15" name="TextBox 14">
                <a:extLst>
                  <a:ext uri="{FF2B5EF4-FFF2-40B4-BE49-F238E27FC236}">
                    <a16:creationId xmlns:a16="http://schemas.microsoft.com/office/drawing/2014/main" id="{D7B85191-69CE-4D05-93DA-5F99FF1AF3A5}"/>
                  </a:ext>
                </a:extLst>
              </p:cNvPr>
              <p:cNvSpPr txBox="1">
                <a:spLocks noRot="1" noChangeAspect="1" noMove="1" noResize="1" noEditPoints="1" noAdjustHandles="1" noChangeArrowheads="1" noChangeShapeType="1" noTextEdit="1"/>
              </p:cNvSpPr>
              <p:nvPr/>
            </p:nvSpPr>
            <p:spPr>
              <a:xfrm>
                <a:off x="551632" y="1213302"/>
                <a:ext cx="2591735" cy="276999"/>
              </a:xfrm>
              <a:prstGeom prst="rect">
                <a:avLst/>
              </a:prstGeom>
              <a:blipFill>
                <a:blip r:embed="rId4"/>
                <a:stretch>
                  <a:fillRect l="-1643"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E8A98FE-E681-479F-BEEE-FECDA47EBD32}"/>
                  </a:ext>
                </a:extLst>
              </p:cNvPr>
              <p:cNvSpPr txBox="1"/>
              <p:nvPr/>
            </p:nvSpPr>
            <p:spPr>
              <a:xfrm>
                <a:off x="551632" y="1583640"/>
                <a:ext cx="27404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oMath>
                  </m:oMathPara>
                </a14:m>
                <a:endParaRPr lang="en-US" dirty="0"/>
              </a:p>
            </p:txBody>
          </p:sp>
        </mc:Choice>
        <mc:Fallback xmlns="">
          <p:sp>
            <p:nvSpPr>
              <p:cNvPr id="19" name="TextBox 18">
                <a:extLst>
                  <a:ext uri="{FF2B5EF4-FFF2-40B4-BE49-F238E27FC236}">
                    <a16:creationId xmlns:a16="http://schemas.microsoft.com/office/drawing/2014/main" id="{BE8A98FE-E681-479F-BEEE-FECDA47EBD32}"/>
                  </a:ext>
                </a:extLst>
              </p:cNvPr>
              <p:cNvSpPr txBox="1">
                <a:spLocks noRot="1" noChangeAspect="1" noMove="1" noResize="1" noEditPoints="1" noAdjustHandles="1" noChangeArrowheads="1" noChangeShapeType="1" noTextEdit="1"/>
              </p:cNvSpPr>
              <p:nvPr/>
            </p:nvSpPr>
            <p:spPr>
              <a:xfrm>
                <a:off x="551632" y="1583640"/>
                <a:ext cx="2740430" cy="276999"/>
              </a:xfrm>
              <a:prstGeom prst="rect">
                <a:avLst/>
              </a:prstGeom>
              <a:blipFill>
                <a:blip r:embed="rId5"/>
                <a:stretch>
                  <a:fillRect l="-1556"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EE8BA99-B1A3-4F26-A367-E7269952DAD7}"/>
                  </a:ext>
                </a:extLst>
              </p:cNvPr>
              <p:cNvSpPr txBox="1"/>
              <p:nvPr/>
            </p:nvSpPr>
            <p:spPr>
              <a:xfrm>
                <a:off x="1115616" y="2044162"/>
                <a:ext cx="42044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d>
                        <m:dPr>
                          <m:begChr m:val="["/>
                          <m:endChr m:val="]"/>
                          <m:ctrlPr>
                            <a:rPr lang="en-US" b="0" i="1" smtClean="0">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𝑘𝑥</m:t>
                                  </m:r>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𝑘𝑥</m:t>
                                  </m:r>
                                </m:e>
                              </m:d>
                            </m:e>
                          </m:func>
                        </m:e>
                      </m:d>
                    </m:oMath>
                  </m:oMathPara>
                </a14:m>
                <a:endParaRPr lang="en-US" dirty="0"/>
              </a:p>
            </p:txBody>
          </p:sp>
        </mc:Choice>
        <mc:Fallback xmlns="">
          <p:sp>
            <p:nvSpPr>
              <p:cNvPr id="20" name="TextBox 19">
                <a:extLst>
                  <a:ext uri="{FF2B5EF4-FFF2-40B4-BE49-F238E27FC236}">
                    <a16:creationId xmlns:a16="http://schemas.microsoft.com/office/drawing/2014/main" id="{1EE8BA99-B1A3-4F26-A367-E7269952DAD7}"/>
                  </a:ext>
                </a:extLst>
              </p:cNvPr>
              <p:cNvSpPr txBox="1">
                <a:spLocks noRot="1" noChangeAspect="1" noMove="1" noResize="1" noEditPoints="1" noAdjustHandles="1" noChangeArrowheads="1" noChangeShapeType="1" noTextEdit="1"/>
              </p:cNvSpPr>
              <p:nvPr/>
            </p:nvSpPr>
            <p:spPr>
              <a:xfrm>
                <a:off x="1115616" y="2044162"/>
                <a:ext cx="4204484" cy="276999"/>
              </a:xfrm>
              <a:prstGeom prst="rect">
                <a:avLst/>
              </a:prstGeom>
              <a:blipFill>
                <a:blip r:embed="rId6"/>
                <a:stretch>
                  <a:fillRect l="-870" b="-26087"/>
                </a:stretch>
              </a:blipFill>
            </p:spPr>
            <p:txBody>
              <a:bodyPr/>
              <a:lstStyle/>
              <a:p>
                <a:r>
                  <a:rPr lang="en-US">
                    <a:noFill/>
                  </a:rPr>
                  <a:t> </a:t>
                </a:r>
              </a:p>
            </p:txBody>
          </p:sp>
        </mc:Fallback>
      </mc:AlternateContent>
      <p:sp>
        <p:nvSpPr>
          <p:cNvPr id="13" name="Arrow: Right 12">
            <a:extLst>
              <a:ext uri="{FF2B5EF4-FFF2-40B4-BE49-F238E27FC236}">
                <a16:creationId xmlns:a16="http://schemas.microsoft.com/office/drawing/2014/main" id="{160CB07B-0A4A-4A81-941B-A6B51EE7A470}"/>
              </a:ext>
            </a:extLst>
          </p:cNvPr>
          <p:cNvSpPr/>
          <p:nvPr/>
        </p:nvSpPr>
        <p:spPr bwMode="auto">
          <a:xfrm>
            <a:off x="3506576" y="2709485"/>
            <a:ext cx="288032" cy="276999"/>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24C0F11-AE6B-442C-83E4-021D056E403E}"/>
                  </a:ext>
                </a:extLst>
              </p:cNvPr>
              <p:cNvSpPr/>
              <p:nvPr/>
            </p:nvSpPr>
            <p:spPr>
              <a:xfrm>
                <a:off x="3787759" y="3457854"/>
                <a:ext cx="52425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𝑘𝑥</m:t>
                              </m:r>
                            </m:e>
                          </m:d>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𝑘𝑥</m:t>
                                  </m:r>
                                </m:e>
                              </m:d>
                            </m:e>
                          </m:func>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𝑘𝑥</m:t>
                                  </m:r>
                                </m:e>
                              </m:d>
                            </m:e>
                          </m:func>
                        </m:e>
                      </m:func>
                    </m:oMath>
                  </m:oMathPara>
                </a14:m>
                <a:endParaRPr lang="en-US" dirty="0"/>
              </a:p>
            </p:txBody>
          </p:sp>
        </mc:Choice>
        <mc:Fallback xmlns="">
          <p:sp>
            <p:nvSpPr>
              <p:cNvPr id="24" name="Rectangle 23">
                <a:extLst>
                  <a:ext uri="{FF2B5EF4-FFF2-40B4-BE49-F238E27FC236}">
                    <a16:creationId xmlns:a16="http://schemas.microsoft.com/office/drawing/2014/main" id="{024C0F11-AE6B-442C-83E4-021D056E403E}"/>
                  </a:ext>
                </a:extLst>
              </p:cNvPr>
              <p:cNvSpPr>
                <a:spLocks noRot="1" noChangeAspect="1" noMove="1" noResize="1" noEditPoints="1" noAdjustHandles="1" noChangeArrowheads="1" noChangeShapeType="1" noTextEdit="1"/>
              </p:cNvSpPr>
              <p:nvPr/>
            </p:nvSpPr>
            <p:spPr>
              <a:xfrm>
                <a:off x="3787759" y="3457854"/>
                <a:ext cx="5242524" cy="369332"/>
              </a:xfrm>
              <a:prstGeom prst="rect">
                <a:avLst/>
              </a:prstGeom>
              <a:blipFill>
                <a:blip r:embed="rId7"/>
                <a:stretch>
                  <a:fillRect/>
                </a:stretch>
              </a:blipFill>
            </p:spPr>
            <p:txBody>
              <a:bodyPr/>
              <a:lstStyle/>
              <a:p>
                <a:r>
                  <a:rPr lang="en-US">
                    <a:noFill/>
                  </a:rPr>
                  <a:t> </a:t>
                </a:r>
              </a:p>
            </p:txBody>
          </p:sp>
        </mc:Fallback>
      </mc:AlternateContent>
      <p:sp>
        <p:nvSpPr>
          <p:cNvPr id="25" name="Arrow: Right 24">
            <a:extLst>
              <a:ext uri="{FF2B5EF4-FFF2-40B4-BE49-F238E27FC236}">
                <a16:creationId xmlns:a16="http://schemas.microsoft.com/office/drawing/2014/main" id="{1D885FAB-A9C0-4EA1-BBAD-75541DA0E78D}"/>
              </a:ext>
            </a:extLst>
          </p:cNvPr>
          <p:cNvSpPr/>
          <p:nvPr/>
        </p:nvSpPr>
        <p:spPr bwMode="auto">
          <a:xfrm>
            <a:off x="3475685" y="3635652"/>
            <a:ext cx="288032" cy="276999"/>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6BC53DE-3005-4E7E-BA73-AB050F890BEA}"/>
                  </a:ext>
                </a:extLst>
              </p:cNvPr>
              <p:cNvSpPr/>
              <p:nvPr/>
            </p:nvSpPr>
            <p:spPr>
              <a:xfrm>
                <a:off x="3785910" y="2616109"/>
                <a:ext cx="52425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𝑘𝑥</m:t>
                              </m:r>
                            </m:e>
                          </m:d>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𝑘𝑥</m:t>
                                  </m:r>
                                </m:e>
                              </m:d>
                            </m:e>
                          </m:func>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𝑘𝑥</m:t>
                                  </m:r>
                                </m:e>
                              </m:d>
                            </m:e>
                          </m:func>
                        </m:e>
                      </m:func>
                    </m:oMath>
                  </m:oMathPara>
                </a14:m>
                <a:endParaRPr lang="en-US" dirty="0"/>
              </a:p>
            </p:txBody>
          </p:sp>
        </mc:Choice>
        <mc:Fallback xmlns="">
          <p:sp>
            <p:nvSpPr>
              <p:cNvPr id="26" name="Rectangle 25">
                <a:extLst>
                  <a:ext uri="{FF2B5EF4-FFF2-40B4-BE49-F238E27FC236}">
                    <a16:creationId xmlns:a16="http://schemas.microsoft.com/office/drawing/2014/main" id="{96BC53DE-3005-4E7E-BA73-AB050F890BEA}"/>
                  </a:ext>
                </a:extLst>
              </p:cNvPr>
              <p:cNvSpPr>
                <a:spLocks noRot="1" noChangeAspect="1" noMove="1" noResize="1" noEditPoints="1" noAdjustHandles="1" noChangeArrowheads="1" noChangeShapeType="1" noTextEdit="1"/>
              </p:cNvSpPr>
              <p:nvPr/>
            </p:nvSpPr>
            <p:spPr>
              <a:xfrm>
                <a:off x="3785910" y="2616109"/>
                <a:ext cx="5242525"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2582554-6453-4F3B-8915-89B485F7791A}"/>
                  </a:ext>
                </a:extLst>
              </p:cNvPr>
              <p:cNvSpPr txBox="1"/>
              <p:nvPr/>
            </p:nvSpPr>
            <p:spPr>
              <a:xfrm>
                <a:off x="215599" y="3963768"/>
                <a:ext cx="887750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d>
                        <m:dPr>
                          <m:begChr m:val="["/>
                          <m:endChr m:val="]"/>
                          <m:ctrlPr>
                            <a:rPr lang="en-US" b="0" i="1" smtClean="0">
                              <a:latin typeface="Cambria Math" panose="02040503050406030204" pitchFamily="18" charset="0"/>
                            </a:rPr>
                          </m:ctrlPr>
                        </m:dPr>
                        <m:e>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cos</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cos</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𝑘𝑥</m:t>
                                  </m:r>
                                </m:e>
                              </m:d>
                            </m:e>
                          </m:func>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𝑘𝑥</m:t>
                                  </m:r>
                                </m:e>
                              </m:d>
                            </m:e>
                          </m:func>
                          <m:r>
                            <a:rPr lang="en-US" i="1">
                              <a:latin typeface="Cambria Math" panose="02040503050406030204" pitchFamily="18" charset="0"/>
                            </a:rPr>
                            <m:t>−</m:t>
                          </m:r>
                          <m:d>
                            <m:dPr>
                              <m:ctrlPr>
                                <a:rPr lang="en-US" i="1" smtClean="0">
                                  <a:latin typeface="Cambria Math" panose="02040503050406030204" pitchFamily="18" charset="0"/>
                                </a:rPr>
                              </m:ctrlPr>
                            </m:dPr>
                            <m:e>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cos</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cos</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𝑘𝑥</m:t>
                                      </m:r>
                                    </m:e>
                                  </m:d>
                                </m:e>
                              </m:func>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𝑘𝑥</m:t>
                                      </m:r>
                                    </m:e>
                                  </m:d>
                                </m:e>
                              </m:func>
                            </m:e>
                          </m:d>
                        </m:e>
                      </m:d>
                    </m:oMath>
                  </m:oMathPara>
                </a14:m>
                <a:endParaRPr lang="en-US" dirty="0"/>
              </a:p>
            </p:txBody>
          </p:sp>
        </mc:Choice>
        <mc:Fallback xmlns="">
          <p:sp>
            <p:nvSpPr>
              <p:cNvPr id="27" name="TextBox 26">
                <a:extLst>
                  <a:ext uri="{FF2B5EF4-FFF2-40B4-BE49-F238E27FC236}">
                    <a16:creationId xmlns:a16="http://schemas.microsoft.com/office/drawing/2014/main" id="{32582554-6453-4F3B-8915-89B485F7791A}"/>
                  </a:ext>
                </a:extLst>
              </p:cNvPr>
              <p:cNvSpPr txBox="1">
                <a:spLocks noRot="1" noChangeAspect="1" noMove="1" noResize="1" noEditPoints="1" noAdjustHandles="1" noChangeArrowheads="1" noChangeShapeType="1" noTextEdit="1"/>
              </p:cNvSpPr>
              <p:nvPr/>
            </p:nvSpPr>
            <p:spPr>
              <a:xfrm>
                <a:off x="215599" y="3963768"/>
                <a:ext cx="8877505" cy="276999"/>
              </a:xfrm>
              <a:prstGeom prst="rect">
                <a:avLst/>
              </a:prstGeom>
              <a:blipFill>
                <a:blip r:embed="rId9"/>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BC2D82B1-ECCD-4F61-9E06-0F4DA407CFC7}"/>
                  </a:ext>
                </a:extLst>
              </p:cNvPr>
              <p:cNvSpPr/>
              <p:nvPr/>
            </p:nvSpPr>
            <p:spPr>
              <a:xfrm>
                <a:off x="-656537" y="4571701"/>
                <a:ext cx="968499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𝐴</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𝑘𝑥</m:t>
                              </m:r>
                            </m:e>
                          </m:d>
                        </m:e>
                      </m:func>
                    </m:oMath>
                  </m:oMathPara>
                </a14:m>
                <a:endParaRPr lang="en-US" dirty="0"/>
              </a:p>
            </p:txBody>
          </p:sp>
        </mc:Choice>
        <mc:Fallback xmlns="">
          <p:sp>
            <p:nvSpPr>
              <p:cNvPr id="28" name="Rectangle 27">
                <a:extLst>
                  <a:ext uri="{FF2B5EF4-FFF2-40B4-BE49-F238E27FC236}">
                    <a16:creationId xmlns:a16="http://schemas.microsoft.com/office/drawing/2014/main" id="{BC2D82B1-ECCD-4F61-9E06-0F4DA407CFC7}"/>
                  </a:ext>
                </a:extLst>
              </p:cNvPr>
              <p:cNvSpPr>
                <a:spLocks noRot="1" noChangeAspect="1" noMove="1" noResize="1" noEditPoints="1" noAdjustHandles="1" noChangeArrowheads="1" noChangeShapeType="1" noTextEdit="1"/>
              </p:cNvSpPr>
              <p:nvPr/>
            </p:nvSpPr>
            <p:spPr>
              <a:xfrm>
                <a:off x="-656537" y="4571701"/>
                <a:ext cx="9684993" cy="369332"/>
              </a:xfrm>
              <a:prstGeom prst="rect">
                <a:avLst/>
              </a:prstGeom>
              <a:blipFill>
                <a:blip r:embed="rId10"/>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34969" y="2372278"/>
                <a:ext cx="44259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i="1" smtClean="0">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cos</m:t>
                          </m:r>
                        </m:fName>
                        <m:e>
                          <m:d>
                            <m:dPr>
                              <m:ctrlPr>
                                <a:rPr lang="en-GB" i="1">
                                  <a:solidFill>
                                    <a:schemeClr val="tx1"/>
                                  </a:solidFill>
                                  <a:latin typeface="Cambria Math" panose="02040503050406030204" pitchFamily="18" charset="0"/>
                                </a:rPr>
                              </m:ctrlPr>
                            </m:dPr>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1</m:t>
                                  </m:r>
                                </m:sub>
                              </m:sSub>
                              <m:r>
                                <a:rPr lang="en-GB" i="1">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2</m:t>
                                  </m:r>
                                </m:sub>
                              </m:sSub>
                            </m:e>
                          </m:d>
                          <m:r>
                            <a:rPr lang="en-GB" i="1">
                              <a:solidFill>
                                <a:schemeClr val="tx1"/>
                              </a:solidFill>
                              <a:latin typeface="Cambria Math" panose="02040503050406030204" pitchFamily="18" charset="0"/>
                            </a:rPr>
                            <m:t>=</m:t>
                          </m:r>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cos</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1</m:t>
                                  </m:r>
                                </m:sub>
                              </m:sSub>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cos</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2</m:t>
                                      </m:r>
                                    </m:sub>
                                  </m:sSub>
                                </m:e>
                              </m:func>
                              <m:r>
                                <a:rPr lang="en-GB" i="1">
                                  <a:solidFill>
                                    <a:schemeClr val="tx1"/>
                                  </a:solidFill>
                                  <a:latin typeface="Cambria Math" panose="02040503050406030204" pitchFamily="18" charset="0"/>
                                </a:rPr>
                                <m:t>−</m:t>
                              </m:r>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sin</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1</m:t>
                                      </m:r>
                                    </m:sub>
                                  </m:sSub>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sin</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2</m:t>
                                          </m:r>
                                        </m:sub>
                                      </m:sSub>
                                    </m:e>
                                  </m:func>
                                </m:e>
                              </m:func>
                            </m:e>
                          </m:func>
                        </m:e>
                      </m:func>
                    </m:oMath>
                  </m:oMathPara>
                </a14:m>
                <a:endParaRPr lang="en-US" dirty="0">
                  <a:solidFill>
                    <a:schemeClr val="tx1"/>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34969" y="2372278"/>
                <a:ext cx="4425955"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114481" y="3007642"/>
                <a:ext cx="44259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i="1" smtClean="0">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cos</m:t>
                          </m:r>
                        </m:fName>
                        <m:e>
                          <m:d>
                            <m:dPr>
                              <m:ctrlPr>
                                <a:rPr lang="en-GB" i="1">
                                  <a:solidFill>
                                    <a:schemeClr val="tx1"/>
                                  </a:solidFill>
                                  <a:latin typeface="Cambria Math" panose="02040503050406030204" pitchFamily="18" charset="0"/>
                                </a:rPr>
                              </m:ctrlPr>
                            </m:dPr>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1</m:t>
                                  </m:r>
                                </m:sub>
                              </m:sSub>
                              <m:r>
                                <a:rPr lang="en-GB" b="0" i="1" smtClean="0">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2</m:t>
                                  </m:r>
                                </m:sub>
                              </m:sSub>
                            </m:e>
                          </m:d>
                          <m:r>
                            <a:rPr lang="en-GB" i="1">
                              <a:solidFill>
                                <a:schemeClr val="tx1"/>
                              </a:solidFill>
                              <a:latin typeface="Cambria Math" panose="02040503050406030204" pitchFamily="18" charset="0"/>
                            </a:rPr>
                            <m:t>=</m:t>
                          </m:r>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cos</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1</m:t>
                                  </m:r>
                                </m:sub>
                              </m:sSub>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cos</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2</m:t>
                                      </m:r>
                                    </m:sub>
                                  </m:sSub>
                                </m:e>
                              </m:func>
                              <m:r>
                                <a:rPr lang="en-GB" b="0" i="1" smtClean="0">
                                  <a:solidFill>
                                    <a:schemeClr val="tx1"/>
                                  </a:solidFill>
                                  <a:latin typeface="Cambria Math" panose="02040503050406030204" pitchFamily="18" charset="0"/>
                                </a:rPr>
                                <m:t>+</m:t>
                              </m:r>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sin</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1</m:t>
                                      </m:r>
                                    </m:sub>
                                  </m:sSub>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sin</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2</m:t>
                                          </m:r>
                                        </m:sub>
                                      </m:sSub>
                                    </m:e>
                                  </m:func>
                                </m:e>
                              </m:func>
                            </m:e>
                          </m:func>
                        </m:e>
                      </m:func>
                    </m:oMath>
                  </m:oMathPara>
                </a14:m>
                <a:endParaRPr lang="en-US" dirty="0">
                  <a:solidFill>
                    <a:schemeClr val="tx1"/>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114481" y="3007642"/>
                <a:ext cx="4425955" cy="369332"/>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566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9A18DC4D-8DF4-4152-83DE-991C7A5C6E71}"/>
              </a:ext>
            </a:extLst>
          </p:cNvPr>
          <p:cNvSpPr/>
          <p:nvPr/>
        </p:nvSpPr>
        <p:spPr bwMode="auto">
          <a:xfrm>
            <a:off x="4116589" y="5147900"/>
            <a:ext cx="1368152" cy="58535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 name="Title 1"/>
          <p:cNvSpPr>
            <a:spLocks noGrp="1"/>
          </p:cNvSpPr>
          <p:nvPr>
            <p:ph type="title"/>
          </p:nvPr>
        </p:nvSpPr>
        <p:spPr>
          <a:xfrm>
            <a:off x="539552" y="-171400"/>
            <a:ext cx="8229600" cy="1143000"/>
          </a:xfrm>
        </p:spPr>
        <p:txBody>
          <a:bodyPr/>
          <a:lstStyle/>
          <a:p>
            <a:r>
              <a:rPr lang="en-US" dirty="0"/>
              <a:t>Standing waves</a:t>
            </a:r>
          </a:p>
        </p:txBody>
      </p:sp>
      <p:sp>
        <p:nvSpPr>
          <p:cNvPr id="7" name="TextBox 6">
            <a:extLst>
              <a:ext uri="{FF2B5EF4-FFF2-40B4-BE49-F238E27FC236}">
                <a16:creationId xmlns:a16="http://schemas.microsoft.com/office/drawing/2014/main" id="{9A0CD252-6BDC-47C2-BFDA-4CB07C070532}"/>
              </a:ext>
            </a:extLst>
          </p:cNvPr>
          <p:cNvSpPr txBox="1"/>
          <p:nvPr/>
        </p:nvSpPr>
        <p:spPr>
          <a:xfrm>
            <a:off x="532408" y="1987681"/>
            <a:ext cx="360996" cy="369332"/>
          </a:xfrm>
          <a:prstGeom prst="rect">
            <a:avLst/>
          </a:prstGeom>
          <a:noFill/>
        </p:spPr>
        <p:txBody>
          <a:bodyPr wrap="none" rtlCol="0">
            <a:spAutoFit/>
          </a:bodyPr>
          <a:lstStyle/>
          <a:p>
            <a:r>
              <a:rPr lang="en-US" dirty="0"/>
              <a:t>1)</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479F20-03B1-4A03-9963-23C8A7DBE80E}"/>
                  </a:ext>
                </a:extLst>
              </p:cNvPr>
              <p:cNvSpPr txBox="1"/>
              <p:nvPr/>
            </p:nvSpPr>
            <p:spPr>
              <a:xfrm>
                <a:off x="539552" y="833100"/>
                <a:ext cx="49746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𝑘𝑥</m:t>
                              </m:r>
                            </m:e>
                          </m:d>
                        </m:e>
                      </m:func>
                      <m:r>
                        <a:rPr lang="en-US" b="0" i="1" smtClean="0">
                          <a:latin typeface="Cambria Math" panose="02040503050406030204" pitchFamily="18" charset="0"/>
                        </a:rPr>
                        <m:t>=</m:t>
                      </m:r>
                      <m:r>
                        <a:rPr lang="en-US" i="1">
                          <a:latin typeface="Cambria Math" panose="02040503050406030204" pitchFamily="18" charset="0"/>
                        </a:rPr>
                        <m:t>𝐴</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e>
                          </m:d>
                        </m:e>
                      </m:func>
                    </m:oMath>
                  </m:oMathPara>
                </a14:m>
                <a:endParaRPr lang="en-US" dirty="0"/>
              </a:p>
            </p:txBody>
          </p:sp>
        </mc:Choice>
        <mc:Fallback xmlns="">
          <p:sp>
            <p:nvSpPr>
              <p:cNvPr id="14" name="TextBox 13">
                <a:extLst>
                  <a:ext uri="{FF2B5EF4-FFF2-40B4-BE49-F238E27FC236}">
                    <a16:creationId xmlns:a16="http://schemas.microsoft.com/office/drawing/2014/main" id="{99479F20-03B1-4A03-9963-23C8A7DBE80E}"/>
                  </a:ext>
                </a:extLst>
              </p:cNvPr>
              <p:cNvSpPr txBox="1">
                <a:spLocks noRot="1" noChangeAspect="1" noMove="1" noResize="1" noEditPoints="1" noAdjustHandles="1" noChangeArrowheads="1" noChangeShapeType="1" noTextEdit="1"/>
              </p:cNvSpPr>
              <p:nvPr/>
            </p:nvSpPr>
            <p:spPr>
              <a:xfrm>
                <a:off x="539552" y="833100"/>
                <a:ext cx="4974695" cy="276999"/>
              </a:xfrm>
              <a:prstGeom prst="rect">
                <a:avLst/>
              </a:prstGeom>
              <a:blipFill>
                <a:blip r:embed="rId3"/>
                <a:stretch>
                  <a:fillRect l="-613"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7B85191-69CE-4D05-93DA-5F99FF1AF3A5}"/>
                  </a:ext>
                </a:extLst>
              </p:cNvPr>
              <p:cNvSpPr txBox="1"/>
              <p:nvPr/>
            </p:nvSpPr>
            <p:spPr>
              <a:xfrm>
                <a:off x="551632" y="1213302"/>
                <a:ext cx="25917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𝑘𝑥</m:t>
                              </m:r>
                            </m:e>
                          </m:d>
                        </m:e>
                      </m:func>
                    </m:oMath>
                  </m:oMathPara>
                </a14:m>
                <a:endParaRPr lang="en-US" dirty="0"/>
              </a:p>
            </p:txBody>
          </p:sp>
        </mc:Choice>
        <mc:Fallback xmlns="">
          <p:sp>
            <p:nvSpPr>
              <p:cNvPr id="15" name="TextBox 14">
                <a:extLst>
                  <a:ext uri="{FF2B5EF4-FFF2-40B4-BE49-F238E27FC236}">
                    <a16:creationId xmlns:a16="http://schemas.microsoft.com/office/drawing/2014/main" id="{D7B85191-69CE-4D05-93DA-5F99FF1AF3A5}"/>
                  </a:ext>
                </a:extLst>
              </p:cNvPr>
              <p:cNvSpPr txBox="1">
                <a:spLocks noRot="1" noChangeAspect="1" noMove="1" noResize="1" noEditPoints="1" noAdjustHandles="1" noChangeArrowheads="1" noChangeShapeType="1" noTextEdit="1"/>
              </p:cNvSpPr>
              <p:nvPr/>
            </p:nvSpPr>
            <p:spPr>
              <a:xfrm>
                <a:off x="551632" y="1213302"/>
                <a:ext cx="2591735" cy="276999"/>
              </a:xfrm>
              <a:prstGeom prst="rect">
                <a:avLst/>
              </a:prstGeom>
              <a:blipFill>
                <a:blip r:embed="rId4"/>
                <a:stretch>
                  <a:fillRect l="-1643"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E8A98FE-E681-479F-BEEE-FECDA47EBD32}"/>
                  </a:ext>
                </a:extLst>
              </p:cNvPr>
              <p:cNvSpPr txBox="1"/>
              <p:nvPr/>
            </p:nvSpPr>
            <p:spPr>
              <a:xfrm>
                <a:off x="551632" y="1583640"/>
                <a:ext cx="27404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oMath>
                  </m:oMathPara>
                </a14:m>
                <a:endParaRPr lang="en-US" dirty="0"/>
              </a:p>
            </p:txBody>
          </p:sp>
        </mc:Choice>
        <mc:Fallback xmlns="">
          <p:sp>
            <p:nvSpPr>
              <p:cNvPr id="19" name="TextBox 18">
                <a:extLst>
                  <a:ext uri="{FF2B5EF4-FFF2-40B4-BE49-F238E27FC236}">
                    <a16:creationId xmlns:a16="http://schemas.microsoft.com/office/drawing/2014/main" id="{BE8A98FE-E681-479F-BEEE-FECDA47EBD32}"/>
                  </a:ext>
                </a:extLst>
              </p:cNvPr>
              <p:cNvSpPr txBox="1">
                <a:spLocks noRot="1" noChangeAspect="1" noMove="1" noResize="1" noEditPoints="1" noAdjustHandles="1" noChangeArrowheads="1" noChangeShapeType="1" noTextEdit="1"/>
              </p:cNvSpPr>
              <p:nvPr/>
            </p:nvSpPr>
            <p:spPr>
              <a:xfrm>
                <a:off x="551632" y="1583640"/>
                <a:ext cx="2740430" cy="276999"/>
              </a:xfrm>
              <a:prstGeom prst="rect">
                <a:avLst/>
              </a:prstGeom>
              <a:blipFill>
                <a:blip r:embed="rId5"/>
                <a:stretch>
                  <a:fillRect l="-1556"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EE8BA99-B1A3-4F26-A367-E7269952DAD7}"/>
                  </a:ext>
                </a:extLst>
              </p:cNvPr>
              <p:cNvSpPr txBox="1"/>
              <p:nvPr/>
            </p:nvSpPr>
            <p:spPr>
              <a:xfrm>
                <a:off x="1115616" y="2044162"/>
                <a:ext cx="42044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d>
                        <m:dPr>
                          <m:begChr m:val="["/>
                          <m:endChr m:val="]"/>
                          <m:ctrlPr>
                            <a:rPr lang="en-US" b="0" i="1" smtClean="0">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𝑘𝑥</m:t>
                                  </m:r>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𝑘𝑥</m:t>
                                  </m:r>
                                </m:e>
                              </m:d>
                            </m:e>
                          </m:func>
                        </m:e>
                      </m:d>
                    </m:oMath>
                  </m:oMathPara>
                </a14:m>
                <a:endParaRPr lang="en-US" dirty="0"/>
              </a:p>
            </p:txBody>
          </p:sp>
        </mc:Choice>
        <mc:Fallback xmlns="">
          <p:sp>
            <p:nvSpPr>
              <p:cNvPr id="20" name="TextBox 19">
                <a:extLst>
                  <a:ext uri="{FF2B5EF4-FFF2-40B4-BE49-F238E27FC236}">
                    <a16:creationId xmlns:a16="http://schemas.microsoft.com/office/drawing/2014/main" id="{1EE8BA99-B1A3-4F26-A367-E7269952DAD7}"/>
                  </a:ext>
                </a:extLst>
              </p:cNvPr>
              <p:cNvSpPr txBox="1">
                <a:spLocks noRot="1" noChangeAspect="1" noMove="1" noResize="1" noEditPoints="1" noAdjustHandles="1" noChangeArrowheads="1" noChangeShapeType="1" noTextEdit="1"/>
              </p:cNvSpPr>
              <p:nvPr/>
            </p:nvSpPr>
            <p:spPr>
              <a:xfrm>
                <a:off x="1115616" y="2044162"/>
                <a:ext cx="4204484" cy="276999"/>
              </a:xfrm>
              <a:prstGeom prst="rect">
                <a:avLst/>
              </a:prstGeom>
              <a:blipFill>
                <a:blip r:embed="rId6"/>
                <a:stretch>
                  <a:fillRect l="-870" b="-26087"/>
                </a:stretch>
              </a:blipFill>
            </p:spPr>
            <p:txBody>
              <a:bodyPr/>
              <a:lstStyle/>
              <a:p>
                <a:r>
                  <a:rPr lang="en-US">
                    <a:noFill/>
                  </a:rPr>
                  <a:t> </a:t>
                </a:r>
              </a:p>
            </p:txBody>
          </p:sp>
        </mc:Fallback>
      </mc:AlternateContent>
      <p:sp>
        <p:nvSpPr>
          <p:cNvPr id="13" name="Arrow: Right 12">
            <a:extLst>
              <a:ext uri="{FF2B5EF4-FFF2-40B4-BE49-F238E27FC236}">
                <a16:creationId xmlns:a16="http://schemas.microsoft.com/office/drawing/2014/main" id="{160CB07B-0A4A-4A81-941B-A6B51EE7A470}"/>
              </a:ext>
            </a:extLst>
          </p:cNvPr>
          <p:cNvSpPr/>
          <p:nvPr/>
        </p:nvSpPr>
        <p:spPr bwMode="auto">
          <a:xfrm>
            <a:off x="3506576" y="2709485"/>
            <a:ext cx="288032" cy="276999"/>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24C0F11-AE6B-442C-83E4-021D056E403E}"/>
                  </a:ext>
                </a:extLst>
              </p:cNvPr>
              <p:cNvSpPr/>
              <p:nvPr/>
            </p:nvSpPr>
            <p:spPr>
              <a:xfrm>
                <a:off x="3787759" y="3457854"/>
                <a:ext cx="52425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𝑘𝑥</m:t>
                              </m:r>
                            </m:e>
                          </m:d>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𝑘𝑥</m:t>
                                  </m:r>
                                </m:e>
                              </m:d>
                            </m:e>
                          </m:func>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𝑘𝑥</m:t>
                                  </m:r>
                                </m:e>
                              </m:d>
                            </m:e>
                          </m:func>
                        </m:e>
                      </m:func>
                    </m:oMath>
                  </m:oMathPara>
                </a14:m>
                <a:endParaRPr lang="en-US" dirty="0"/>
              </a:p>
            </p:txBody>
          </p:sp>
        </mc:Choice>
        <mc:Fallback xmlns="">
          <p:sp>
            <p:nvSpPr>
              <p:cNvPr id="24" name="Rectangle 23">
                <a:extLst>
                  <a:ext uri="{FF2B5EF4-FFF2-40B4-BE49-F238E27FC236}">
                    <a16:creationId xmlns:a16="http://schemas.microsoft.com/office/drawing/2014/main" id="{024C0F11-AE6B-442C-83E4-021D056E403E}"/>
                  </a:ext>
                </a:extLst>
              </p:cNvPr>
              <p:cNvSpPr>
                <a:spLocks noRot="1" noChangeAspect="1" noMove="1" noResize="1" noEditPoints="1" noAdjustHandles="1" noChangeArrowheads="1" noChangeShapeType="1" noTextEdit="1"/>
              </p:cNvSpPr>
              <p:nvPr/>
            </p:nvSpPr>
            <p:spPr>
              <a:xfrm>
                <a:off x="3787759" y="3457854"/>
                <a:ext cx="5242524" cy="369332"/>
              </a:xfrm>
              <a:prstGeom prst="rect">
                <a:avLst/>
              </a:prstGeom>
              <a:blipFill>
                <a:blip r:embed="rId7"/>
                <a:stretch>
                  <a:fillRect/>
                </a:stretch>
              </a:blipFill>
            </p:spPr>
            <p:txBody>
              <a:bodyPr/>
              <a:lstStyle/>
              <a:p>
                <a:r>
                  <a:rPr lang="en-US">
                    <a:noFill/>
                  </a:rPr>
                  <a:t> </a:t>
                </a:r>
              </a:p>
            </p:txBody>
          </p:sp>
        </mc:Fallback>
      </mc:AlternateContent>
      <p:sp>
        <p:nvSpPr>
          <p:cNvPr id="25" name="Arrow: Right 24">
            <a:extLst>
              <a:ext uri="{FF2B5EF4-FFF2-40B4-BE49-F238E27FC236}">
                <a16:creationId xmlns:a16="http://schemas.microsoft.com/office/drawing/2014/main" id="{1D885FAB-A9C0-4EA1-BBAD-75541DA0E78D}"/>
              </a:ext>
            </a:extLst>
          </p:cNvPr>
          <p:cNvSpPr/>
          <p:nvPr/>
        </p:nvSpPr>
        <p:spPr bwMode="auto">
          <a:xfrm>
            <a:off x="3475685" y="3635652"/>
            <a:ext cx="288032" cy="276999"/>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6BC53DE-3005-4E7E-BA73-AB050F890BEA}"/>
                  </a:ext>
                </a:extLst>
              </p:cNvPr>
              <p:cNvSpPr/>
              <p:nvPr/>
            </p:nvSpPr>
            <p:spPr>
              <a:xfrm>
                <a:off x="3785910" y="2616109"/>
                <a:ext cx="52425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𝑘𝑥</m:t>
                              </m:r>
                            </m:e>
                          </m:d>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𝑘𝑥</m:t>
                                  </m:r>
                                </m:e>
                              </m:d>
                            </m:e>
                          </m:func>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𝑘𝑥</m:t>
                                  </m:r>
                                </m:e>
                              </m:d>
                            </m:e>
                          </m:func>
                        </m:e>
                      </m:func>
                    </m:oMath>
                  </m:oMathPara>
                </a14:m>
                <a:endParaRPr lang="en-US" dirty="0"/>
              </a:p>
            </p:txBody>
          </p:sp>
        </mc:Choice>
        <mc:Fallback xmlns="">
          <p:sp>
            <p:nvSpPr>
              <p:cNvPr id="26" name="Rectangle 25">
                <a:extLst>
                  <a:ext uri="{FF2B5EF4-FFF2-40B4-BE49-F238E27FC236}">
                    <a16:creationId xmlns:a16="http://schemas.microsoft.com/office/drawing/2014/main" id="{96BC53DE-3005-4E7E-BA73-AB050F890BEA}"/>
                  </a:ext>
                </a:extLst>
              </p:cNvPr>
              <p:cNvSpPr>
                <a:spLocks noRot="1" noChangeAspect="1" noMove="1" noResize="1" noEditPoints="1" noAdjustHandles="1" noChangeArrowheads="1" noChangeShapeType="1" noTextEdit="1"/>
              </p:cNvSpPr>
              <p:nvPr/>
            </p:nvSpPr>
            <p:spPr>
              <a:xfrm>
                <a:off x="3785910" y="2616109"/>
                <a:ext cx="5242525"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2582554-6453-4F3B-8915-89B485F7791A}"/>
                  </a:ext>
                </a:extLst>
              </p:cNvPr>
              <p:cNvSpPr txBox="1"/>
              <p:nvPr/>
            </p:nvSpPr>
            <p:spPr>
              <a:xfrm>
                <a:off x="215599" y="3963768"/>
                <a:ext cx="887750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d>
                        <m:dPr>
                          <m:begChr m:val="["/>
                          <m:endChr m:val="]"/>
                          <m:ctrlPr>
                            <a:rPr lang="en-US" b="0" i="1" smtClean="0">
                              <a:latin typeface="Cambria Math" panose="02040503050406030204" pitchFamily="18" charset="0"/>
                            </a:rPr>
                          </m:ctrlPr>
                        </m:dPr>
                        <m:e>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cos</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cos</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𝑘𝑥</m:t>
                                  </m:r>
                                </m:e>
                              </m:d>
                            </m:e>
                          </m:func>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𝑘𝑥</m:t>
                                  </m:r>
                                </m:e>
                              </m:d>
                            </m:e>
                          </m:func>
                          <m:r>
                            <a:rPr lang="en-US" i="1">
                              <a:latin typeface="Cambria Math" panose="02040503050406030204" pitchFamily="18" charset="0"/>
                            </a:rPr>
                            <m:t>−</m:t>
                          </m:r>
                          <m:d>
                            <m:dPr>
                              <m:ctrlPr>
                                <a:rPr lang="en-US" i="1" smtClean="0">
                                  <a:latin typeface="Cambria Math" panose="02040503050406030204" pitchFamily="18" charset="0"/>
                                </a:rPr>
                              </m:ctrlPr>
                            </m:dPr>
                            <m:e>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cos</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cos</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𝑘𝑥</m:t>
                                      </m:r>
                                    </m:e>
                                  </m:d>
                                </m:e>
                              </m:func>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𝑘𝑥</m:t>
                                      </m:r>
                                    </m:e>
                                  </m:d>
                                </m:e>
                              </m:func>
                            </m:e>
                          </m:d>
                        </m:e>
                      </m:d>
                    </m:oMath>
                  </m:oMathPara>
                </a14:m>
                <a:endParaRPr lang="en-US" dirty="0"/>
              </a:p>
            </p:txBody>
          </p:sp>
        </mc:Choice>
        <mc:Fallback xmlns="">
          <p:sp>
            <p:nvSpPr>
              <p:cNvPr id="27" name="TextBox 26">
                <a:extLst>
                  <a:ext uri="{FF2B5EF4-FFF2-40B4-BE49-F238E27FC236}">
                    <a16:creationId xmlns:a16="http://schemas.microsoft.com/office/drawing/2014/main" id="{32582554-6453-4F3B-8915-89B485F7791A}"/>
                  </a:ext>
                </a:extLst>
              </p:cNvPr>
              <p:cNvSpPr txBox="1">
                <a:spLocks noRot="1" noChangeAspect="1" noMove="1" noResize="1" noEditPoints="1" noAdjustHandles="1" noChangeArrowheads="1" noChangeShapeType="1" noTextEdit="1"/>
              </p:cNvSpPr>
              <p:nvPr/>
            </p:nvSpPr>
            <p:spPr>
              <a:xfrm>
                <a:off x="215599" y="3963768"/>
                <a:ext cx="8877505" cy="276999"/>
              </a:xfrm>
              <a:prstGeom prst="rect">
                <a:avLst/>
              </a:prstGeom>
              <a:blipFill>
                <a:blip r:embed="rId9"/>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BC2D82B1-ECCD-4F61-9E06-0F4DA407CFC7}"/>
                  </a:ext>
                </a:extLst>
              </p:cNvPr>
              <p:cNvSpPr/>
              <p:nvPr/>
            </p:nvSpPr>
            <p:spPr>
              <a:xfrm>
                <a:off x="-656537" y="4571701"/>
                <a:ext cx="968499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𝐴</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𝑘𝑥</m:t>
                              </m:r>
                            </m:e>
                          </m:d>
                        </m:e>
                      </m:func>
                    </m:oMath>
                  </m:oMathPara>
                </a14:m>
                <a:endParaRPr lang="en-US" dirty="0"/>
              </a:p>
            </p:txBody>
          </p:sp>
        </mc:Choice>
        <mc:Fallback xmlns="">
          <p:sp>
            <p:nvSpPr>
              <p:cNvPr id="28" name="Rectangle 27">
                <a:extLst>
                  <a:ext uri="{FF2B5EF4-FFF2-40B4-BE49-F238E27FC236}">
                    <a16:creationId xmlns:a16="http://schemas.microsoft.com/office/drawing/2014/main" id="{BC2D82B1-ECCD-4F61-9E06-0F4DA407CFC7}"/>
                  </a:ext>
                </a:extLst>
              </p:cNvPr>
              <p:cNvSpPr>
                <a:spLocks noRot="1" noChangeAspect="1" noMove="1" noResize="1" noEditPoints="1" noAdjustHandles="1" noChangeArrowheads="1" noChangeShapeType="1" noTextEdit="1"/>
              </p:cNvSpPr>
              <p:nvPr/>
            </p:nvSpPr>
            <p:spPr>
              <a:xfrm>
                <a:off x="-656537" y="4571701"/>
                <a:ext cx="9684993" cy="369332"/>
              </a:xfrm>
              <a:prstGeom prst="rect">
                <a:avLst/>
              </a:prstGeom>
              <a:blipFill>
                <a:blip r:embed="rId10"/>
                <a:stretch>
                  <a:fillRect b="-6557"/>
                </a:stretch>
              </a:blipFill>
            </p:spPr>
            <p:txBody>
              <a:bodyPr/>
              <a:lstStyle/>
              <a:p>
                <a:r>
                  <a:rPr lang="en-US">
                    <a:noFill/>
                  </a:rPr>
                  <a:t> </a:t>
                </a:r>
              </a:p>
            </p:txBody>
          </p:sp>
        </mc:Fallback>
      </mc:AlternateContent>
      <p:sp>
        <p:nvSpPr>
          <p:cNvPr id="29" name="Arrow: Right 28">
            <a:extLst>
              <a:ext uri="{FF2B5EF4-FFF2-40B4-BE49-F238E27FC236}">
                <a16:creationId xmlns:a16="http://schemas.microsoft.com/office/drawing/2014/main" id="{BC2384D5-81A1-46E9-85BE-9E8E0D0D5A3C}"/>
              </a:ext>
            </a:extLst>
          </p:cNvPr>
          <p:cNvSpPr/>
          <p:nvPr/>
        </p:nvSpPr>
        <p:spPr bwMode="auto">
          <a:xfrm>
            <a:off x="3635896" y="5255913"/>
            <a:ext cx="432048" cy="3693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D8B34B6-2732-4D53-B06F-556C474B87E9}"/>
                  </a:ext>
                </a:extLst>
              </p:cNvPr>
              <p:cNvSpPr/>
              <p:nvPr/>
            </p:nvSpPr>
            <p:spPr>
              <a:xfrm>
                <a:off x="-2772816" y="5219094"/>
                <a:ext cx="968499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𝑆</m:t>
                          </m:r>
                        </m:sub>
                      </m:sSub>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𝑘𝑥</m:t>
                              </m:r>
                            </m:e>
                          </m:d>
                        </m:e>
                      </m:func>
                    </m:oMath>
                  </m:oMathPara>
                </a14:m>
                <a:endParaRPr lang="en-US" dirty="0"/>
              </a:p>
            </p:txBody>
          </p:sp>
        </mc:Choice>
        <mc:Fallback xmlns="">
          <p:sp>
            <p:nvSpPr>
              <p:cNvPr id="30" name="Rectangle 29">
                <a:extLst>
                  <a:ext uri="{FF2B5EF4-FFF2-40B4-BE49-F238E27FC236}">
                    <a16:creationId xmlns:a16="http://schemas.microsoft.com/office/drawing/2014/main" id="{DD8B34B6-2732-4D53-B06F-556C474B87E9}"/>
                  </a:ext>
                </a:extLst>
              </p:cNvPr>
              <p:cNvSpPr>
                <a:spLocks noRot="1" noChangeAspect="1" noMove="1" noResize="1" noEditPoints="1" noAdjustHandles="1" noChangeArrowheads="1" noChangeShapeType="1" noTextEdit="1"/>
              </p:cNvSpPr>
              <p:nvPr/>
            </p:nvSpPr>
            <p:spPr>
              <a:xfrm>
                <a:off x="-2772816" y="5219094"/>
                <a:ext cx="9684993" cy="369332"/>
              </a:xfrm>
              <a:prstGeom prst="rect">
                <a:avLst/>
              </a:prstGeom>
              <a:blipFill>
                <a:blip r:embed="rId11"/>
                <a:stretch>
                  <a:fillRect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7A6CDED-CF4F-4613-881A-08820AD76F51}"/>
                  </a:ext>
                </a:extLst>
              </p:cNvPr>
              <p:cNvSpPr txBox="1"/>
              <p:nvPr/>
            </p:nvSpPr>
            <p:spPr>
              <a:xfrm>
                <a:off x="4207771" y="5302079"/>
                <a:ext cx="8760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𝑠</m:t>
                          </m:r>
                        </m:sub>
                      </m:sSub>
                      <m:r>
                        <a:rPr lang="en-US" b="0" i="1" smtClean="0">
                          <a:latin typeface="Cambria Math" panose="02040503050406030204" pitchFamily="18" charset="0"/>
                        </a:rPr>
                        <m:t>=2</m:t>
                      </m:r>
                      <m:r>
                        <a:rPr lang="en-US" b="0" i="1" smtClean="0">
                          <a:latin typeface="Cambria Math" panose="02040503050406030204" pitchFamily="18" charset="0"/>
                        </a:rPr>
                        <m:t>𝐴</m:t>
                      </m:r>
                    </m:oMath>
                  </m:oMathPara>
                </a14:m>
                <a:endParaRPr lang="en-US" dirty="0"/>
              </a:p>
            </p:txBody>
          </p:sp>
        </mc:Choice>
        <mc:Fallback xmlns="">
          <p:sp>
            <p:nvSpPr>
              <p:cNvPr id="31" name="TextBox 30">
                <a:extLst>
                  <a:ext uri="{FF2B5EF4-FFF2-40B4-BE49-F238E27FC236}">
                    <a16:creationId xmlns:a16="http://schemas.microsoft.com/office/drawing/2014/main" id="{47A6CDED-CF4F-4613-881A-08820AD76F51}"/>
                  </a:ext>
                </a:extLst>
              </p:cNvPr>
              <p:cNvSpPr txBox="1">
                <a:spLocks noRot="1" noChangeAspect="1" noMove="1" noResize="1" noEditPoints="1" noAdjustHandles="1" noChangeArrowheads="1" noChangeShapeType="1" noTextEdit="1"/>
              </p:cNvSpPr>
              <p:nvPr/>
            </p:nvSpPr>
            <p:spPr>
              <a:xfrm>
                <a:off x="4207771" y="5302079"/>
                <a:ext cx="876074" cy="276999"/>
              </a:xfrm>
              <a:prstGeom prst="rect">
                <a:avLst/>
              </a:prstGeom>
              <a:blipFill>
                <a:blip r:embed="rId12"/>
                <a:stretch>
                  <a:fillRect l="-5556" r="-5556"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34969" y="2372278"/>
                <a:ext cx="44259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i="1" smtClean="0">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cos</m:t>
                          </m:r>
                        </m:fName>
                        <m:e>
                          <m:d>
                            <m:dPr>
                              <m:ctrlPr>
                                <a:rPr lang="en-GB" i="1">
                                  <a:solidFill>
                                    <a:schemeClr val="tx1"/>
                                  </a:solidFill>
                                  <a:latin typeface="Cambria Math" panose="02040503050406030204" pitchFamily="18" charset="0"/>
                                </a:rPr>
                              </m:ctrlPr>
                            </m:dPr>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1</m:t>
                                  </m:r>
                                </m:sub>
                              </m:sSub>
                              <m:r>
                                <a:rPr lang="en-GB" i="1">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2</m:t>
                                  </m:r>
                                </m:sub>
                              </m:sSub>
                            </m:e>
                          </m:d>
                          <m:r>
                            <a:rPr lang="en-GB" i="1">
                              <a:solidFill>
                                <a:schemeClr val="tx1"/>
                              </a:solidFill>
                              <a:latin typeface="Cambria Math" panose="02040503050406030204" pitchFamily="18" charset="0"/>
                            </a:rPr>
                            <m:t>=</m:t>
                          </m:r>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cos</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1</m:t>
                                  </m:r>
                                </m:sub>
                              </m:sSub>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cos</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2</m:t>
                                      </m:r>
                                    </m:sub>
                                  </m:sSub>
                                </m:e>
                              </m:func>
                              <m:r>
                                <a:rPr lang="en-GB" i="1">
                                  <a:solidFill>
                                    <a:schemeClr val="tx1"/>
                                  </a:solidFill>
                                  <a:latin typeface="Cambria Math" panose="02040503050406030204" pitchFamily="18" charset="0"/>
                                </a:rPr>
                                <m:t>−</m:t>
                              </m:r>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sin</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1</m:t>
                                      </m:r>
                                    </m:sub>
                                  </m:sSub>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sin</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2</m:t>
                                          </m:r>
                                        </m:sub>
                                      </m:sSub>
                                    </m:e>
                                  </m:func>
                                </m:e>
                              </m:func>
                            </m:e>
                          </m:func>
                        </m:e>
                      </m:func>
                    </m:oMath>
                  </m:oMathPara>
                </a14:m>
                <a:endParaRPr lang="en-US" dirty="0">
                  <a:solidFill>
                    <a:schemeClr val="tx1"/>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34969" y="2372278"/>
                <a:ext cx="4425955"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114481" y="3007642"/>
                <a:ext cx="44259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i="1" smtClean="0">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cos</m:t>
                          </m:r>
                        </m:fName>
                        <m:e>
                          <m:d>
                            <m:dPr>
                              <m:ctrlPr>
                                <a:rPr lang="en-GB" i="1">
                                  <a:solidFill>
                                    <a:schemeClr val="tx1"/>
                                  </a:solidFill>
                                  <a:latin typeface="Cambria Math" panose="02040503050406030204" pitchFamily="18" charset="0"/>
                                </a:rPr>
                              </m:ctrlPr>
                            </m:dPr>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1</m:t>
                                  </m:r>
                                </m:sub>
                              </m:sSub>
                              <m:r>
                                <a:rPr lang="en-GB" b="0" i="1" smtClean="0">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2</m:t>
                                  </m:r>
                                </m:sub>
                              </m:sSub>
                            </m:e>
                          </m:d>
                          <m:r>
                            <a:rPr lang="en-GB" i="1">
                              <a:solidFill>
                                <a:schemeClr val="tx1"/>
                              </a:solidFill>
                              <a:latin typeface="Cambria Math" panose="02040503050406030204" pitchFamily="18" charset="0"/>
                            </a:rPr>
                            <m:t>=</m:t>
                          </m:r>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cos</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1</m:t>
                                  </m:r>
                                </m:sub>
                              </m:sSub>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cos</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2</m:t>
                                      </m:r>
                                    </m:sub>
                                  </m:sSub>
                                </m:e>
                              </m:func>
                              <m:r>
                                <a:rPr lang="en-GB" b="0" i="1" smtClean="0">
                                  <a:solidFill>
                                    <a:schemeClr val="tx1"/>
                                  </a:solidFill>
                                  <a:latin typeface="Cambria Math" panose="02040503050406030204" pitchFamily="18" charset="0"/>
                                </a:rPr>
                                <m:t>+</m:t>
                              </m:r>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sin</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1</m:t>
                                      </m:r>
                                    </m:sub>
                                  </m:sSub>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sin</m:t>
                                      </m:r>
                                    </m:fName>
                                    <m:e>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𝜃</m:t>
                                          </m:r>
                                        </m:e>
                                        <m:sub>
                                          <m:r>
                                            <a:rPr lang="en-GB" i="1">
                                              <a:solidFill>
                                                <a:schemeClr val="tx1"/>
                                              </a:solidFill>
                                              <a:latin typeface="Cambria Math" panose="02040503050406030204" pitchFamily="18" charset="0"/>
                                            </a:rPr>
                                            <m:t>2</m:t>
                                          </m:r>
                                        </m:sub>
                                      </m:sSub>
                                    </m:e>
                                  </m:func>
                                </m:e>
                              </m:func>
                            </m:e>
                          </m:func>
                        </m:e>
                      </m:func>
                    </m:oMath>
                  </m:oMathPara>
                </a14:m>
                <a:endParaRPr lang="en-US" dirty="0">
                  <a:solidFill>
                    <a:schemeClr val="tx1"/>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114481" y="3007642"/>
                <a:ext cx="4425955" cy="369332"/>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68752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lstStyle/>
          <a:p>
            <a:r>
              <a:rPr lang="en-GB" sz="2400" dirty="0"/>
              <a:t>Here is another usefulness of complex numbers </a:t>
            </a:r>
            <a:endParaRPr lang="en-US" sz="24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pPr/>
              <a:t>35</a:t>
            </a:fld>
            <a:endParaRPr lang="en-US" altLang="zh-CN"/>
          </a:p>
        </p:txBody>
      </p:sp>
      <p:sp>
        <p:nvSpPr>
          <p:cNvPr id="5" name="TextBox 4"/>
          <p:cNvSpPr txBox="1"/>
          <p:nvPr/>
        </p:nvSpPr>
        <p:spPr>
          <a:xfrm>
            <a:off x="247802" y="1158375"/>
            <a:ext cx="4820550" cy="369332"/>
          </a:xfrm>
          <a:prstGeom prst="rect">
            <a:avLst/>
          </a:prstGeom>
          <a:noFill/>
        </p:spPr>
        <p:txBody>
          <a:bodyPr wrap="none" rtlCol="0">
            <a:spAutoFit/>
          </a:bodyPr>
          <a:lstStyle/>
          <a:p>
            <a:r>
              <a:rPr lang="en-GB" dirty="0"/>
              <a:t>Considering two complex numbers of modulus 1: </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5065143" y="1143000"/>
                <a:ext cx="3134833" cy="566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𝑧</m:t>
                              </m:r>
                            </m:e>
                          </m:acc>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rPr>
                            <m:t>1</m:t>
                          </m:r>
                        </m:sub>
                      </m:sSub>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𝑖</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rPr>
                                <m:t>1</m:t>
                              </m:r>
                            </m:sub>
                          </m:sSub>
                        </m:sup>
                      </m:sSup>
                      <m:r>
                        <a:rPr lang="en-GB" b="0" i="1" smtClean="0">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𝑖</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𝜃</m:t>
                              </m:r>
                            </m:e>
                            <m:sub>
                              <m:r>
                                <a:rPr lang="en-GB" i="1">
                                  <a:latin typeface="Cambria Math" panose="02040503050406030204" pitchFamily="18" charset="0"/>
                                </a:rPr>
                                <m:t>1</m:t>
                              </m:r>
                            </m:sub>
                          </m:sSub>
                        </m:sup>
                      </m:sSup>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1</m:t>
                          </m:r>
                        </m:sub>
                      </m:sSub>
                      <m:r>
                        <a:rPr lang="en-GB" b="0" i="1" smtClean="0">
                          <a:latin typeface="Cambria Math" panose="02040503050406030204" pitchFamily="18" charset="0"/>
                        </a:rPr>
                        <m:t>+</m:t>
                      </m:r>
                      <m:r>
                        <a:rPr lang="en-GB" b="0" i="1" smtClean="0">
                          <a:latin typeface="Cambria Math" panose="02040503050406030204" pitchFamily="18" charset="0"/>
                        </a:rPr>
                        <m:t>𝑖</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oMath>
                  </m:oMathPara>
                </a14:m>
                <a:endParaRPr lang="en-US" dirty="0"/>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5065143" y="1143000"/>
                <a:ext cx="3134833" cy="566117"/>
              </a:xfrm>
              <a:prstGeom prst="rect">
                <a:avLst/>
              </a:prstGeom>
              <a:blipFill>
                <a:blip r:embed="rId3"/>
                <a:stretch>
                  <a:fillRect t="-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074758" y="1679583"/>
                <a:ext cx="3134833" cy="566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𝑧</m:t>
                              </m:r>
                            </m:e>
                          </m:acc>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rPr>
                            <m:t>2</m:t>
                          </m:r>
                        </m:sub>
                      </m:sSub>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𝑖</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rPr>
                                <m:t>2</m:t>
                              </m:r>
                            </m:sub>
                          </m:sSub>
                        </m:sup>
                      </m:sSup>
                      <m:r>
                        <a:rPr lang="en-GB" b="0" i="1" smtClean="0">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𝑖</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ea typeface="Cambria Math" panose="02040503050406030204" pitchFamily="18" charset="0"/>
                                </a:rPr>
                                <m:t>2</m:t>
                              </m:r>
                            </m:sub>
                          </m:sSub>
                        </m:sup>
                      </m:sSup>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2</m:t>
                          </m:r>
                        </m:sub>
                      </m:sSub>
                      <m:r>
                        <a:rPr lang="en-GB" b="0" i="1" smtClean="0">
                          <a:latin typeface="Cambria Math" panose="02040503050406030204" pitchFamily="18" charset="0"/>
                        </a:rPr>
                        <m:t>+</m:t>
                      </m:r>
                      <m:r>
                        <a:rPr lang="en-GB" b="0" i="1" smtClean="0">
                          <a:latin typeface="Cambria Math" panose="02040503050406030204" pitchFamily="18" charset="0"/>
                        </a:rPr>
                        <m:t>𝑖</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oMath>
                  </m:oMathPara>
                </a14:m>
                <a:endParaRPr lang="en-US" dirty="0"/>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074758" y="1679583"/>
                <a:ext cx="3134833" cy="566117"/>
              </a:xfrm>
              <a:prstGeom prst="rect">
                <a:avLst/>
              </a:prstGeom>
              <a:blipFill>
                <a:blip r:embed="rId4"/>
                <a:stretch>
                  <a:fillRect t="-2174"/>
                </a:stretch>
              </a:blipFill>
            </p:spPr>
            <p:txBody>
              <a:bodyPr/>
              <a:lstStyle/>
              <a:p>
                <a:r>
                  <a:rPr lang="en-US">
                    <a:noFill/>
                  </a:rPr>
                  <a:t> </a:t>
                </a:r>
              </a:p>
            </p:txBody>
          </p:sp>
        </mc:Fallback>
      </mc:AlternateContent>
    </p:spTree>
    <p:extLst>
      <p:ext uri="{BB962C8B-B14F-4D97-AF65-F5344CB8AC3E}">
        <p14:creationId xmlns:p14="http://schemas.microsoft.com/office/powerpoint/2010/main" val="1730986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lstStyle/>
          <a:p>
            <a:r>
              <a:rPr lang="en-GB" sz="2400" dirty="0"/>
              <a:t>Here is another usefulness of complex numbers </a:t>
            </a:r>
            <a:endParaRPr lang="en-US" sz="24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pPr/>
              <a:t>36</a:t>
            </a:fld>
            <a:endParaRPr lang="en-US" altLang="zh-CN"/>
          </a:p>
        </p:txBody>
      </p:sp>
      <p:sp>
        <p:nvSpPr>
          <p:cNvPr id="5" name="TextBox 4"/>
          <p:cNvSpPr txBox="1"/>
          <p:nvPr/>
        </p:nvSpPr>
        <p:spPr>
          <a:xfrm>
            <a:off x="247802" y="1158375"/>
            <a:ext cx="4820550" cy="369332"/>
          </a:xfrm>
          <a:prstGeom prst="rect">
            <a:avLst/>
          </a:prstGeom>
          <a:noFill/>
        </p:spPr>
        <p:txBody>
          <a:bodyPr wrap="none" rtlCol="0">
            <a:spAutoFit/>
          </a:bodyPr>
          <a:lstStyle/>
          <a:p>
            <a:r>
              <a:rPr lang="en-GB" dirty="0"/>
              <a:t>Considering two complex numbers of modulus 1: </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5065143" y="1143000"/>
                <a:ext cx="3134833" cy="566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𝑧</m:t>
                              </m:r>
                            </m:e>
                          </m:acc>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rPr>
                            <m:t>1</m:t>
                          </m:r>
                        </m:sub>
                      </m:sSub>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𝑖</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rPr>
                                <m:t>1</m:t>
                              </m:r>
                            </m:sub>
                          </m:sSub>
                        </m:sup>
                      </m:sSup>
                      <m:r>
                        <a:rPr lang="en-GB" b="0" i="1" smtClean="0">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𝑖</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𝜃</m:t>
                              </m:r>
                            </m:e>
                            <m:sub>
                              <m:r>
                                <a:rPr lang="en-GB" i="1">
                                  <a:latin typeface="Cambria Math" panose="02040503050406030204" pitchFamily="18" charset="0"/>
                                </a:rPr>
                                <m:t>1</m:t>
                              </m:r>
                            </m:sub>
                          </m:sSub>
                        </m:sup>
                      </m:sSup>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1</m:t>
                          </m:r>
                        </m:sub>
                      </m:sSub>
                      <m:r>
                        <a:rPr lang="en-GB" b="0" i="1" smtClean="0">
                          <a:latin typeface="Cambria Math" panose="02040503050406030204" pitchFamily="18" charset="0"/>
                        </a:rPr>
                        <m:t>+</m:t>
                      </m:r>
                      <m:r>
                        <a:rPr lang="en-GB" b="0" i="1" smtClean="0">
                          <a:latin typeface="Cambria Math" panose="02040503050406030204" pitchFamily="18" charset="0"/>
                        </a:rPr>
                        <m:t>𝑖</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oMath>
                  </m:oMathPara>
                </a14:m>
                <a:endParaRPr lang="en-US" dirty="0"/>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5065143" y="1143000"/>
                <a:ext cx="3134833" cy="566117"/>
              </a:xfrm>
              <a:prstGeom prst="rect">
                <a:avLst/>
              </a:prstGeom>
              <a:blipFill>
                <a:blip r:embed="rId3"/>
                <a:stretch>
                  <a:fillRect t="-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074758" y="1679583"/>
                <a:ext cx="3134833" cy="566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𝑧</m:t>
                              </m:r>
                            </m:e>
                          </m:acc>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rPr>
                            <m:t>2</m:t>
                          </m:r>
                        </m:sub>
                      </m:sSub>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𝑖</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rPr>
                                <m:t>2</m:t>
                              </m:r>
                            </m:sub>
                          </m:sSub>
                        </m:sup>
                      </m:sSup>
                      <m:r>
                        <a:rPr lang="en-GB" b="0" i="1" smtClean="0">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𝑖</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ea typeface="Cambria Math" panose="02040503050406030204" pitchFamily="18" charset="0"/>
                                </a:rPr>
                                <m:t>2</m:t>
                              </m:r>
                            </m:sub>
                          </m:sSub>
                        </m:sup>
                      </m:sSup>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2</m:t>
                          </m:r>
                        </m:sub>
                      </m:sSub>
                      <m:r>
                        <a:rPr lang="en-GB" b="0" i="1" smtClean="0">
                          <a:latin typeface="Cambria Math" panose="02040503050406030204" pitchFamily="18" charset="0"/>
                        </a:rPr>
                        <m:t>+</m:t>
                      </m:r>
                      <m:r>
                        <a:rPr lang="en-GB" b="0" i="1" smtClean="0">
                          <a:latin typeface="Cambria Math" panose="02040503050406030204" pitchFamily="18" charset="0"/>
                        </a:rPr>
                        <m:t>𝑖</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oMath>
                  </m:oMathPara>
                </a14:m>
                <a:endParaRPr lang="en-US" dirty="0"/>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074758" y="1679583"/>
                <a:ext cx="3134833" cy="566117"/>
              </a:xfrm>
              <a:prstGeom prst="rect">
                <a:avLst/>
              </a:prstGeom>
              <a:blipFill>
                <a:blip r:embed="rId4"/>
                <a:stretch>
                  <a:fillRect t="-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911154" y="2322336"/>
                <a:ext cx="6629314" cy="477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GB" sz="2400" i="1">
                                  <a:latin typeface="Cambria Math" panose="02040503050406030204" pitchFamily="18" charset="0"/>
                                </a:rPr>
                                <m:t>𝑧</m:t>
                              </m:r>
                            </m:e>
                          </m:acc>
                        </m:e>
                        <m:sub>
                          <m:r>
                            <a:rPr lang="en-GB" sz="2400" i="1">
                              <a:latin typeface="Cambria Math" panose="02040503050406030204" pitchFamily="18" charset="0"/>
                            </a:rPr>
                            <m:t>1</m:t>
                          </m:r>
                        </m:sub>
                      </m:sSub>
                      <m:sSub>
                        <m:sSubPr>
                          <m:ctrlPr>
                            <a:rPr lang="en-US" sz="240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GB" sz="2400" i="1">
                                  <a:latin typeface="Cambria Math" panose="02040503050406030204" pitchFamily="18" charset="0"/>
                                </a:rPr>
                                <m:t>𝑧</m:t>
                              </m:r>
                            </m:e>
                          </m:acc>
                        </m:e>
                        <m:sub>
                          <m:r>
                            <a:rPr lang="en-GB" sz="2400" b="0" i="1" smtClean="0">
                              <a:latin typeface="Cambria Math" panose="02040503050406030204" pitchFamily="18" charset="0"/>
                            </a:rPr>
                            <m:t>2</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Sub>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𝑏</m:t>
                          </m:r>
                        </m:e>
                        <m:sub>
                          <m:r>
                            <a:rPr lang="en-GB" sz="2400" b="0" i="1" smtClean="0">
                              <a:latin typeface="Cambria Math" panose="02040503050406030204" pitchFamily="18" charset="0"/>
                            </a:rPr>
                            <m:t>1</m:t>
                          </m:r>
                        </m:sub>
                      </m:sSub>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𝑏</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m:t>
                      </m:r>
                      <m:r>
                        <a:rPr lang="en-GB" sz="2400" b="0" i="1" smtClean="0">
                          <a:latin typeface="Cambria Math" panose="02040503050406030204" pitchFamily="18" charset="0"/>
                        </a:rPr>
                        <m:t>𝑖</m:t>
                      </m:r>
                      <m:d>
                        <m:dPr>
                          <m:ctrlPr>
                            <a:rPr lang="en-GB" sz="2400" b="0" i="1" smtClean="0">
                              <a:latin typeface="Cambria Math" panose="02040503050406030204" pitchFamily="18" charset="0"/>
                            </a:rPr>
                          </m:ctrlPr>
                        </m:d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𝑏</m:t>
                              </m:r>
                            </m:e>
                            <m:sub>
                              <m:r>
                                <a:rPr lang="en-GB" sz="2400" b="0" i="1" smtClean="0">
                                  <a:latin typeface="Cambria Math" panose="02040503050406030204" pitchFamily="18" charset="0"/>
                                </a:rPr>
                                <m:t>1</m:t>
                              </m:r>
                            </m:sub>
                          </m:sSub>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Sub>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𝑏</m:t>
                              </m:r>
                            </m:e>
                            <m:sub>
                              <m:r>
                                <a:rPr lang="en-GB" sz="2400" b="0" i="1" smtClean="0">
                                  <a:latin typeface="Cambria Math" panose="02040503050406030204" pitchFamily="18" charset="0"/>
                                </a:rPr>
                                <m:t>2</m:t>
                              </m:r>
                            </m:sub>
                          </m:sSub>
                        </m:e>
                      </m:d>
                      <m:r>
                        <a:rPr lang="en-GB" sz="2400" b="0" i="1" smtClean="0">
                          <a:latin typeface="Cambria Math" panose="02040503050406030204" pitchFamily="18" charset="0"/>
                        </a:rPr>
                        <m:t>=</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𝑒</m:t>
                          </m:r>
                        </m:e>
                        <m:sup>
                          <m:r>
                            <a:rPr lang="en-GB" sz="2400" b="0" i="1" smtClean="0">
                              <a:latin typeface="Cambria Math" panose="02040503050406030204" pitchFamily="18" charset="0"/>
                            </a:rPr>
                            <m:t>𝑖</m:t>
                          </m:r>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𝜃</m:t>
                              </m:r>
                            </m:e>
                            <m:sub>
                              <m:r>
                                <a:rPr lang="en-GB" sz="2400" b="0" i="1" smtClean="0">
                                  <a:latin typeface="Cambria Math" panose="02040503050406030204" pitchFamily="18" charset="0"/>
                                </a:rPr>
                                <m:t>1</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𝜃</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m:t>
                          </m:r>
                        </m:sup>
                      </m:sSup>
                    </m:oMath>
                  </m:oMathPara>
                </a14:m>
                <a:endParaRPr lang="en-US" sz="2400" dirty="0"/>
              </a:p>
            </p:txBody>
          </p:sp>
        </mc:Choice>
        <mc:Fallback xmlns="">
          <p:sp>
            <p:nvSpPr>
              <p:cNvPr id="8" name="Rectangle 7"/>
              <p:cNvSpPr>
                <a:spLocks noRot="1" noChangeAspect="1" noMove="1" noResize="1" noEditPoints="1" noAdjustHandles="1" noChangeArrowheads="1" noChangeShapeType="1" noTextEdit="1"/>
              </p:cNvSpPr>
              <p:nvPr/>
            </p:nvSpPr>
            <p:spPr>
              <a:xfrm>
                <a:off x="911154" y="2322336"/>
                <a:ext cx="6629314" cy="477888"/>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03544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lstStyle/>
          <a:p>
            <a:r>
              <a:rPr lang="en-GB" sz="2400" dirty="0"/>
              <a:t>Here is another usefulness of complex numbers </a:t>
            </a:r>
            <a:endParaRPr lang="en-US" sz="24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pPr/>
              <a:t>37</a:t>
            </a:fld>
            <a:endParaRPr lang="en-US" altLang="zh-CN"/>
          </a:p>
        </p:txBody>
      </p:sp>
      <p:sp>
        <p:nvSpPr>
          <p:cNvPr id="5" name="TextBox 4"/>
          <p:cNvSpPr txBox="1"/>
          <p:nvPr/>
        </p:nvSpPr>
        <p:spPr>
          <a:xfrm>
            <a:off x="247802" y="1158375"/>
            <a:ext cx="4820550" cy="369332"/>
          </a:xfrm>
          <a:prstGeom prst="rect">
            <a:avLst/>
          </a:prstGeom>
          <a:noFill/>
        </p:spPr>
        <p:txBody>
          <a:bodyPr wrap="none" rtlCol="0">
            <a:spAutoFit/>
          </a:bodyPr>
          <a:lstStyle/>
          <a:p>
            <a:r>
              <a:rPr lang="en-GB" dirty="0"/>
              <a:t>Considering two complex numbers of modulus 1: </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5065143" y="1143000"/>
                <a:ext cx="3134833" cy="566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𝑧</m:t>
                              </m:r>
                            </m:e>
                          </m:acc>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rPr>
                            <m:t>1</m:t>
                          </m:r>
                        </m:sub>
                      </m:sSub>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𝑖</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rPr>
                                <m:t>1</m:t>
                              </m:r>
                            </m:sub>
                          </m:sSub>
                        </m:sup>
                      </m:sSup>
                      <m:r>
                        <a:rPr lang="en-GB" b="0" i="1" smtClean="0">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𝑖</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𝜃</m:t>
                              </m:r>
                            </m:e>
                            <m:sub>
                              <m:r>
                                <a:rPr lang="en-GB" i="1">
                                  <a:latin typeface="Cambria Math" panose="02040503050406030204" pitchFamily="18" charset="0"/>
                                </a:rPr>
                                <m:t>1</m:t>
                              </m:r>
                            </m:sub>
                          </m:sSub>
                        </m:sup>
                      </m:sSup>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1</m:t>
                          </m:r>
                        </m:sub>
                      </m:sSub>
                      <m:r>
                        <a:rPr lang="en-GB" b="0" i="1" smtClean="0">
                          <a:latin typeface="Cambria Math" panose="02040503050406030204" pitchFamily="18" charset="0"/>
                        </a:rPr>
                        <m:t>+</m:t>
                      </m:r>
                      <m:r>
                        <a:rPr lang="en-GB" b="0" i="1" smtClean="0">
                          <a:latin typeface="Cambria Math" panose="02040503050406030204" pitchFamily="18" charset="0"/>
                        </a:rPr>
                        <m:t>𝑖</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oMath>
                  </m:oMathPara>
                </a14:m>
                <a:endParaRPr lang="en-US" dirty="0"/>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5065143" y="1143000"/>
                <a:ext cx="3134833" cy="566117"/>
              </a:xfrm>
              <a:prstGeom prst="rect">
                <a:avLst/>
              </a:prstGeom>
              <a:blipFill>
                <a:blip r:embed="rId3"/>
                <a:stretch>
                  <a:fillRect t="-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074758" y="1679583"/>
                <a:ext cx="3134833" cy="566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𝑧</m:t>
                              </m:r>
                            </m:e>
                          </m:acc>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rPr>
                            <m:t>2</m:t>
                          </m:r>
                        </m:sub>
                      </m:sSub>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𝑖</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rPr>
                                <m:t>2</m:t>
                              </m:r>
                            </m:sub>
                          </m:sSub>
                        </m:sup>
                      </m:sSup>
                      <m:r>
                        <a:rPr lang="en-GB" b="0" i="1" smtClean="0">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𝑖</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ea typeface="Cambria Math" panose="02040503050406030204" pitchFamily="18" charset="0"/>
                                </a:rPr>
                                <m:t>2</m:t>
                              </m:r>
                            </m:sub>
                          </m:sSub>
                        </m:sup>
                      </m:sSup>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2</m:t>
                          </m:r>
                        </m:sub>
                      </m:sSub>
                      <m:r>
                        <a:rPr lang="en-GB" b="0" i="1" smtClean="0">
                          <a:latin typeface="Cambria Math" panose="02040503050406030204" pitchFamily="18" charset="0"/>
                        </a:rPr>
                        <m:t>+</m:t>
                      </m:r>
                      <m:r>
                        <a:rPr lang="en-GB" b="0" i="1" smtClean="0">
                          <a:latin typeface="Cambria Math" panose="02040503050406030204" pitchFamily="18" charset="0"/>
                        </a:rPr>
                        <m:t>𝑖</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oMath>
                  </m:oMathPara>
                </a14:m>
                <a:endParaRPr lang="en-US" dirty="0"/>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074758" y="1679583"/>
                <a:ext cx="3134833" cy="566117"/>
              </a:xfrm>
              <a:prstGeom prst="rect">
                <a:avLst/>
              </a:prstGeom>
              <a:blipFill>
                <a:blip r:embed="rId4"/>
                <a:stretch>
                  <a:fillRect t="-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911154" y="2322336"/>
                <a:ext cx="6629314" cy="477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GB" sz="2400" i="1">
                                  <a:latin typeface="Cambria Math" panose="02040503050406030204" pitchFamily="18" charset="0"/>
                                </a:rPr>
                                <m:t>𝑧</m:t>
                              </m:r>
                            </m:e>
                          </m:acc>
                        </m:e>
                        <m:sub>
                          <m:r>
                            <a:rPr lang="en-GB" sz="2400" i="1">
                              <a:latin typeface="Cambria Math" panose="02040503050406030204" pitchFamily="18" charset="0"/>
                            </a:rPr>
                            <m:t>1</m:t>
                          </m:r>
                        </m:sub>
                      </m:sSub>
                      <m:sSub>
                        <m:sSubPr>
                          <m:ctrlPr>
                            <a:rPr lang="en-US" sz="240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GB" sz="2400" i="1">
                                  <a:latin typeface="Cambria Math" panose="02040503050406030204" pitchFamily="18" charset="0"/>
                                </a:rPr>
                                <m:t>𝑧</m:t>
                              </m:r>
                            </m:e>
                          </m:acc>
                        </m:e>
                        <m:sub>
                          <m:r>
                            <a:rPr lang="en-GB" sz="2400" b="0" i="1" smtClean="0">
                              <a:latin typeface="Cambria Math" panose="02040503050406030204" pitchFamily="18" charset="0"/>
                            </a:rPr>
                            <m:t>2</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Sub>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𝑏</m:t>
                          </m:r>
                        </m:e>
                        <m:sub>
                          <m:r>
                            <a:rPr lang="en-GB" sz="2400" b="0" i="1" smtClean="0">
                              <a:latin typeface="Cambria Math" panose="02040503050406030204" pitchFamily="18" charset="0"/>
                            </a:rPr>
                            <m:t>1</m:t>
                          </m:r>
                        </m:sub>
                      </m:sSub>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𝑏</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m:t>
                      </m:r>
                      <m:r>
                        <a:rPr lang="en-GB" sz="2400" b="0" i="1" smtClean="0">
                          <a:latin typeface="Cambria Math" panose="02040503050406030204" pitchFamily="18" charset="0"/>
                        </a:rPr>
                        <m:t>𝑖</m:t>
                      </m:r>
                      <m:d>
                        <m:dPr>
                          <m:ctrlPr>
                            <a:rPr lang="en-GB" sz="2400" b="0" i="1" smtClean="0">
                              <a:latin typeface="Cambria Math" panose="02040503050406030204" pitchFamily="18" charset="0"/>
                            </a:rPr>
                          </m:ctrlPr>
                        </m:d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𝑏</m:t>
                              </m:r>
                            </m:e>
                            <m:sub>
                              <m:r>
                                <a:rPr lang="en-GB" sz="2400" b="0" i="1" smtClean="0">
                                  <a:latin typeface="Cambria Math" panose="02040503050406030204" pitchFamily="18" charset="0"/>
                                </a:rPr>
                                <m:t>1</m:t>
                              </m:r>
                            </m:sub>
                          </m:sSub>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Sub>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𝑏</m:t>
                              </m:r>
                            </m:e>
                            <m:sub>
                              <m:r>
                                <a:rPr lang="en-GB" sz="2400" b="0" i="1" smtClean="0">
                                  <a:latin typeface="Cambria Math" panose="02040503050406030204" pitchFamily="18" charset="0"/>
                                </a:rPr>
                                <m:t>2</m:t>
                              </m:r>
                            </m:sub>
                          </m:sSub>
                        </m:e>
                      </m:d>
                      <m:r>
                        <a:rPr lang="en-GB" sz="2400" b="0" i="1" smtClean="0">
                          <a:latin typeface="Cambria Math" panose="02040503050406030204" pitchFamily="18" charset="0"/>
                        </a:rPr>
                        <m:t>=</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𝑒</m:t>
                          </m:r>
                        </m:e>
                        <m:sup>
                          <m:r>
                            <a:rPr lang="en-GB" sz="2400" b="0" i="1" smtClean="0">
                              <a:latin typeface="Cambria Math" panose="02040503050406030204" pitchFamily="18" charset="0"/>
                            </a:rPr>
                            <m:t>𝑖</m:t>
                          </m:r>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𝜃</m:t>
                              </m:r>
                            </m:e>
                            <m:sub>
                              <m:r>
                                <a:rPr lang="en-GB" sz="2400" b="0" i="1" smtClean="0">
                                  <a:latin typeface="Cambria Math" panose="02040503050406030204" pitchFamily="18" charset="0"/>
                                </a:rPr>
                                <m:t>1</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𝜃</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m:t>
                          </m:r>
                        </m:sup>
                      </m:sSup>
                    </m:oMath>
                  </m:oMathPara>
                </a14:m>
                <a:endParaRPr lang="en-US" sz="2400" dirty="0"/>
              </a:p>
            </p:txBody>
          </p:sp>
        </mc:Choice>
        <mc:Fallback xmlns="">
          <p:sp>
            <p:nvSpPr>
              <p:cNvPr id="8" name="Rectangle 7"/>
              <p:cNvSpPr>
                <a:spLocks noRot="1" noChangeAspect="1" noMove="1" noResize="1" noEditPoints="1" noAdjustHandles="1" noChangeArrowheads="1" noChangeShapeType="1" noTextEdit="1"/>
              </p:cNvSpPr>
              <p:nvPr/>
            </p:nvSpPr>
            <p:spPr>
              <a:xfrm>
                <a:off x="911154" y="2322336"/>
                <a:ext cx="6629314" cy="477888"/>
              </a:xfrm>
              <a:prstGeom prst="rect">
                <a:avLst/>
              </a:prstGeom>
              <a:blipFill>
                <a:blip r:embed="rId5"/>
                <a:stretch>
                  <a:fillRect/>
                </a:stretch>
              </a:blipFill>
            </p:spPr>
            <p:txBody>
              <a:bodyPr/>
              <a:lstStyle/>
              <a:p>
                <a:r>
                  <a:rPr lang="en-US">
                    <a:noFill/>
                  </a:rPr>
                  <a:t> </a:t>
                </a:r>
              </a:p>
            </p:txBody>
          </p:sp>
        </mc:Fallback>
      </mc:AlternateContent>
      <p:sp>
        <p:nvSpPr>
          <p:cNvPr id="9" name="Down Arrow 8"/>
          <p:cNvSpPr/>
          <p:nvPr/>
        </p:nvSpPr>
        <p:spPr>
          <a:xfrm>
            <a:off x="3491880" y="3089406"/>
            <a:ext cx="913951" cy="15951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p:cNvSpPr/>
              <p:nvPr/>
            </p:nvSpPr>
            <p:spPr>
              <a:xfrm>
                <a:off x="4386724" y="3154169"/>
                <a:ext cx="25071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𝑎</m:t>
                          </m:r>
                        </m:e>
                        <m:sub>
                          <m:r>
                            <a:rPr lang="en-GB" i="1">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rPr>
                            <m:t>1</m:t>
                          </m:r>
                        </m:sub>
                      </m:sSub>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cos</m:t>
                          </m:r>
                        </m:fName>
                        <m:e>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rPr>
                                <m:t>1</m:t>
                              </m:r>
                            </m:sub>
                          </m:sSub>
                        </m:e>
                      </m:func>
                      <m:r>
                        <a:rPr lang="en-GB" b="0" i="1" smtClean="0">
                          <a:latin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cos</m:t>
                          </m:r>
                        </m:fName>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𝜃</m:t>
                              </m:r>
                            </m:e>
                            <m:sub>
                              <m:r>
                                <a:rPr lang="en-GB" i="1">
                                  <a:latin typeface="Cambria Math" panose="02040503050406030204" pitchFamily="18" charset="0"/>
                                </a:rPr>
                                <m:t>1</m:t>
                              </m:r>
                            </m:sub>
                          </m:sSub>
                        </m:e>
                      </m:func>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4386724" y="3154169"/>
                <a:ext cx="2507161" cy="369332"/>
              </a:xfrm>
              <a:prstGeom prst="rect">
                <a:avLst/>
              </a:prstGeom>
              <a:blipFill>
                <a:blip r:embed="rId6"/>
                <a:stretch>
                  <a:fillRect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4405831" y="3812683"/>
                <a:ext cx="25284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𝑎</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rPr>
                            <m:t>2</m:t>
                          </m:r>
                        </m:sub>
                      </m:sSub>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cos</m:t>
                          </m:r>
                        </m:fName>
                        <m:e>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rPr>
                                <m:t>2</m:t>
                              </m:r>
                            </m:sub>
                          </m:sSub>
                        </m:e>
                      </m:func>
                      <m:r>
                        <a:rPr lang="en-GB" b="0" i="1" smtClean="0">
                          <a:latin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cos</m:t>
                          </m:r>
                        </m:fName>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𝜃</m:t>
                              </m:r>
                            </m:e>
                            <m:sub>
                              <m:r>
                                <a:rPr lang="en-GB" i="1">
                                  <a:latin typeface="Cambria Math" panose="02040503050406030204" pitchFamily="18" charset="0"/>
                                </a:rPr>
                                <m:t>2</m:t>
                              </m:r>
                            </m:sub>
                          </m:sSub>
                        </m:e>
                      </m:func>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4405831" y="3812683"/>
                <a:ext cx="2528449" cy="369332"/>
              </a:xfrm>
              <a:prstGeom prst="rect">
                <a:avLst/>
              </a:prstGeom>
              <a:blipFill>
                <a:blip r:embed="rId7"/>
                <a:stretch>
                  <a:fillRect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367292" y="3487587"/>
                <a:ext cx="2435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𝑏</m:t>
                          </m:r>
                        </m:e>
                        <m:sub>
                          <m:r>
                            <a:rPr lang="en-GB" i="1">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rPr>
                            <m:t>1</m:t>
                          </m:r>
                        </m:sub>
                      </m:sSub>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sin</m:t>
                          </m:r>
                        </m:fName>
                        <m:e>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rPr>
                                <m:t>1</m:t>
                              </m:r>
                            </m:sub>
                          </m:sSub>
                        </m:e>
                      </m:func>
                      <m:r>
                        <a:rPr lang="en-GB" b="0" i="1" smtClean="0">
                          <a:latin typeface="Cambria Math" panose="02040503050406030204" pitchFamily="18" charset="0"/>
                        </a:rPr>
                        <m:t>=</m:t>
                      </m:r>
                      <m:func>
                        <m:funcPr>
                          <m:ctrlPr>
                            <a:rPr lang="en-GB" i="1">
                              <a:latin typeface="Cambria Math" panose="02040503050406030204" pitchFamily="18" charset="0"/>
                            </a:rPr>
                          </m:ctrlPr>
                        </m:funcPr>
                        <m:fName>
                          <m:r>
                            <m:rPr>
                              <m:sty m:val="p"/>
                            </m:rPr>
                            <a:rPr lang="en-GB" b="0" i="0" smtClean="0">
                              <a:latin typeface="Cambria Math" panose="02040503050406030204" pitchFamily="18" charset="0"/>
                            </a:rPr>
                            <m:t>sin</m:t>
                          </m:r>
                        </m:fName>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𝜃</m:t>
                              </m:r>
                            </m:e>
                            <m:sub>
                              <m:r>
                                <a:rPr lang="en-GB" i="1">
                                  <a:latin typeface="Cambria Math" panose="02040503050406030204" pitchFamily="18" charset="0"/>
                                </a:rPr>
                                <m:t>1</m:t>
                              </m:r>
                            </m:sub>
                          </m:sSub>
                        </m:e>
                      </m:func>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367292" y="3487587"/>
                <a:ext cx="2435731" cy="369332"/>
              </a:xfrm>
              <a:prstGeom prst="rect">
                <a:avLst/>
              </a:prstGeom>
              <a:blipFill>
                <a:blip r:embed="rId8"/>
                <a:stretch>
                  <a:fillRect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440525" y="4149080"/>
                <a:ext cx="2506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rPr>
                            <m:t>2</m:t>
                          </m:r>
                        </m:sub>
                      </m:sSub>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sin</m:t>
                          </m:r>
                        </m:fName>
                        <m:e>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rPr>
                                <m:t>2</m:t>
                              </m:r>
                            </m:sub>
                          </m:sSub>
                        </m:e>
                      </m:func>
                      <m:r>
                        <a:rPr lang="en-GB" b="0" i="1" smtClean="0">
                          <a:latin typeface="Cambria Math" panose="02040503050406030204" pitchFamily="18" charset="0"/>
                        </a:rPr>
                        <m:t>=</m:t>
                      </m:r>
                      <m:func>
                        <m:funcPr>
                          <m:ctrlPr>
                            <a:rPr lang="en-GB" i="1">
                              <a:latin typeface="Cambria Math" panose="02040503050406030204" pitchFamily="18" charset="0"/>
                            </a:rPr>
                          </m:ctrlPr>
                        </m:funcPr>
                        <m:fName>
                          <m:r>
                            <m:rPr>
                              <m:sty m:val="p"/>
                            </m:rPr>
                            <a:rPr lang="en-GB" b="0" i="0" smtClean="0">
                              <a:latin typeface="Cambria Math" panose="02040503050406030204" pitchFamily="18" charset="0"/>
                            </a:rPr>
                            <m:t>sin</m:t>
                          </m:r>
                        </m:fName>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ea typeface="Cambria Math" panose="02040503050406030204" pitchFamily="18" charset="0"/>
                                </a:rPr>
                                <m:t>2</m:t>
                              </m:r>
                            </m:sub>
                          </m:sSub>
                        </m:e>
                      </m:func>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4440525" y="4149080"/>
                <a:ext cx="2506071" cy="369332"/>
              </a:xfrm>
              <a:prstGeom prst="rect">
                <a:avLst/>
              </a:prstGeom>
              <a:blipFill>
                <a:blip r:embed="rId9"/>
                <a:stretch>
                  <a:fillRect b="-8333"/>
                </a:stretch>
              </a:blipFill>
            </p:spPr>
            <p:txBody>
              <a:bodyPr/>
              <a:lstStyle/>
              <a:p>
                <a:r>
                  <a:rPr lang="en-US">
                    <a:noFill/>
                  </a:rPr>
                  <a:t> </a:t>
                </a:r>
              </a:p>
            </p:txBody>
          </p:sp>
        </mc:Fallback>
      </mc:AlternateContent>
    </p:spTree>
    <p:extLst>
      <p:ext uri="{BB962C8B-B14F-4D97-AF65-F5344CB8AC3E}">
        <p14:creationId xmlns:p14="http://schemas.microsoft.com/office/powerpoint/2010/main" val="3378181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615781" y="4684515"/>
            <a:ext cx="7340595" cy="9047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4400" y="0"/>
            <a:ext cx="8229600" cy="1143000"/>
          </a:xfrm>
        </p:spPr>
        <p:txBody>
          <a:bodyPr/>
          <a:lstStyle/>
          <a:p>
            <a:r>
              <a:rPr lang="en-GB" sz="2400" dirty="0"/>
              <a:t>Here is another usefulness of complex numbers </a:t>
            </a:r>
            <a:endParaRPr lang="en-US" sz="24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pPr/>
              <a:t>38</a:t>
            </a:fld>
            <a:endParaRPr lang="en-US" altLang="zh-CN"/>
          </a:p>
        </p:txBody>
      </p:sp>
      <p:sp>
        <p:nvSpPr>
          <p:cNvPr id="5" name="TextBox 4"/>
          <p:cNvSpPr txBox="1"/>
          <p:nvPr/>
        </p:nvSpPr>
        <p:spPr>
          <a:xfrm>
            <a:off x="247802" y="1158375"/>
            <a:ext cx="4820550" cy="369332"/>
          </a:xfrm>
          <a:prstGeom prst="rect">
            <a:avLst/>
          </a:prstGeom>
          <a:noFill/>
        </p:spPr>
        <p:txBody>
          <a:bodyPr wrap="none" rtlCol="0">
            <a:spAutoFit/>
          </a:bodyPr>
          <a:lstStyle/>
          <a:p>
            <a:r>
              <a:rPr lang="en-GB" dirty="0"/>
              <a:t>Considering two complex numbers of modulus 1: </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5065143" y="1143000"/>
                <a:ext cx="3134833" cy="566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𝑧</m:t>
                              </m:r>
                            </m:e>
                          </m:acc>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rPr>
                            <m:t>1</m:t>
                          </m:r>
                        </m:sub>
                      </m:sSub>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𝑖</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rPr>
                                <m:t>1</m:t>
                              </m:r>
                            </m:sub>
                          </m:sSub>
                        </m:sup>
                      </m:sSup>
                      <m:r>
                        <a:rPr lang="en-GB" b="0" i="1" smtClean="0">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𝑖</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𝜃</m:t>
                              </m:r>
                            </m:e>
                            <m:sub>
                              <m:r>
                                <a:rPr lang="en-GB" i="1">
                                  <a:latin typeface="Cambria Math" panose="02040503050406030204" pitchFamily="18" charset="0"/>
                                </a:rPr>
                                <m:t>1</m:t>
                              </m:r>
                            </m:sub>
                          </m:sSub>
                        </m:sup>
                      </m:sSup>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1</m:t>
                          </m:r>
                        </m:sub>
                      </m:sSub>
                      <m:r>
                        <a:rPr lang="en-GB" b="0" i="1" smtClean="0">
                          <a:latin typeface="Cambria Math" panose="02040503050406030204" pitchFamily="18" charset="0"/>
                        </a:rPr>
                        <m:t>+</m:t>
                      </m:r>
                      <m:r>
                        <a:rPr lang="en-GB" b="0" i="1" smtClean="0">
                          <a:latin typeface="Cambria Math" panose="02040503050406030204" pitchFamily="18" charset="0"/>
                        </a:rPr>
                        <m:t>𝑖</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oMath>
                  </m:oMathPara>
                </a14:m>
                <a:endParaRPr lang="en-US" dirty="0"/>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5065143" y="1143000"/>
                <a:ext cx="3134833" cy="566117"/>
              </a:xfrm>
              <a:prstGeom prst="rect">
                <a:avLst/>
              </a:prstGeom>
              <a:blipFill>
                <a:blip r:embed="rId3"/>
                <a:stretch>
                  <a:fillRect t="-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074758" y="1679583"/>
                <a:ext cx="3134833" cy="566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𝑧</m:t>
                              </m:r>
                            </m:e>
                          </m:acc>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rPr>
                            <m:t>2</m:t>
                          </m:r>
                        </m:sub>
                      </m:sSub>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𝑖</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rPr>
                                <m:t>2</m:t>
                              </m:r>
                            </m:sub>
                          </m:sSub>
                        </m:sup>
                      </m:sSup>
                      <m:r>
                        <a:rPr lang="en-GB" b="0" i="1" smtClean="0">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𝑖</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ea typeface="Cambria Math" panose="02040503050406030204" pitchFamily="18" charset="0"/>
                                </a:rPr>
                                <m:t>2</m:t>
                              </m:r>
                            </m:sub>
                          </m:sSub>
                        </m:sup>
                      </m:sSup>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2</m:t>
                          </m:r>
                        </m:sub>
                      </m:sSub>
                      <m:r>
                        <a:rPr lang="en-GB" b="0" i="1" smtClean="0">
                          <a:latin typeface="Cambria Math" panose="02040503050406030204" pitchFamily="18" charset="0"/>
                        </a:rPr>
                        <m:t>+</m:t>
                      </m:r>
                      <m:r>
                        <a:rPr lang="en-GB" b="0" i="1" smtClean="0">
                          <a:latin typeface="Cambria Math" panose="02040503050406030204" pitchFamily="18" charset="0"/>
                        </a:rPr>
                        <m:t>𝑖</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oMath>
                  </m:oMathPara>
                </a14:m>
                <a:endParaRPr lang="en-US" dirty="0"/>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074758" y="1679583"/>
                <a:ext cx="3134833" cy="566117"/>
              </a:xfrm>
              <a:prstGeom prst="rect">
                <a:avLst/>
              </a:prstGeom>
              <a:blipFill>
                <a:blip r:embed="rId4"/>
                <a:stretch>
                  <a:fillRect t="-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911154" y="2322336"/>
                <a:ext cx="6629314" cy="477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GB" sz="2400" i="1">
                                  <a:latin typeface="Cambria Math" panose="02040503050406030204" pitchFamily="18" charset="0"/>
                                </a:rPr>
                                <m:t>𝑧</m:t>
                              </m:r>
                            </m:e>
                          </m:acc>
                        </m:e>
                        <m:sub>
                          <m:r>
                            <a:rPr lang="en-GB" sz="2400" i="1">
                              <a:latin typeface="Cambria Math" panose="02040503050406030204" pitchFamily="18" charset="0"/>
                            </a:rPr>
                            <m:t>1</m:t>
                          </m:r>
                        </m:sub>
                      </m:sSub>
                      <m:sSub>
                        <m:sSubPr>
                          <m:ctrlPr>
                            <a:rPr lang="en-US" sz="240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GB" sz="2400" i="1">
                                  <a:latin typeface="Cambria Math" panose="02040503050406030204" pitchFamily="18" charset="0"/>
                                </a:rPr>
                                <m:t>𝑧</m:t>
                              </m:r>
                            </m:e>
                          </m:acc>
                        </m:e>
                        <m:sub>
                          <m:r>
                            <a:rPr lang="en-GB" sz="2400" b="0" i="1" smtClean="0">
                              <a:latin typeface="Cambria Math" panose="02040503050406030204" pitchFamily="18" charset="0"/>
                            </a:rPr>
                            <m:t>2</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Sub>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𝑏</m:t>
                          </m:r>
                        </m:e>
                        <m:sub>
                          <m:r>
                            <a:rPr lang="en-GB" sz="2400" b="0" i="1" smtClean="0">
                              <a:latin typeface="Cambria Math" panose="02040503050406030204" pitchFamily="18" charset="0"/>
                            </a:rPr>
                            <m:t>1</m:t>
                          </m:r>
                        </m:sub>
                      </m:sSub>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𝑏</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m:t>
                      </m:r>
                      <m:r>
                        <a:rPr lang="en-GB" sz="2400" b="0" i="1" smtClean="0">
                          <a:latin typeface="Cambria Math" panose="02040503050406030204" pitchFamily="18" charset="0"/>
                        </a:rPr>
                        <m:t>𝑖</m:t>
                      </m:r>
                      <m:d>
                        <m:dPr>
                          <m:ctrlPr>
                            <a:rPr lang="en-GB" sz="2400" b="0" i="1" smtClean="0">
                              <a:latin typeface="Cambria Math" panose="02040503050406030204" pitchFamily="18" charset="0"/>
                            </a:rPr>
                          </m:ctrlPr>
                        </m:d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𝑏</m:t>
                              </m:r>
                            </m:e>
                            <m:sub>
                              <m:r>
                                <a:rPr lang="en-GB" sz="2400" b="0" i="1" smtClean="0">
                                  <a:latin typeface="Cambria Math" panose="02040503050406030204" pitchFamily="18" charset="0"/>
                                </a:rPr>
                                <m:t>1</m:t>
                              </m:r>
                            </m:sub>
                          </m:sSub>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Sub>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𝑏</m:t>
                              </m:r>
                            </m:e>
                            <m:sub>
                              <m:r>
                                <a:rPr lang="en-GB" sz="2400" b="0" i="1" smtClean="0">
                                  <a:latin typeface="Cambria Math" panose="02040503050406030204" pitchFamily="18" charset="0"/>
                                </a:rPr>
                                <m:t>2</m:t>
                              </m:r>
                            </m:sub>
                          </m:sSub>
                        </m:e>
                      </m:d>
                      <m:r>
                        <a:rPr lang="en-GB" sz="2400" b="0" i="1" smtClean="0">
                          <a:latin typeface="Cambria Math" panose="02040503050406030204" pitchFamily="18" charset="0"/>
                        </a:rPr>
                        <m:t>=</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𝑒</m:t>
                          </m:r>
                        </m:e>
                        <m:sup>
                          <m:r>
                            <a:rPr lang="en-GB" sz="2400" b="0" i="1" smtClean="0">
                              <a:latin typeface="Cambria Math" panose="02040503050406030204" pitchFamily="18" charset="0"/>
                            </a:rPr>
                            <m:t>𝑖</m:t>
                          </m:r>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𝜃</m:t>
                              </m:r>
                            </m:e>
                            <m:sub>
                              <m:r>
                                <a:rPr lang="en-GB" sz="2400" b="0" i="1" smtClean="0">
                                  <a:latin typeface="Cambria Math" panose="02040503050406030204" pitchFamily="18" charset="0"/>
                                </a:rPr>
                                <m:t>1</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𝜃</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m:t>
                          </m:r>
                        </m:sup>
                      </m:sSup>
                    </m:oMath>
                  </m:oMathPara>
                </a14:m>
                <a:endParaRPr lang="en-US" sz="2400" dirty="0"/>
              </a:p>
            </p:txBody>
          </p:sp>
        </mc:Choice>
        <mc:Fallback xmlns="">
          <p:sp>
            <p:nvSpPr>
              <p:cNvPr id="8" name="Rectangle 7"/>
              <p:cNvSpPr>
                <a:spLocks noRot="1" noChangeAspect="1" noMove="1" noResize="1" noEditPoints="1" noAdjustHandles="1" noChangeArrowheads="1" noChangeShapeType="1" noTextEdit="1"/>
              </p:cNvSpPr>
              <p:nvPr/>
            </p:nvSpPr>
            <p:spPr>
              <a:xfrm>
                <a:off x="911154" y="2322336"/>
                <a:ext cx="6629314" cy="477888"/>
              </a:xfrm>
              <a:prstGeom prst="rect">
                <a:avLst/>
              </a:prstGeom>
              <a:blipFill>
                <a:blip r:embed="rId5"/>
                <a:stretch>
                  <a:fillRect/>
                </a:stretch>
              </a:blipFill>
            </p:spPr>
            <p:txBody>
              <a:bodyPr/>
              <a:lstStyle/>
              <a:p>
                <a:r>
                  <a:rPr lang="en-US">
                    <a:noFill/>
                  </a:rPr>
                  <a:t> </a:t>
                </a:r>
              </a:p>
            </p:txBody>
          </p:sp>
        </mc:Fallback>
      </mc:AlternateContent>
      <p:sp>
        <p:nvSpPr>
          <p:cNvPr id="9" name="Down Arrow 8"/>
          <p:cNvSpPr/>
          <p:nvPr/>
        </p:nvSpPr>
        <p:spPr>
          <a:xfrm>
            <a:off x="3491880" y="3089406"/>
            <a:ext cx="913951" cy="15951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p:cNvSpPr/>
              <p:nvPr/>
            </p:nvSpPr>
            <p:spPr>
              <a:xfrm>
                <a:off x="615781" y="4807627"/>
                <a:ext cx="759381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𝑅𝑒</m:t>
                      </m:r>
                      <m:d>
                        <m:dPr>
                          <m:begChr m:val="{"/>
                          <m:endChr m:val="}"/>
                          <m:ctrlPr>
                            <a:rPr lang="en-GB" sz="2400" b="0" i="1" smtClean="0">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GB" sz="2400" i="1">
                                      <a:latin typeface="Cambria Math" panose="02040503050406030204" pitchFamily="18" charset="0"/>
                                    </a:rPr>
                                    <m:t>𝑧</m:t>
                                  </m:r>
                                </m:e>
                              </m:acc>
                            </m:e>
                            <m:sub>
                              <m:r>
                                <a:rPr lang="en-GB" sz="2400" i="1">
                                  <a:latin typeface="Cambria Math" panose="02040503050406030204" pitchFamily="18" charset="0"/>
                                </a:rPr>
                                <m:t>1</m:t>
                              </m:r>
                            </m:sub>
                          </m:sSub>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GB" sz="2400" i="1">
                                      <a:latin typeface="Cambria Math" panose="02040503050406030204" pitchFamily="18" charset="0"/>
                                    </a:rPr>
                                    <m:t>𝑧</m:t>
                                  </m:r>
                                </m:e>
                              </m:acc>
                            </m:e>
                            <m:sub>
                              <m:r>
                                <a:rPr lang="en-GB" sz="2400" i="1">
                                  <a:latin typeface="Cambria Math" panose="02040503050406030204" pitchFamily="18" charset="0"/>
                                </a:rPr>
                                <m:t>2</m:t>
                              </m:r>
                            </m:sub>
                          </m:sSub>
                        </m:e>
                      </m:d>
                      <m:r>
                        <a:rPr lang="en-GB" sz="2400" b="0" i="1" smtClean="0">
                          <a:latin typeface="Cambria Math" panose="02040503050406030204" pitchFamily="18" charset="0"/>
                        </a:rPr>
                        <m:t>=</m:t>
                      </m:r>
                      <m:func>
                        <m:funcPr>
                          <m:ctrlPr>
                            <a:rPr lang="en-GB" sz="2400" b="0" i="1" smtClean="0">
                              <a:latin typeface="Cambria Math" panose="02040503050406030204" pitchFamily="18" charset="0"/>
                            </a:rPr>
                          </m:ctrlPr>
                        </m:funcPr>
                        <m:fName>
                          <m:r>
                            <m:rPr>
                              <m:sty m:val="p"/>
                            </m:rPr>
                            <a:rPr lang="en-GB" sz="2400" b="0" i="0" smtClean="0">
                              <a:latin typeface="Cambria Math" panose="02040503050406030204" pitchFamily="18" charset="0"/>
                            </a:rPr>
                            <m:t>cos</m:t>
                          </m:r>
                        </m:fName>
                        <m:e>
                          <m:d>
                            <m:dPr>
                              <m:ctrlPr>
                                <a:rPr lang="en-GB" sz="2400" b="0" i="1" smtClean="0">
                                  <a:latin typeface="Cambria Math" panose="02040503050406030204" pitchFamily="18" charset="0"/>
                                </a:rPr>
                              </m:ctrlPr>
                            </m:d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𝜃</m:t>
                                  </m:r>
                                </m:e>
                                <m:sub>
                                  <m:r>
                                    <a:rPr lang="en-GB" sz="2400" b="0" i="1" smtClean="0">
                                      <a:latin typeface="Cambria Math" panose="02040503050406030204" pitchFamily="18" charset="0"/>
                                    </a:rPr>
                                    <m:t>1</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𝜃</m:t>
                                  </m:r>
                                </m:e>
                                <m:sub>
                                  <m:r>
                                    <a:rPr lang="en-GB" sz="2400" b="0" i="1" smtClean="0">
                                      <a:latin typeface="Cambria Math" panose="02040503050406030204" pitchFamily="18" charset="0"/>
                                    </a:rPr>
                                    <m:t>2</m:t>
                                  </m:r>
                                </m:sub>
                              </m:sSub>
                            </m:e>
                          </m:d>
                          <m:r>
                            <a:rPr lang="en-GB" sz="2400" b="0" i="1" smtClean="0">
                              <a:latin typeface="Cambria Math" panose="02040503050406030204" pitchFamily="18" charset="0"/>
                            </a:rPr>
                            <m:t>=</m:t>
                          </m:r>
                          <m:func>
                            <m:funcPr>
                              <m:ctrlPr>
                                <a:rPr lang="en-GB" sz="2400" i="1">
                                  <a:latin typeface="Cambria Math" panose="02040503050406030204" pitchFamily="18" charset="0"/>
                                </a:rPr>
                              </m:ctrlPr>
                            </m:funcPr>
                            <m:fName>
                              <m:r>
                                <m:rPr>
                                  <m:sty m:val="p"/>
                                </m:rPr>
                                <a:rPr lang="en-GB" sz="2400">
                                  <a:latin typeface="Cambria Math" panose="02040503050406030204" pitchFamily="18" charset="0"/>
                                </a:rPr>
                                <m:t>cos</m:t>
                              </m:r>
                            </m:fName>
                            <m:e>
                              <m:sSub>
                                <m:sSubPr>
                                  <m:ctrlPr>
                                    <a:rPr lang="en-GB" sz="2400" i="1">
                                      <a:latin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𝜃</m:t>
                                  </m:r>
                                </m:e>
                                <m:sub>
                                  <m:r>
                                    <a:rPr lang="en-GB" sz="2400" i="1">
                                      <a:latin typeface="Cambria Math" panose="02040503050406030204" pitchFamily="18" charset="0"/>
                                    </a:rPr>
                                    <m:t>1</m:t>
                                  </m:r>
                                </m:sub>
                              </m:sSub>
                              <m:func>
                                <m:funcPr>
                                  <m:ctrlPr>
                                    <a:rPr lang="en-GB" sz="2400" i="1">
                                      <a:latin typeface="Cambria Math" panose="02040503050406030204" pitchFamily="18" charset="0"/>
                                    </a:rPr>
                                  </m:ctrlPr>
                                </m:funcPr>
                                <m:fName>
                                  <m:r>
                                    <m:rPr>
                                      <m:sty m:val="p"/>
                                    </m:rPr>
                                    <a:rPr lang="en-GB" sz="2400">
                                      <a:latin typeface="Cambria Math" panose="02040503050406030204" pitchFamily="18" charset="0"/>
                                    </a:rPr>
                                    <m:t>cos</m:t>
                                  </m:r>
                                </m:fName>
                                <m:e>
                                  <m:sSub>
                                    <m:sSubPr>
                                      <m:ctrlPr>
                                        <a:rPr lang="en-GB" sz="2400" i="1">
                                          <a:latin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𝜃</m:t>
                                      </m:r>
                                    </m:e>
                                    <m:sub>
                                      <m:r>
                                        <a:rPr lang="en-GB" sz="2400" i="1">
                                          <a:latin typeface="Cambria Math" panose="02040503050406030204" pitchFamily="18" charset="0"/>
                                        </a:rPr>
                                        <m:t>2</m:t>
                                      </m:r>
                                    </m:sub>
                                  </m:sSub>
                                </m:e>
                              </m:func>
                              <m:r>
                                <a:rPr lang="en-GB" sz="2400" b="0" i="1" smtClean="0">
                                  <a:latin typeface="Cambria Math" panose="02040503050406030204" pitchFamily="18" charset="0"/>
                                </a:rPr>
                                <m:t>−</m:t>
                              </m:r>
                              <m:func>
                                <m:funcPr>
                                  <m:ctrlPr>
                                    <a:rPr lang="en-GB" sz="2400" b="0" i="1" smtClean="0">
                                      <a:latin typeface="Cambria Math" panose="02040503050406030204" pitchFamily="18" charset="0"/>
                                    </a:rPr>
                                  </m:ctrlPr>
                                </m:funcPr>
                                <m:fName>
                                  <m:r>
                                    <m:rPr>
                                      <m:sty m:val="p"/>
                                    </m:rPr>
                                    <a:rPr lang="en-GB" sz="2400" b="0" i="0" smtClean="0">
                                      <a:latin typeface="Cambria Math" panose="02040503050406030204" pitchFamily="18" charset="0"/>
                                    </a:rPr>
                                    <m:t>sin</m:t>
                                  </m:r>
                                </m:fName>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𝜃</m:t>
                                      </m:r>
                                    </m:e>
                                    <m:sub>
                                      <m:r>
                                        <a:rPr lang="en-GB" sz="2400" b="0" i="1" smtClean="0">
                                          <a:latin typeface="Cambria Math" panose="02040503050406030204" pitchFamily="18" charset="0"/>
                                        </a:rPr>
                                        <m:t>1</m:t>
                                      </m:r>
                                    </m:sub>
                                  </m:sSub>
                                  <m:func>
                                    <m:funcPr>
                                      <m:ctrlPr>
                                        <a:rPr lang="en-GB" sz="2400" b="0" i="1" smtClean="0">
                                          <a:latin typeface="Cambria Math" panose="02040503050406030204" pitchFamily="18" charset="0"/>
                                        </a:rPr>
                                      </m:ctrlPr>
                                    </m:funcPr>
                                    <m:fName>
                                      <m:r>
                                        <m:rPr>
                                          <m:sty m:val="p"/>
                                        </m:rPr>
                                        <a:rPr lang="en-GB" sz="2400" b="0" i="0" smtClean="0">
                                          <a:latin typeface="Cambria Math" panose="02040503050406030204" pitchFamily="18" charset="0"/>
                                        </a:rPr>
                                        <m:t>sin</m:t>
                                      </m:r>
                                    </m:fName>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𝜃</m:t>
                                          </m:r>
                                        </m:e>
                                        <m:sub>
                                          <m:r>
                                            <a:rPr lang="en-GB" sz="2400" b="0" i="1" smtClean="0">
                                              <a:latin typeface="Cambria Math" panose="02040503050406030204" pitchFamily="18" charset="0"/>
                                            </a:rPr>
                                            <m:t>2</m:t>
                                          </m:r>
                                        </m:sub>
                                      </m:sSub>
                                    </m:e>
                                  </m:func>
                                </m:e>
                              </m:func>
                            </m:e>
                          </m:func>
                        </m:e>
                      </m:func>
                    </m:oMath>
                  </m:oMathPara>
                </a14:m>
                <a:endParaRPr lang="en-US" sz="2400" dirty="0"/>
              </a:p>
            </p:txBody>
          </p:sp>
        </mc:Choice>
        <mc:Fallback xmlns="">
          <p:sp>
            <p:nvSpPr>
              <p:cNvPr id="10" name="Rectangle 9"/>
              <p:cNvSpPr>
                <a:spLocks noRot="1" noChangeAspect="1" noMove="1" noResize="1" noEditPoints="1" noAdjustHandles="1" noChangeArrowheads="1" noChangeShapeType="1" noTextEdit="1"/>
              </p:cNvSpPr>
              <p:nvPr/>
            </p:nvSpPr>
            <p:spPr>
              <a:xfrm>
                <a:off x="615781" y="4807627"/>
                <a:ext cx="7593810" cy="461665"/>
              </a:xfrm>
              <a:prstGeom prst="rect">
                <a:avLst/>
              </a:prstGeom>
              <a:blipFill>
                <a:blip r:embed="rId6"/>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386724" y="3154169"/>
                <a:ext cx="25071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𝑎</m:t>
                          </m:r>
                        </m:e>
                        <m:sub>
                          <m:r>
                            <a:rPr lang="en-GB" i="1">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rPr>
                            <m:t>1</m:t>
                          </m:r>
                        </m:sub>
                      </m:sSub>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cos</m:t>
                          </m:r>
                        </m:fName>
                        <m:e>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rPr>
                                <m:t>1</m:t>
                              </m:r>
                            </m:sub>
                          </m:sSub>
                        </m:e>
                      </m:func>
                      <m:r>
                        <a:rPr lang="en-GB" b="0" i="1" smtClean="0">
                          <a:latin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cos</m:t>
                          </m:r>
                        </m:fName>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𝜃</m:t>
                              </m:r>
                            </m:e>
                            <m:sub>
                              <m:r>
                                <a:rPr lang="en-GB" i="1">
                                  <a:latin typeface="Cambria Math" panose="02040503050406030204" pitchFamily="18" charset="0"/>
                                </a:rPr>
                                <m:t>1</m:t>
                              </m:r>
                            </m:sub>
                          </m:sSub>
                        </m:e>
                      </m:func>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4386724" y="3154169"/>
                <a:ext cx="2507161" cy="369332"/>
              </a:xfrm>
              <a:prstGeom prst="rect">
                <a:avLst/>
              </a:prstGeom>
              <a:blipFill>
                <a:blip r:embed="rId7"/>
                <a:stretch>
                  <a:fillRect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4405831" y="3812683"/>
                <a:ext cx="25284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𝑎</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rPr>
                            <m:t>2</m:t>
                          </m:r>
                        </m:sub>
                      </m:sSub>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cos</m:t>
                          </m:r>
                        </m:fName>
                        <m:e>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rPr>
                                <m:t>2</m:t>
                              </m:r>
                            </m:sub>
                          </m:sSub>
                        </m:e>
                      </m:func>
                      <m:r>
                        <a:rPr lang="en-GB" b="0" i="1" smtClean="0">
                          <a:latin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cos</m:t>
                          </m:r>
                        </m:fName>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𝜃</m:t>
                              </m:r>
                            </m:e>
                            <m:sub>
                              <m:r>
                                <a:rPr lang="en-GB" i="1">
                                  <a:latin typeface="Cambria Math" panose="02040503050406030204" pitchFamily="18" charset="0"/>
                                </a:rPr>
                                <m:t>2</m:t>
                              </m:r>
                            </m:sub>
                          </m:sSub>
                        </m:e>
                      </m:func>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4405831" y="3812683"/>
                <a:ext cx="2528449" cy="369332"/>
              </a:xfrm>
              <a:prstGeom prst="rect">
                <a:avLst/>
              </a:prstGeom>
              <a:blipFill>
                <a:blip r:embed="rId8"/>
                <a:stretch>
                  <a:fillRect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367292" y="3487587"/>
                <a:ext cx="2435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𝑏</m:t>
                          </m:r>
                        </m:e>
                        <m:sub>
                          <m:r>
                            <a:rPr lang="en-GB" i="1">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rPr>
                            <m:t>1</m:t>
                          </m:r>
                        </m:sub>
                      </m:sSub>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sin</m:t>
                          </m:r>
                        </m:fName>
                        <m:e>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rPr>
                                <m:t>1</m:t>
                              </m:r>
                            </m:sub>
                          </m:sSub>
                        </m:e>
                      </m:func>
                      <m:r>
                        <a:rPr lang="en-GB" b="0" i="1" smtClean="0">
                          <a:latin typeface="Cambria Math" panose="02040503050406030204" pitchFamily="18" charset="0"/>
                        </a:rPr>
                        <m:t>=</m:t>
                      </m:r>
                      <m:func>
                        <m:funcPr>
                          <m:ctrlPr>
                            <a:rPr lang="en-GB" i="1">
                              <a:latin typeface="Cambria Math" panose="02040503050406030204" pitchFamily="18" charset="0"/>
                            </a:rPr>
                          </m:ctrlPr>
                        </m:funcPr>
                        <m:fName>
                          <m:r>
                            <m:rPr>
                              <m:sty m:val="p"/>
                            </m:rPr>
                            <a:rPr lang="en-GB" b="0" i="0" smtClean="0">
                              <a:latin typeface="Cambria Math" panose="02040503050406030204" pitchFamily="18" charset="0"/>
                            </a:rPr>
                            <m:t>sin</m:t>
                          </m:r>
                        </m:fName>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𝜃</m:t>
                              </m:r>
                            </m:e>
                            <m:sub>
                              <m:r>
                                <a:rPr lang="en-GB" i="1">
                                  <a:latin typeface="Cambria Math" panose="02040503050406030204" pitchFamily="18" charset="0"/>
                                </a:rPr>
                                <m:t>1</m:t>
                              </m:r>
                            </m:sub>
                          </m:sSub>
                        </m:e>
                      </m:func>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367292" y="3487587"/>
                <a:ext cx="2435731" cy="369332"/>
              </a:xfrm>
              <a:prstGeom prst="rect">
                <a:avLst/>
              </a:prstGeom>
              <a:blipFill>
                <a:blip r:embed="rId9"/>
                <a:stretch>
                  <a:fillRect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440525" y="4149080"/>
                <a:ext cx="2506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rPr>
                            <m:t>2</m:t>
                          </m:r>
                        </m:sub>
                      </m:sSub>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sin</m:t>
                          </m:r>
                        </m:fName>
                        <m:e>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rPr>
                                <m:t>2</m:t>
                              </m:r>
                            </m:sub>
                          </m:sSub>
                        </m:e>
                      </m:func>
                      <m:r>
                        <a:rPr lang="en-GB" b="0" i="1" smtClean="0">
                          <a:latin typeface="Cambria Math" panose="02040503050406030204" pitchFamily="18" charset="0"/>
                        </a:rPr>
                        <m:t>=</m:t>
                      </m:r>
                      <m:func>
                        <m:funcPr>
                          <m:ctrlPr>
                            <a:rPr lang="en-GB" i="1">
                              <a:latin typeface="Cambria Math" panose="02040503050406030204" pitchFamily="18" charset="0"/>
                            </a:rPr>
                          </m:ctrlPr>
                        </m:funcPr>
                        <m:fName>
                          <m:r>
                            <m:rPr>
                              <m:sty m:val="p"/>
                            </m:rPr>
                            <a:rPr lang="en-GB" b="0" i="0" smtClean="0">
                              <a:latin typeface="Cambria Math" panose="02040503050406030204" pitchFamily="18" charset="0"/>
                            </a:rPr>
                            <m:t>sin</m:t>
                          </m:r>
                        </m:fName>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ea typeface="Cambria Math" panose="02040503050406030204" pitchFamily="18" charset="0"/>
                                </a:rPr>
                                <m:t>2</m:t>
                              </m:r>
                            </m:sub>
                          </m:sSub>
                        </m:e>
                      </m:func>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4440525" y="4149080"/>
                <a:ext cx="2506071" cy="369332"/>
              </a:xfrm>
              <a:prstGeom prst="rect">
                <a:avLst/>
              </a:prstGeom>
              <a:blipFill>
                <a:blip r:embed="rId10"/>
                <a:stretch>
                  <a:fillRect b="-8333"/>
                </a:stretch>
              </a:blipFill>
            </p:spPr>
            <p:txBody>
              <a:bodyPr/>
              <a:lstStyle/>
              <a:p>
                <a:r>
                  <a:rPr lang="en-US">
                    <a:noFill/>
                  </a:rPr>
                  <a:t> </a:t>
                </a:r>
              </a:p>
            </p:txBody>
          </p:sp>
        </mc:Fallback>
      </mc:AlternateContent>
    </p:spTree>
    <p:extLst>
      <p:ext uri="{BB962C8B-B14F-4D97-AF65-F5344CB8AC3E}">
        <p14:creationId xmlns:p14="http://schemas.microsoft.com/office/powerpoint/2010/main" val="4048464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615781" y="4684515"/>
            <a:ext cx="7340595" cy="9047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4400" y="0"/>
            <a:ext cx="8229600" cy="1143000"/>
          </a:xfrm>
        </p:spPr>
        <p:txBody>
          <a:bodyPr/>
          <a:lstStyle/>
          <a:p>
            <a:r>
              <a:rPr lang="en-GB" sz="2400" dirty="0"/>
              <a:t>Here is another usefulness of complex numbers </a:t>
            </a:r>
            <a:endParaRPr lang="en-US" sz="24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pPr/>
              <a:t>39</a:t>
            </a:fld>
            <a:endParaRPr lang="en-US" altLang="zh-CN"/>
          </a:p>
        </p:txBody>
      </p:sp>
      <p:sp>
        <p:nvSpPr>
          <p:cNvPr id="5" name="TextBox 4"/>
          <p:cNvSpPr txBox="1"/>
          <p:nvPr/>
        </p:nvSpPr>
        <p:spPr>
          <a:xfrm>
            <a:off x="247802" y="1158375"/>
            <a:ext cx="4820550" cy="369332"/>
          </a:xfrm>
          <a:prstGeom prst="rect">
            <a:avLst/>
          </a:prstGeom>
          <a:noFill/>
        </p:spPr>
        <p:txBody>
          <a:bodyPr wrap="none" rtlCol="0">
            <a:spAutoFit/>
          </a:bodyPr>
          <a:lstStyle/>
          <a:p>
            <a:r>
              <a:rPr lang="en-GB" dirty="0"/>
              <a:t>Considering two complex numbers of modulus 1: </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5065143" y="1143000"/>
                <a:ext cx="3134833" cy="566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𝑧</m:t>
                              </m:r>
                            </m:e>
                          </m:acc>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rPr>
                            <m:t>1</m:t>
                          </m:r>
                        </m:sub>
                      </m:sSub>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𝑖</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rPr>
                                <m:t>1</m:t>
                              </m:r>
                            </m:sub>
                          </m:sSub>
                        </m:sup>
                      </m:sSup>
                      <m:r>
                        <a:rPr lang="en-GB" b="0" i="1" smtClean="0">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𝑖</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𝜃</m:t>
                              </m:r>
                            </m:e>
                            <m:sub>
                              <m:r>
                                <a:rPr lang="en-GB" i="1">
                                  <a:latin typeface="Cambria Math" panose="02040503050406030204" pitchFamily="18" charset="0"/>
                                </a:rPr>
                                <m:t>1</m:t>
                              </m:r>
                            </m:sub>
                          </m:sSub>
                        </m:sup>
                      </m:sSup>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1</m:t>
                          </m:r>
                        </m:sub>
                      </m:sSub>
                      <m:r>
                        <a:rPr lang="en-GB" b="0" i="1" smtClean="0">
                          <a:latin typeface="Cambria Math" panose="02040503050406030204" pitchFamily="18" charset="0"/>
                        </a:rPr>
                        <m:t>+</m:t>
                      </m:r>
                      <m:r>
                        <a:rPr lang="en-GB" b="0" i="1" smtClean="0">
                          <a:latin typeface="Cambria Math" panose="02040503050406030204" pitchFamily="18" charset="0"/>
                        </a:rPr>
                        <m:t>𝑖</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oMath>
                  </m:oMathPara>
                </a14:m>
                <a:endParaRPr lang="en-US" dirty="0"/>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5065143" y="1143000"/>
                <a:ext cx="3134833" cy="566117"/>
              </a:xfrm>
              <a:prstGeom prst="rect">
                <a:avLst/>
              </a:prstGeom>
              <a:blipFill>
                <a:blip r:embed="rId3"/>
                <a:stretch>
                  <a:fillRect t="-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074758" y="1679583"/>
                <a:ext cx="3134833" cy="566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𝑧</m:t>
                              </m:r>
                            </m:e>
                          </m:acc>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rPr>
                            <m:t>2</m:t>
                          </m:r>
                        </m:sub>
                      </m:sSub>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𝑖</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rPr>
                                <m:t>2</m:t>
                              </m:r>
                            </m:sub>
                          </m:sSub>
                        </m:sup>
                      </m:sSup>
                      <m:r>
                        <a:rPr lang="en-GB" b="0" i="1" smtClean="0">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𝑖</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ea typeface="Cambria Math" panose="02040503050406030204" pitchFamily="18" charset="0"/>
                                </a:rPr>
                                <m:t>2</m:t>
                              </m:r>
                            </m:sub>
                          </m:sSub>
                        </m:sup>
                      </m:sSup>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2</m:t>
                          </m:r>
                        </m:sub>
                      </m:sSub>
                      <m:r>
                        <a:rPr lang="en-GB" b="0" i="1" smtClean="0">
                          <a:latin typeface="Cambria Math" panose="02040503050406030204" pitchFamily="18" charset="0"/>
                        </a:rPr>
                        <m:t>+</m:t>
                      </m:r>
                      <m:r>
                        <a:rPr lang="en-GB" b="0" i="1" smtClean="0">
                          <a:latin typeface="Cambria Math" panose="02040503050406030204" pitchFamily="18" charset="0"/>
                        </a:rPr>
                        <m:t>𝑖</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oMath>
                  </m:oMathPara>
                </a14:m>
                <a:endParaRPr lang="en-US" dirty="0"/>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074758" y="1679583"/>
                <a:ext cx="3134833" cy="566117"/>
              </a:xfrm>
              <a:prstGeom prst="rect">
                <a:avLst/>
              </a:prstGeom>
              <a:blipFill>
                <a:blip r:embed="rId4"/>
                <a:stretch>
                  <a:fillRect t="-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911154" y="2322336"/>
                <a:ext cx="6629314" cy="477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GB" sz="2400" i="1">
                                  <a:latin typeface="Cambria Math" panose="02040503050406030204" pitchFamily="18" charset="0"/>
                                </a:rPr>
                                <m:t>𝑧</m:t>
                              </m:r>
                            </m:e>
                          </m:acc>
                        </m:e>
                        <m:sub>
                          <m:r>
                            <a:rPr lang="en-GB" sz="2400" i="1">
                              <a:latin typeface="Cambria Math" panose="02040503050406030204" pitchFamily="18" charset="0"/>
                            </a:rPr>
                            <m:t>1</m:t>
                          </m:r>
                        </m:sub>
                      </m:sSub>
                      <m:sSub>
                        <m:sSubPr>
                          <m:ctrlPr>
                            <a:rPr lang="en-US" sz="240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GB" sz="2400" i="1">
                                  <a:latin typeface="Cambria Math" panose="02040503050406030204" pitchFamily="18" charset="0"/>
                                </a:rPr>
                                <m:t>𝑧</m:t>
                              </m:r>
                            </m:e>
                          </m:acc>
                        </m:e>
                        <m:sub>
                          <m:r>
                            <a:rPr lang="en-GB" sz="2400" b="0" i="1" smtClean="0">
                              <a:latin typeface="Cambria Math" panose="02040503050406030204" pitchFamily="18" charset="0"/>
                            </a:rPr>
                            <m:t>2</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Sub>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𝑏</m:t>
                          </m:r>
                        </m:e>
                        <m:sub>
                          <m:r>
                            <a:rPr lang="en-GB" sz="2400" b="0" i="1" smtClean="0">
                              <a:latin typeface="Cambria Math" panose="02040503050406030204" pitchFamily="18" charset="0"/>
                            </a:rPr>
                            <m:t>1</m:t>
                          </m:r>
                        </m:sub>
                      </m:sSub>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𝑏</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m:t>
                      </m:r>
                      <m:r>
                        <a:rPr lang="en-GB" sz="2400" b="0" i="1" smtClean="0">
                          <a:latin typeface="Cambria Math" panose="02040503050406030204" pitchFamily="18" charset="0"/>
                        </a:rPr>
                        <m:t>𝑖</m:t>
                      </m:r>
                      <m:d>
                        <m:dPr>
                          <m:ctrlPr>
                            <a:rPr lang="en-GB" sz="2400" b="0" i="1" smtClean="0">
                              <a:latin typeface="Cambria Math" panose="02040503050406030204" pitchFamily="18" charset="0"/>
                            </a:rPr>
                          </m:ctrlPr>
                        </m:d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𝑏</m:t>
                              </m:r>
                            </m:e>
                            <m:sub>
                              <m:r>
                                <a:rPr lang="en-GB" sz="2400" b="0" i="1" smtClean="0">
                                  <a:latin typeface="Cambria Math" panose="02040503050406030204" pitchFamily="18" charset="0"/>
                                </a:rPr>
                                <m:t>1</m:t>
                              </m:r>
                            </m:sub>
                          </m:sSub>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𝑎</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𝑎</m:t>
                              </m:r>
                            </m:e>
                            <m:sub>
                              <m:r>
                                <a:rPr lang="en-GB" sz="2400" b="0" i="1" smtClean="0">
                                  <a:latin typeface="Cambria Math" panose="02040503050406030204" pitchFamily="18" charset="0"/>
                                </a:rPr>
                                <m:t>1</m:t>
                              </m:r>
                            </m:sub>
                          </m:sSub>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𝑏</m:t>
                              </m:r>
                            </m:e>
                            <m:sub>
                              <m:r>
                                <a:rPr lang="en-GB" sz="2400" b="0" i="1" smtClean="0">
                                  <a:latin typeface="Cambria Math" panose="02040503050406030204" pitchFamily="18" charset="0"/>
                                </a:rPr>
                                <m:t>2</m:t>
                              </m:r>
                            </m:sub>
                          </m:sSub>
                        </m:e>
                      </m:d>
                      <m:r>
                        <a:rPr lang="en-GB" sz="2400" b="0" i="1" smtClean="0">
                          <a:latin typeface="Cambria Math" panose="02040503050406030204" pitchFamily="18" charset="0"/>
                        </a:rPr>
                        <m:t>=</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𝑒</m:t>
                          </m:r>
                        </m:e>
                        <m:sup>
                          <m:r>
                            <a:rPr lang="en-GB" sz="2400" b="0" i="1" smtClean="0">
                              <a:latin typeface="Cambria Math" panose="02040503050406030204" pitchFamily="18" charset="0"/>
                            </a:rPr>
                            <m:t>𝑖</m:t>
                          </m:r>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𝜃</m:t>
                              </m:r>
                            </m:e>
                            <m:sub>
                              <m:r>
                                <a:rPr lang="en-GB" sz="2400" b="0" i="1" smtClean="0">
                                  <a:latin typeface="Cambria Math" panose="02040503050406030204" pitchFamily="18" charset="0"/>
                                </a:rPr>
                                <m:t>1</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𝜃</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m:t>
                          </m:r>
                        </m:sup>
                      </m:sSup>
                    </m:oMath>
                  </m:oMathPara>
                </a14:m>
                <a:endParaRPr lang="en-US" sz="2400" dirty="0"/>
              </a:p>
            </p:txBody>
          </p:sp>
        </mc:Choice>
        <mc:Fallback xmlns="">
          <p:sp>
            <p:nvSpPr>
              <p:cNvPr id="8" name="Rectangle 7"/>
              <p:cNvSpPr>
                <a:spLocks noRot="1" noChangeAspect="1" noMove="1" noResize="1" noEditPoints="1" noAdjustHandles="1" noChangeArrowheads="1" noChangeShapeType="1" noTextEdit="1"/>
              </p:cNvSpPr>
              <p:nvPr/>
            </p:nvSpPr>
            <p:spPr>
              <a:xfrm>
                <a:off x="911154" y="2322336"/>
                <a:ext cx="6629314" cy="477888"/>
              </a:xfrm>
              <a:prstGeom prst="rect">
                <a:avLst/>
              </a:prstGeom>
              <a:blipFill>
                <a:blip r:embed="rId5"/>
                <a:stretch>
                  <a:fillRect/>
                </a:stretch>
              </a:blipFill>
            </p:spPr>
            <p:txBody>
              <a:bodyPr/>
              <a:lstStyle/>
              <a:p>
                <a:r>
                  <a:rPr lang="en-US">
                    <a:noFill/>
                  </a:rPr>
                  <a:t> </a:t>
                </a:r>
              </a:p>
            </p:txBody>
          </p:sp>
        </mc:Fallback>
      </mc:AlternateContent>
      <p:sp>
        <p:nvSpPr>
          <p:cNvPr id="9" name="Down Arrow 8"/>
          <p:cNvSpPr/>
          <p:nvPr/>
        </p:nvSpPr>
        <p:spPr>
          <a:xfrm>
            <a:off x="3491880" y="3089406"/>
            <a:ext cx="913951" cy="15951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p:cNvSpPr/>
              <p:nvPr/>
            </p:nvSpPr>
            <p:spPr>
              <a:xfrm>
                <a:off x="615781" y="4807627"/>
                <a:ext cx="759381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𝑅𝑒</m:t>
                      </m:r>
                      <m:d>
                        <m:dPr>
                          <m:begChr m:val="{"/>
                          <m:endChr m:val="}"/>
                          <m:ctrlPr>
                            <a:rPr lang="en-GB" sz="2400" b="0" i="1" smtClean="0">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GB" sz="2400" i="1">
                                      <a:latin typeface="Cambria Math" panose="02040503050406030204" pitchFamily="18" charset="0"/>
                                    </a:rPr>
                                    <m:t>𝑧</m:t>
                                  </m:r>
                                </m:e>
                              </m:acc>
                            </m:e>
                            <m:sub>
                              <m:r>
                                <a:rPr lang="en-GB" sz="2400" i="1">
                                  <a:latin typeface="Cambria Math" panose="02040503050406030204" pitchFamily="18" charset="0"/>
                                </a:rPr>
                                <m:t>1</m:t>
                              </m:r>
                            </m:sub>
                          </m:sSub>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GB" sz="2400" i="1">
                                      <a:latin typeface="Cambria Math" panose="02040503050406030204" pitchFamily="18" charset="0"/>
                                    </a:rPr>
                                    <m:t>𝑧</m:t>
                                  </m:r>
                                </m:e>
                              </m:acc>
                            </m:e>
                            <m:sub>
                              <m:r>
                                <a:rPr lang="en-GB" sz="2400" i="1">
                                  <a:latin typeface="Cambria Math" panose="02040503050406030204" pitchFamily="18" charset="0"/>
                                </a:rPr>
                                <m:t>2</m:t>
                              </m:r>
                            </m:sub>
                          </m:sSub>
                        </m:e>
                      </m:d>
                      <m:r>
                        <a:rPr lang="en-GB" sz="2400" b="0" i="1" smtClean="0">
                          <a:latin typeface="Cambria Math" panose="02040503050406030204" pitchFamily="18" charset="0"/>
                        </a:rPr>
                        <m:t>=</m:t>
                      </m:r>
                      <m:func>
                        <m:funcPr>
                          <m:ctrlPr>
                            <a:rPr lang="en-GB" sz="2400" b="0" i="1" smtClean="0">
                              <a:latin typeface="Cambria Math" panose="02040503050406030204" pitchFamily="18" charset="0"/>
                            </a:rPr>
                          </m:ctrlPr>
                        </m:funcPr>
                        <m:fName>
                          <m:r>
                            <m:rPr>
                              <m:sty m:val="p"/>
                            </m:rPr>
                            <a:rPr lang="en-GB" sz="2400" b="0" i="0" smtClean="0">
                              <a:latin typeface="Cambria Math" panose="02040503050406030204" pitchFamily="18" charset="0"/>
                            </a:rPr>
                            <m:t>cos</m:t>
                          </m:r>
                        </m:fName>
                        <m:e>
                          <m:d>
                            <m:dPr>
                              <m:ctrlPr>
                                <a:rPr lang="en-GB" sz="2400" b="0" i="1" smtClean="0">
                                  <a:latin typeface="Cambria Math" panose="02040503050406030204" pitchFamily="18" charset="0"/>
                                </a:rPr>
                              </m:ctrlPr>
                            </m:d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𝜃</m:t>
                                  </m:r>
                                </m:e>
                                <m:sub>
                                  <m:r>
                                    <a:rPr lang="en-GB" sz="2400" b="0" i="1" smtClean="0">
                                      <a:latin typeface="Cambria Math" panose="02040503050406030204" pitchFamily="18" charset="0"/>
                                    </a:rPr>
                                    <m:t>1</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𝜃</m:t>
                                  </m:r>
                                </m:e>
                                <m:sub>
                                  <m:r>
                                    <a:rPr lang="en-GB" sz="2400" b="0" i="1" smtClean="0">
                                      <a:latin typeface="Cambria Math" panose="02040503050406030204" pitchFamily="18" charset="0"/>
                                    </a:rPr>
                                    <m:t>2</m:t>
                                  </m:r>
                                </m:sub>
                              </m:sSub>
                            </m:e>
                          </m:d>
                          <m:r>
                            <a:rPr lang="en-GB" sz="2400" b="0" i="1" smtClean="0">
                              <a:latin typeface="Cambria Math" panose="02040503050406030204" pitchFamily="18" charset="0"/>
                            </a:rPr>
                            <m:t>=</m:t>
                          </m:r>
                          <m:func>
                            <m:funcPr>
                              <m:ctrlPr>
                                <a:rPr lang="en-GB" sz="2400" i="1">
                                  <a:latin typeface="Cambria Math" panose="02040503050406030204" pitchFamily="18" charset="0"/>
                                </a:rPr>
                              </m:ctrlPr>
                            </m:funcPr>
                            <m:fName>
                              <m:r>
                                <m:rPr>
                                  <m:sty m:val="p"/>
                                </m:rPr>
                                <a:rPr lang="en-GB" sz="2400">
                                  <a:latin typeface="Cambria Math" panose="02040503050406030204" pitchFamily="18" charset="0"/>
                                </a:rPr>
                                <m:t>cos</m:t>
                              </m:r>
                            </m:fName>
                            <m:e>
                              <m:sSub>
                                <m:sSubPr>
                                  <m:ctrlPr>
                                    <a:rPr lang="en-GB" sz="2400" i="1">
                                      <a:latin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𝜃</m:t>
                                  </m:r>
                                </m:e>
                                <m:sub>
                                  <m:r>
                                    <a:rPr lang="en-GB" sz="2400" i="1">
                                      <a:latin typeface="Cambria Math" panose="02040503050406030204" pitchFamily="18" charset="0"/>
                                    </a:rPr>
                                    <m:t>1</m:t>
                                  </m:r>
                                </m:sub>
                              </m:sSub>
                              <m:func>
                                <m:funcPr>
                                  <m:ctrlPr>
                                    <a:rPr lang="en-GB" sz="2400" i="1">
                                      <a:latin typeface="Cambria Math" panose="02040503050406030204" pitchFamily="18" charset="0"/>
                                    </a:rPr>
                                  </m:ctrlPr>
                                </m:funcPr>
                                <m:fName>
                                  <m:r>
                                    <m:rPr>
                                      <m:sty m:val="p"/>
                                    </m:rPr>
                                    <a:rPr lang="en-GB" sz="2400">
                                      <a:latin typeface="Cambria Math" panose="02040503050406030204" pitchFamily="18" charset="0"/>
                                    </a:rPr>
                                    <m:t>cos</m:t>
                                  </m:r>
                                </m:fName>
                                <m:e>
                                  <m:sSub>
                                    <m:sSubPr>
                                      <m:ctrlPr>
                                        <a:rPr lang="en-GB" sz="2400" i="1">
                                          <a:latin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𝜃</m:t>
                                      </m:r>
                                    </m:e>
                                    <m:sub>
                                      <m:r>
                                        <a:rPr lang="en-GB" sz="2400" i="1">
                                          <a:latin typeface="Cambria Math" panose="02040503050406030204" pitchFamily="18" charset="0"/>
                                        </a:rPr>
                                        <m:t>2</m:t>
                                      </m:r>
                                    </m:sub>
                                  </m:sSub>
                                </m:e>
                              </m:func>
                              <m:r>
                                <a:rPr lang="en-GB" sz="2400" b="0" i="1" smtClean="0">
                                  <a:latin typeface="Cambria Math" panose="02040503050406030204" pitchFamily="18" charset="0"/>
                                </a:rPr>
                                <m:t>−</m:t>
                              </m:r>
                              <m:func>
                                <m:funcPr>
                                  <m:ctrlPr>
                                    <a:rPr lang="en-GB" sz="2400" b="0" i="1" smtClean="0">
                                      <a:latin typeface="Cambria Math" panose="02040503050406030204" pitchFamily="18" charset="0"/>
                                    </a:rPr>
                                  </m:ctrlPr>
                                </m:funcPr>
                                <m:fName>
                                  <m:r>
                                    <m:rPr>
                                      <m:sty m:val="p"/>
                                    </m:rPr>
                                    <a:rPr lang="en-GB" sz="2400" b="0" i="0" smtClean="0">
                                      <a:latin typeface="Cambria Math" panose="02040503050406030204" pitchFamily="18" charset="0"/>
                                    </a:rPr>
                                    <m:t>sin</m:t>
                                  </m:r>
                                </m:fName>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𝜃</m:t>
                                      </m:r>
                                    </m:e>
                                    <m:sub>
                                      <m:r>
                                        <a:rPr lang="en-GB" sz="2400" b="0" i="1" smtClean="0">
                                          <a:latin typeface="Cambria Math" panose="02040503050406030204" pitchFamily="18" charset="0"/>
                                        </a:rPr>
                                        <m:t>1</m:t>
                                      </m:r>
                                    </m:sub>
                                  </m:sSub>
                                  <m:func>
                                    <m:funcPr>
                                      <m:ctrlPr>
                                        <a:rPr lang="en-GB" sz="2400" b="0" i="1" smtClean="0">
                                          <a:latin typeface="Cambria Math" panose="02040503050406030204" pitchFamily="18" charset="0"/>
                                        </a:rPr>
                                      </m:ctrlPr>
                                    </m:funcPr>
                                    <m:fName>
                                      <m:r>
                                        <m:rPr>
                                          <m:sty m:val="p"/>
                                        </m:rPr>
                                        <a:rPr lang="en-GB" sz="2400" b="0" i="0" smtClean="0">
                                          <a:latin typeface="Cambria Math" panose="02040503050406030204" pitchFamily="18" charset="0"/>
                                        </a:rPr>
                                        <m:t>sin</m:t>
                                      </m:r>
                                    </m:fName>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𝜃</m:t>
                                          </m:r>
                                        </m:e>
                                        <m:sub>
                                          <m:r>
                                            <a:rPr lang="en-GB" sz="2400" b="0" i="1" smtClean="0">
                                              <a:latin typeface="Cambria Math" panose="02040503050406030204" pitchFamily="18" charset="0"/>
                                            </a:rPr>
                                            <m:t>2</m:t>
                                          </m:r>
                                        </m:sub>
                                      </m:sSub>
                                    </m:e>
                                  </m:func>
                                </m:e>
                              </m:func>
                            </m:e>
                          </m:func>
                        </m:e>
                      </m:func>
                    </m:oMath>
                  </m:oMathPara>
                </a14:m>
                <a:endParaRPr lang="en-US" sz="2400" dirty="0"/>
              </a:p>
            </p:txBody>
          </p:sp>
        </mc:Choice>
        <mc:Fallback xmlns="">
          <p:sp>
            <p:nvSpPr>
              <p:cNvPr id="10" name="Rectangle 9"/>
              <p:cNvSpPr>
                <a:spLocks noRot="1" noChangeAspect="1" noMove="1" noResize="1" noEditPoints="1" noAdjustHandles="1" noChangeArrowheads="1" noChangeShapeType="1" noTextEdit="1"/>
              </p:cNvSpPr>
              <p:nvPr/>
            </p:nvSpPr>
            <p:spPr>
              <a:xfrm>
                <a:off x="615781" y="4807627"/>
                <a:ext cx="7593810" cy="461665"/>
              </a:xfrm>
              <a:prstGeom prst="rect">
                <a:avLst/>
              </a:prstGeom>
              <a:blipFill>
                <a:blip r:embed="rId6"/>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386724" y="3154169"/>
                <a:ext cx="25071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𝑎</m:t>
                          </m:r>
                        </m:e>
                        <m:sub>
                          <m:r>
                            <a:rPr lang="en-GB" i="1">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rPr>
                            <m:t>1</m:t>
                          </m:r>
                        </m:sub>
                      </m:sSub>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cos</m:t>
                          </m:r>
                        </m:fName>
                        <m:e>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rPr>
                                <m:t>1</m:t>
                              </m:r>
                            </m:sub>
                          </m:sSub>
                        </m:e>
                      </m:func>
                      <m:r>
                        <a:rPr lang="en-GB" b="0" i="1" smtClean="0">
                          <a:latin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cos</m:t>
                          </m:r>
                        </m:fName>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𝜃</m:t>
                              </m:r>
                            </m:e>
                            <m:sub>
                              <m:r>
                                <a:rPr lang="en-GB" i="1">
                                  <a:latin typeface="Cambria Math" panose="02040503050406030204" pitchFamily="18" charset="0"/>
                                </a:rPr>
                                <m:t>1</m:t>
                              </m:r>
                            </m:sub>
                          </m:sSub>
                        </m:e>
                      </m:func>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4386724" y="3154169"/>
                <a:ext cx="2507161" cy="369332"/>
              </a:xfrm>
              <a:prstGeom prst="rect">
                <a:avLst/>
              </a:prstGeom>
              <a:blipFill>
                <a:blip r:embed="rId7"/>
                <a:stretch>
                  <a:fillRect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4405831" y="3812683"/>
                <a:ext cx="25284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𝑎</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rPr>
                            <m:t>2</m:t>
                          </m:r>
                        </m:sub>
                      </m:sSub>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cos</m:t>
                          </m:r>
                        </m:fName>
                        <m:e>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rPr>
                                <m:t>2</m:t>
                              </m:r>
                            </m:sub>
                          </m:sSub>
                        </m:e>
                      </m:func>
                      <m:r>
                        <a:rPr lang="en-GB" b="0" i="1" smtClean="0">
                          <a:latin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cos</m:t>
                          </m:r>
                        </m:fName>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𝜃</m:t>
                              </m:r>
                            </m:e>
                            <m:sub>
                              <m:r>
                                <a:rPr lang="en-GB" i="1">
                                  <a:latin typeface="Cambria Math" panose="02040503050406030204" pitchFamily="18" charset="0"/>
                                </a:rPr>
                                <m:t>2</m:t>
                              </m:r>
                            </m:sub>
                          </m:sSub>
                        </m:e>
                      </m:func>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4405831" y="3812683"/>
                <a:ext cx="2528449" cy="369332"/>
              </a:xfrm>
              <a:prstGeom prst="rect">
                <a:avLst/>
              </a:prstGeom>
              <a:blipFill>
                <a:blip r:embed="rId8"/>
                <a:stretch>
                  <a:fillRect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367292" y="3487587"/>
                <a:ext cx="2435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𝑏</m:t>
                          </m:r>
                        </m:e>
                        <m:sub>
                          <m:r>
                            <a:rPr lang="en-GB" i="1">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rPr>
                            <m:t>1</m:t>
                          </m:r>
                        </m:sub>
                      </m:sSub>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sin</m:t>
                          </m:r>
                        </m:fName>
                        <m:e>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rPr>
                                <m:t>1</m:t>
                              </m:r>
                            </m:sub>
                          </m:sSub>
                        </m:e>
                      </m:func>
                      <m:r>
                        <a:rPr lang="en-GB" b="0" i="1" smtClean="0">
                          <a:latin typeface="Cambria Math" panose="02040503050406030204" pitchFamily="18" charset="0"/>
                        </a:rPr>
                        <m:t>=</m:t>
                      </m:r>
                      <m:func>
                        <m:funcPr>
                          <m:ctrlPr>
                            <a:rPr lang="en-GB" i="1">
                              <a:latin typeface="Cambria Math" panose="02040503050406030204" pitchFamily="18" charset="0"/>
                            </a:rPr>
                          </m:ctrlPr>
                        </m:funcPr>
                        <m:fName>
                          <m:r>
                            <m:rPr>
                              <m:sty m:val="p"/>
                            </m:rPr>
                            <a:rPr lang="en-GB" b="0" i="0" smtClean="0">
                              <a:latin typeface="Cambria Math" panose="02040503050406030204" pitchFamily="18" charset="0"/>
                            </a:rPr>
                            <m:t>sin</m:t>
                          </m:r>
                        </m:fName>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𝜃</m:t>
                              </m:r>
                            </m:e>
                            <m:sub>
                              <m:r>
                                <a:rPr lang="en-GB" i="1">
                                  <a:latin typeface="Cambria Math" panose="02040503050406030204" pitchFamily="18" charset="0"/>
                                </a:rPr>
                                <m:t>1</m:t>
                              </m:r>
                            </m:sub>
                          </m:sSub>
                        </m:e>
                      </m:func>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367292" y="3487587"/>
                <a:ext cx="2435731" cy="369332"/>
              </a:xfrm>
              <a:prstGeom prst="rect">
                <a:avLst/>
              </a:prstGeom>
              <a:blipFill>
                <a:blip r:embed="rId9"/>
                <a:stretch>
                  <a:fillRect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440525" y="4149080"/>
                <a:ext cx="2506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rPr>
                            <m:t>2</m:t>
                          </m:r>
                        </m:sub>
                      </m:sSub>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sin</m:t>
                          </m:r>
                        </m:fName>
                        <m:e>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rPr>
                                <m:t>2</m:t>
                              </m:r>
                            </m:sub>
                          </m:sSub>
                        </m:e>
                      </m:func>
                      <m:r>
                        <a:rPr lang="en-GB" b="0" i="1" smtClean="0">
                          <a:latin typeface="Cambria Math" panose="02040503050406030204" pitchFamily="18" charset="0"/>
                        </a:rPr>
                        <m:t>=</m:t>
                      </m:r>
                      <m:func>
                        <m:funcPr>
                          <m:ctrlPr>
                            <a:rPr lang="en-GB" i="1">
                              <a:latin typeface="Cambria Math" panose="02040503050406030204" pitchFamily="18" charset="0"/>
                            </a:rPr>
                          </m:ctrlPr>
                        </m:funcPr>
                        <m:fName>
                          <m:r>
                            <m:rPr>
                              <m:sty m:val="p"/>
                            </m:rPr>
                            <a:rPr lang="en-GB" b="0" i="0" smtClean="0">
                              <a:latin typeface="Cambria Math" panose="02040503050406030204" pitchFamily="18" charset="0"/>
                            </a:rPr>
                            <m:t>sin</m:t>
                          </m:r>
                        </m:fName>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ea typeface="Cambria Math" panose="02040503050406030204" pitchFamily="18" charset="0"/>
                                </a:rPr>
                                <m:t>2</m:t>
                              </m:r>
                            </m:sub>
                          </m:sSub>
                        </m:e>
                      </m:func>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4440525" y="4149080"/>
                <a:ext cx="2506071" cy="369332"/>
              </a:xfrm>
              <a:prstGeom prst="rect">
                <a:avLst/>
              </a:prstGeom>
              <a:blipFill>
                <a:blip r:embed="rId10"/>
                <a:stretch>
                  <a:fillRect b="-8333"/>
                </a:stretch>
              </a:blipFill>
            </p:spPr>
            <p:txBody>
              <a:bodyPr/>
              <a:lstStyle/>
              <a:p>
                <a:r>
                  <a:rPr lang="en-US">
                    <a:noFill/>
                  </a:rPr>
                  <a:t> </a:t>
                </a:r>
              </a:p>
            </p:txBody>
          </p:sp>
        </mc:Fallback>
      </mc:AlternateContent>
      <p:sp>
        <p:nvSpPr>
          <p:cNvPr id="16" name="TextBox 15"/>
          <p:cNvSpPr txBox="1"/>
          <p:nvPr/>
        </p:nvSpPr>
        <p:spPr>
          <a:xfrm>
            <a:off x="1043608" y="6021288"/>
            <a:ext cx="6768752" cy="646331"/>
          </a:xfrm>
          <a:prstGeom prst="rect">
            <a:avLst/>
          </a:prstGeom>
          <a:noFill/>
        </p:spPr>
        <p:txBody>
          <a:bodyPr wrap="square" rtlCol="0">
            <a:spAutoFit/>
          </a:bodyPr>
          <a:lstStyle/>
          <a:p>
            <a:r>
              <a:rPr lang="en-GB" dirty="0">
                <a:solidFill>
                  <a:srgbClr val="FF0000"/>
                </a:solidFill>
              </a:rPr>
              <a:t>You don’t need to remember this result or the demonstration, I give it to you for information. </a:t>
            </a:r>
            <a:endParaRPr lang="en-US" dirty="0">
              <a:solidFill>
                <a:srgbClr val="FF0000"/>
              </a:solidFill>
            </a:endParaRPr>
          </a:p>
        </p:txBody>
      </p:sp>
    </p:spTree>
    <p:extLst>
      <p:ext uri="{BB962C8B-B14F-4D97-AF65-F5344CB8AC3E}">
        <p14:creationId xmlns:p14="http://schemas.microsoft.com/office/powerpoint/2010/main" val="3854065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9136C2-C831-4E00-9BFE-2E2DEA5213A5}"/>
              </a:ext>
            </a:extLst>
          </p:cNvPr>
          <p:cNvSpPr>
            <a:spLocks noGrp="1"/>
          </p:cNvSpPr>
          <p:nvPr>
            <p:ph type="sldNum" sz="quarter" idx="10"/>
          </p:nvPr>
        </p:nvSpPr>
        <p:spPr/>
        <p:txBody>
          <a:bodyPr/>
          <a:lstStyle/>
          <a:p>
            <a:fld id="{41A7B2A6-4997-4D6A-A223-B65D77C6B4A9}" type="slidenum">
              <a:rPr lang="en-US" altLang="zh-CN" smtClean="0"/>
              <a:pPr/>
              <a:t>4</a:t>
            </a:fld>
            <a:endParaRPr lang="en-US" altLang="zh-CN"/>
          </a:p>
        </p:txBody>
      </p:sp>
      <p:pic>
        <p:nvPicPr>
          <p:cNvPr id="8" name="Picture 7">
            <a:extLst>
              <a:ext uri="{FF2B5EF4-FFF2-40B4-BE49-F238E27FC236}">
                <a16:creationId xmlns:a16="http://schemas.microsoft.com/office/drawing/2014/main" id="{975D8EB2-B3E8-42BE-BE44-C71743FCCAE4}"/>
              </a:ext>
            </a:extLst>
          </p:cNvPr>
          <p:cNvPicPr>
            <a:picLocks noChangeAspect="1"/>
          </p:cNvPicPr>
          <p:nvPr/>
        </p:nvPicPr>
        <p:blipFill>
          <a:blip r:embed="rId3"/>
          <a:stretch>
            <a:fillRect/>
          </a:stretch>
        </p:blipFill>
        <p:spPr>
          <a:xfrm>
            <a:off x="971600" y="1288058"/>
            <a:ext cx="7970951" cy="4052818"/>
          </a:xfrm>
          <a:prstGeom prst="rect">
            <a:avLst/>
          </a:prstGeom>
        </p:spPr>
      </p:pic>
      <p:sp>
        <p:nvSpPr>
          <p:cNvPr id="9" name="Title 1">
            <a:extLst>
              <a:ext uri="{FF2B5EF4-FFF2-40B4-BE49-F238E27FC236}">
                <a16:creationId xmlns:a16="http://schemas.microsoft.com/office/drawing/2014/main" id="{5D3A2D76-1551-48C6-A961-216D0B56520A}"/>
              </a:ext>
            </a:extLst>
          </p:cNvPr>
          <p:cNvSpPr>
            <a:spLocks noGrp="1"/>
          </p:cNvSpPr>
          <p:nvPr>
            <p:ph type="title"/>
          </p:nvPr>
        </p:nvSpPr>
        <p:spPr>
          <a:xfrm>
            <a:off x="660725" y="31845"/>
            <a:ext cx="8229600" cy="1143000"/>
          </a:xfrm>
        </p:spPr>
        <p:txBody>
          <a:bodyPr/>
          <a:lstStyle/>
          <a:p>
            <a:r>
              <a:rPr lang="en-US" sz="3200" dirty="0"/>
              <a:t>Reflection of a wave at a fixed end</a:t>
            </a:r>
          </a:p>
        </p:txBody>
      </p:sp>
      <p:sp>
        <p:nvSpPr>
          <p:cNvPr id="10" name="TextBox 9">
            <a:extLst>
              <a:ext uri="{FF2B5EF4-FFF2-40B4-BE49-F238E27FC236}">
                <a16:creationId xmlns:a16="http://schemas.microsoft.com/office/drawing/2014/main" id="{AA40D394-B750-4C18-8E4A-5B992D18057A}"/>
              </a:ext>
            </a:extLst>
          </p:cNvPr>
          <p:cNvSpPr txBox="1"/>
          <p:nvPr/>
        </p:nvSpPr>
        <p:spPr>
          <a:xfrm>
            <a:off x="2195736" y="5614194"/>
            <a:ext cx="5806359" cy="369332"/>
          </a:xfrm>
          <a:prstGeom prst="rect">
            <a:avLst/>
          </a:prstGeom>
          <a:noFill/>
        </p:spPr>
        <p:txBody>
          <a:bodyPr wrap="square" rtlCol="0">
            <a:spAutoFit/>
          </a:bodyPr>
          <a:lstStyle/>
          <a:p>
            <a:r>
              <a:rPr lang="en-US" dirty="0"/>
              <a:t>Ujung </a:t>
            </a:r>
            <a:r>
              <a:rPr lang="en-US" dirty="0" err="1"/>
              <a:t>Bebas</a:t>
            </a:r>
            <a:r>
              <a:rPr lang="en-US" dirty="0"/>
              <a:t> (at top right) for free end</a:t>
            </a:r>
          </a:p>
        </p:txBody>
      </p:sp>
    </p:spTree>
    <p:extLst>
      <p:ext uri="{BB962C8B-B14F-4D97-AF65-F5344CB8AC3E}">
        <p14:creationId xmlns:p14="http://schemas.microsoft.com/office/powerpoint/2010/main" val="37780443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40</a:t>
            </a:fld>
            <a:endParaRPr lang="en-US" altLang="zh-CN"/>
          </a:p>
        </p:txBody>
      </p:sp>
      <p:cxnSp>
        <p:nvCxnSpPr>
          <p:cNvPr id="5" name="Straight Arrow Connector 4">
            <a:extLst>
              <a:ext uri="{FF2B5EF4-FFF2-40B4-BE49-F238E27FC236}">
                <a16:creationId xmlns:a16="http://schemas.microsoft.com/office/drawing/2014/main" id="{6E5D977E-3C31-4948-8754-F0D3F3A7B6B0}"/>
              </a:ext>
            </a:extLst>
          </p:cNvPr>
          <p:cNvCxnSpPr/>
          <p:nvPr/>
        </p:nvCxnSpPr>
        <p:spPr bwMode="auto">
          <a:xfrm>
            <a:off x="806896" y="5877272"/>
            <a:ext cx="542128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Title 1"/>
          <p:cNvSpPr>
            <a:spLocks noGrp="1"/>
          </p:cNvSpPr>
          <p:nvPr>
            <p:ph type="title"/>
          </p:nvPr>
        </p:nvSpPr>
        <p:spPr>
          <a:xfrm>
            <a:off x="539552" y="-171400"/>
            <a:ext cx="8229600" cy="1143000"/>
          </a:xfrm>
        </p:spPr>
        <p:txBody>
          <a:bodyPr/>
          <a:lstStyle/>
          <a:p>
            <a:r>
              <a:rPr lang="en-US" dirty="0"/>
              <a:t>Ex. Standing waves</a:t>
            </a: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107504" y="548680"/>
                <a:ext cx="8229600" cy="4525963"/>
              </a:xfrm>
            </p:spPr>
            <p:txBody>
              <a:bodyPr/>
              <a:lstStyle/>
              <a:p>
                <a:pPr lvl="1"/>
                <a:endParaRPr lang="en-US" sz="1800" dirty="0"/>
              </a:p>
              <a:p>
                <a:pPr lvl="1"/>
                <a:r>
                  <a:rPr lang="en-US" sz="1800" dirty="0"/>
                  <a:t>We consider a transverse sinusoidal wave on a string which is reflected by a fixed end. The two end of the string are at the position </a:t>
                </a: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𝐿</m:t>
                    </m:r>
                  </m:oMath>
                </a14:m>
                <a:r>
                  <a:rPr lang="en-US" sz="1800" dirty="0"/>
                  <a:t> where the oscillation is generated and </a:t>
                </a:r>
                <a14:m>
                  <m:oMath xmlns:m="http://schemas.openxmlformats.org/officeDocument/2006/math">
                    <m:r>
                      <a:rPr lang="en-US" sz="1800" i="1">
                        <a:latin typeface="Cambria Math" panose="02040503050406030204" pitchFamily="18" charset="0"/>
                      </a:rPr>
                      <m:t>𝑥</m:t>
                    </m:r>
                    <m:r>
                      <a:rPr lang="en-US" sz="1800" i="1">
                        <a:latin typeface="Cambria Math" panose="02040503050406030204" pitchFamily="18" charset="0"/>
                      </a:rPr>
                      <m:t>=0</m:t>
                    </m:r>
                  </m:oMath>
                </a14:m>
                <a:r>
                  <a:rPr lang="en-US" sz="1800" dirty="0"/>
                  <a:t> the fixed end where the incident wave is reflected (then </a:t>
                </a:r>
                <a14:m>
                  <m:oMath xmlns:m="http://schemas.openxmlformats.org/officeDocument/2006/math">
                    <m:r>
                      <a:rPr lang="en-US" sz="1800" b="0" i="1" smtClean="0">
                        <a:latin typeface="Cambria Math" panose="02040503050406030204" pitchFamily="18" charset="0"/>
                      </a:rPr>
                      <m:t>𝑥</m:t>
                    </m:r>
                  </m:oMath>
                </a14:m>
                <a:r>
                  <a:rPr lang="en-US" sz="1800" dirty="0"/>
                  <a:t> can’t be negative). The two waves are described by the wave functions:</a:t>
                </a:r>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107504" y="548680"/>
                <a:ext cx="8229600" cy="4525963"/>
              </a:xfrm>
              <a:blipFill>
                <a:blip r:embed="rId3"/>
                <a:stretch>
                  <a:fillRect r="-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ED2126-C6CA-4874-9FF2-B33C7E7DA77C}"/>
                  </a:ext>
                </a:extLst>
              </p:cNvPr>
              <p:cNvSpPr txBox="1"/>
              <p:nvPr/>
            </p:nvSpPr>
            <p:spPr>
              <a:xfrm>
                <a:off x="1377515" y="2303693"/>
                <a:ext cx="49746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𝑘𝑥</m:t>
                              </m:r>
                            </m:e>
                          </m:d>
                        </m:e>
                      </m:func>
                      <m:r>
                        <a:rPr lang="en-US" b="0" i="1" smtClean="0">
                          <a:latin typeface="Cambria Math" panose="02040503050406030204" pitchFamily="18" charset="0"/>
                        </a:rPr>
                        <m:t>=</m:t>
                      </m:r>
                      <m:r>
                        <a:rPr lang="en-US" i="1">
                          <a:latin typeface="Cambria Math" panose="02040503050406030204" pitchFamily="18" charset="0"/>
                        </a:rPr>
                        <m:t>𝐴</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e>
                          </m:d>
                        </m:e>
                      </m:func>
                    </m:oMath>
                  </m:oMathPara>
                </a14:m>
                <a:endParaRPr lang="en-US" dirty="0"/>
              </a:p>
            </p:txBody>
          </p:sp>
        </mc:Choice>
        <mc:Fallback xmlns="">
          <p:sp>
            <p:nvSpPr>
              <p:cNvPr id="8" name="TextBox 7">
                <a:extLst>
                  <a:ext uri="{FF2B5EF4-FFF2-40B4-BE49-F238E27FC236}">
                    <a16:creationId xmlns:a16="http://schemas.microsoft.com/office/drawing/2014/main" id="{11ED2126-C6CA-4874-9FF2-B33C7E7DA77C}"/>
                  </a:ext>
                </a:extLst>
              </p:cNvPr>
              <p:cNvSpPr txBox="1">
                <a:spLocks noRot="1" noChangeAspect="1" noMove="1" noResize="1" noEditPoints="1" noAdjustHandles="1" noChangeArrowheads="1" noChangeShapeType="1" noTextEdit="1"/>
              </p:cNvSpPr>
              <p:nvPr/>
            </p:nvSpPr>
            <p:spPr>
              <a:xfrm>
                <a:off x="1377515" y="2303693"/>
                <a:ext cx="4974695" cy="276999"/>
              </a:xfrm>
              <a:prstGeom prst="rect">
                <a:avLst/>
              </a:prstGeom>
              <a:blipFill>
                <a:blip r:embed="rId4"/>
                <a:stretch>
                  <a:fillRect l="-613"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76A51C-2B06-4F8E-AB76-5D1BC804E518}"/>
                  </a:ext>
                </a:extLst>
              </p:cNvPr>
              <p:cNvSpPr txBox="1"/>
              <p:nvPr/>
            </p:nvSpPr>
            <p:spPr>
              <a:xfrm>
                <a:off x="1371268" y="2575176"/>
                <a:ext cx="25917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𝑘𝑥</m:t>
                              </m:r>
                            </m:e>
                          </m:d>
                        </m:e>
                      </m:func>
                    </m:oMath>
                  </m:oMathPara>
                </a14:m>
                <a:endParaRPr lang="en-US" dirty="0"/>
              </a:p>
            </p:txBody>
          </p:sp>
        </mc:Choice>
        <mc:Fallback xmlns="">
          <p:sp>
            <p:nvSpPr>
              <p:cNvPr id="9" name="TextBox 8">
                <a:extLst>
                  <a:ext uri="{FF2B5EF4-FFF2-40B4-BE49-F238E27FC236}">
                    <a16:creationId xmlns:a16="http://schemas.microsoft.com/office/drawing/2014/main" id="{9176A51C-2B06-4F8E-AB76-5D1BC804E518}"/>
                  </a:ext>
                </a:extLst>
              </p:cNvPr>
              <p:cNvSpPr txBox="1">
                <a:spLocks noRot="1" noChangeAspect="1" noMove="1" noResize="1" noEditPoints="1" noAdjustHandles="1" noChangeArrowheads="1" noChangeShapeType="1" noTextEdit="1"/>
              </p:cNvSpPr>
              <p:nvPr/>
            </p:nvSpPr>
            <p:spPr>
              <a:xfrm>
                <a:off x="1371268" y="2575176"/>
                <a:ext cx="2591735" cy="276999"/>
              </a:xfrm>
              <a:prstGeom prst="rect">
                <a:avLst/>
              </a:prstGeom>
              <a:blipFill>
                <a:blip r:embed="rId5"/>
                <a:stretch>
                  <a:fillRect l="-1647"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7102D95-D084-4B0A-A133-0294A7204B96}"/>
                  </a:ext>
                </a:extLst>
              </p:cNvPr>
              <p:cNvSpPr txBox="1"/>
              <p:nvPr/>
            </p:nvSpPr>
            <p:spPr>
              <a:xfrm>
                <a:off x="2401509" y="3176428"/>
                <a:ext cx="27404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oMath>
                  </m:oMathPara>
                </a14:m>
                <a:endParaRPr lang="en-US" dirty="0"/>
              </a:p>
            </p:txBody>
          </p:sp>
        </mc:Choice>
        <mc:Fallback xmlns="">
          <p:sp>
            <p:nvSpPr>
              <p:cNvPr id="10" name="TextBox 9">
                <a:extLst>
                  <a:ext uri="{FF2B5EF4-FFF2-40B4-BE49-F238E27FC236}">
                    <a16:creationId xmlns:a16="http://schemas.microsoft.com/office/drawing/2014/main" id="{47102D95-D084-4B0A-A133-0294A7204B96}"/>
                  </a:ext>
                </a:extLst>
              </p:cNvPr>
              <p:cNvSpPr txBox="1">
                <a:spLocks noRot="1" noChangeAspect="1" noMove="1" noResize="1" noEditPoints="1" noAdjustHandles="1" noChangeArrowheads="1" noChangeShapeType="1" noTextEdit="1"/>
              </p:cNvSpPr>
              <p:nvPr/>
            </p:nvSpPr>
            <p:spPr>
              <a:xfrm>
                <a:off x="2401509" y="3176428"/>
                <a:ext cx="2740430" cy="276999"/>
              </a:xfrm>
              <a:prstGeom prst="rect">
                <a:avLst/>
              </a:prstGeom>
              <a:blipFill>
                <a:blip r:embed="rId6"/>
                <a:stretch>
                  <a:fillRect l="-1559" b="-2608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067A5D0-7858-47DC-8F97-299E591F054A}"/>
              </a:ext>
            </a:extLst>
          </p:cNvPr>
          <p:cNvSpPr txBox="1"/>
          <p:nvPr/>
        </p:nvSpPr>
        <p:spPr>
          <a:xfrm>
            <a:off x="806896" y="2783193"/>
            <a:ext cx="8337104" cy="646331"/>
          </a:xfrm>
          <a:prstGeom prst="rect">
            <a:avLst/>
          </a:prstGeom>
          <a:noFill/>
        </p:spPr>
        <p:txBody>
          <a:bodyPr wrap="square" rtlCol="0">
            <a:spAutoFit/>
          </a:bodyPr>
          <a:lstStyle/>
          <a:p>
            <a:r>
              <a:rPr lang="en-US" dirty="0"/>
              <a:t>The interference between the incident waves and the reflected wave gives the transverse displacement :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F16A0C1-7915-41B8-BC14-921465627E51}"/>
                  </a:ext>
                </a:extLst>
              </p:cNvPr>
              <p:cNvSpPr txBox="1"/>
              <p:nvPr/>
            </p:nvSpPr>
            <p:spPr>
              <a:xfrm>
                <a:off x="843277" y="3589128"/>
                <a:ext cx="7709851" cy="923330"/>
              </a:xfrm>
              <a:prstGeom prst="rect">
                <a:avLst/>
              </a:prstGeom>
              <a:noFill/>
            </p:spPr>
            <p:txBody>
              <a:bodyPr wrap="square" rtlCol="0">
                <a:spAutoFit/>
              </a:bodyPr>
              <a:lstStyle/>
              <a:p>
                <a:r>
                  <a:rPr lang="en-US" dirty="0"/>
                  <a:t>1)  Show that the transverse displacement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oMath>
                </a14:m>
                <a:r>
                  <a:rPr lang="en-US" dirty="0"/>
                  <a:t> is described by the equation </a:t>
                </a:r>
                <a14:m>
                  <m:oMath xmlns:m="http://schemas.openxmlformats.org/officeDocument/2006/math">
                    <m:r>
                      <m:rPr>
                        <m:sty m:val="p"/>
                      </m:rPr>
                      <a:rPr lang="en-US" b="0" i="0" smtClean="0">
                        <a:latin typeface="Cambria Math" panose="02040503050406030204" pitchFamily="18" charset="0"/>
                      </a:rPr>
                      <m:t>y</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𝑆</m:t>
                        </m:r>
                      </m:sub>
                    </m:sSub>
                    <m:r>
                      <a:rPr lang="en-US">
                        <a:latin typeface="Cambria Math" panose="02040503050406030204" pitchFamily="18" charset="0"/>
                      </a:rPr>
                      <m:t> </m:t>
                    </m:r>
                    <m:r>
                      <m:rPr>
                        <m:sty m:val="p"/>
                      </m:rPr>
                      <a:rPr lang="en-US">
                        <a:latin typeface="Cambria Math" panose="02040503050406030204" pitchFamily="18" charset="0"/>
                      </a:rPr>
                      <m:t>sin</m:t>
                    </m:r>
                    <m:r>
                      <a:rPr lang="en-US">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𝑘𝑥</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oMath>
                </a14:m>
                <a:r>
                  <a:rPr lang="en-US" dirty="0"/>
                  <a:t> and give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𝑠</m:t>
                        </m:r>
                      </m:sub>
                    </m:sSub>
                  </m:oMath>
                </a14:m>
                <a:r>
                  <a:rPr lang="en-US" dirty="0"/>
                  <a:t> in function to the amplitude A (</a:t>
                </a:r>
                <a:r>
                  <a:rPr lang="en-US" b="1" dirty="0"/>
                  <a:t>5 minutes)</a:t>
                </a:r>
              </a:p>
            </p:txBody>
          </p:sp>
        </mc:Choice>
        <mc:Fallback xmlns="">
          <p:sp>
            <p:nvSpPr>
              <p:cNvPr id="12" name="TextBox 11">
                <a:extLst>
                  <a:ext uri="{FF2B5EF4-FFF2-40B4-BE49-F238E27FC236}">
                    <a16:creationId xmlns:a16="http://schemas.microsoft.com/office/drawing/2014/main" id="{3F16A0C1-7915-41B8-BC14-921465627E51}"/>
                  </a:ext>
                </a:extLst>
              </p:cNvPr>
              <p:cNvSpPr txBox="1">
                <a:spLocks noRot="1" noChangeAspect="1" noMove="1" noResize="1" noEditPoints="1" noAdjustHandles="1" noChangeArrowheads="1" noChangeShapeType="1" noTextEdit="1"/>
              </p:cNvSpPr>
              <p:nvPr/>
            </p:nvSpPr>
            <p:spPr>
              <a:xfrm>
                <a:off x="843277" y="3589128"/>
                <a:ext cx="7709851" cy="923330"/>
              </a:xfrm>
              <a:prstGeom prst="rect">
                <a:avLst/>
              </a:prstGeom>
              <a:blipFill>
                <a:blip r:embed="rId7"/>
                <a:stretch>
                  <a:fillRect l="-632"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DA9EDBC-4544-421F-8D11-D5A45FF6CFA7}"/>
                  </a:ext>
                </a:extLst>
              </p:cNvPr>
              <p:cNvSpPr txBox="1"/>
              <p:nvPr/>
            </p:nvSpPr>
            <p:spPr>
              <a:xfrm>
                <a:off x="843277" y="4449340"/>
                <a:ext cx="7216778" cy="923330"/>
              </a:xfrm>
              <a:prstGeom prst="rect">
                <a:avLst/>
              </a:prstGeom>
              <a:noFill/>
            </p:spPr>
            <p:txBody>
              <a:bodyPr wrap="square" rtlCol="0">
                <a:spAutoFit/>
              </a:bodyPr>
              <a:lstStyle/>
              <a:p>
                <a:r>
                  <a:rPr lang="en-US" dirty="0"/>
                  <a:t>2) Give the possible x-positions corresponding to a displacement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0</m:t>
                    </m:r>
                    <m:r>
                      <a:rPr lang="en-US" b="0" i="0" smtClean="0">
                        <a:latin typeface="Cambria Math" panose="02040503050406030204" pitchFamily="18" charset="0"/>
                      </a:rPr>
                      <m:t> </m:t>
                    </m:r>
                  </m:oMath>
                </a14:m>
                <a:r>
                  <a:rPr lang="en-US" dirty="0"/>
                  <a:t>(relatively to the wavenumber </a:t>
                </a:r>
                <a14:m>
                  <m:oMath xmlns:m="http://schemas.openxmlformats.org/officeDocument/2006/math">
                    <m:r>
                      <a:rPr lang="en-US" i="1" dirty="0" smtClean="0">
                        <a:latin typeface="Cambria Math" panose="02040503050406030204" pitchFamily="18" charset="0"/>
                      </a:rPr>
                      <m:t>𝑘</m:t>
                    </m:r>
                  </m:oMath>
                </a14:m>
                <a:r>
                  <a:rPr lang="en-US" dirty="0"/>
                  <a:t> and then relatively to the wavelength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a:t>
                </a:r>
                <a:r>
                  <a:rPr lang="en-US" b="1" dirty="0"/>
                  <a:t>5 minutes.</a:t>
                </a:r>
              </a:p>
            </p:txBody>
          </p:sp>
        </mc:Choice>
        <mc:Fallback xmlns="">
          <p:sp>
            <p:nvSpPr>
              <p:cNvPr id="13" name="TextBox 12">
                <a:extLst>
                  <a:ext uri="{FF2B5EF4-FFF2-40B4-BE49-F238E27FC236}">
                    <a16:creationId xmlns:a16="http://schemas.microsoft.com/office/drawing/2014/main" id="{5DA9EDBC-4544-421F-8D11-D5A45FF6CFA7}"/>
                  </a:ext>
                </a:extLst>
              </p:cNvPr>
              <p:cNvSpPr txBox="1">
                <a:spLocks noRot="1" noChangeAspect="1" noMove="1" noResize="1" noEditPoints="1" noAdjustHandles="1" noChangeArrowheads="1" noChangeShapeType="1" noTextEdit="1"/>
              </p:cNvSpPr>
              <p:nvPr/>
            </p:nvSpPr>
            <p:spPr>
              <a:xfrm>
                <a:off x="843277" y="4449340"/>
                <a:ext cx="7216778" cy="923330"/>
              </a:xfrm>
              <a:prstGeom prst="rect">
                <a:avLst/>
              </a:prstGeom>
              <a:blipFill>
                <a:blip r:embed="rId8"/>
                <a:stretch>
                  <a:fillRect l="-676" t="-3974" r="-84" b="-9934"/>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CD55F517-20E7-4ADC-95B8-FF004F6BF8F1}"/>
              </a:ext>
            </a:extLst>
          </p:cNvPr>
          <p:cNvCxnSpPr/>
          <p:nvPr/>
        </p:nvCxnSpPr>
        <p:spPr bwMode="auto">
          <a:xfrm flipV="1">
            <a:off x="843277" y="5372670"/>
            <a:ext cx="0" cy="11138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3FEEA3A-A094-4B43-9EBB-E7EB730F5516}"/>
                  </a:ext>
                </a:extLst>
              </p:cNvPr>
              <p:cNvSpPr txBox="1"/>
              <p:nvPr/>
            </p:nvSpPr>
            <p:spPr>
              <a:xfrm>
                <a:off x="467544" y="5744289"/>
                <a:ext cx="218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en-US" dirty="0"/>
              </a:p>
            </p:txBody>
          </p:sp>
        </mc:Choice>
        <mc:Fallback xmlns="">
          <p:sp>
            <p:nvSpPr>
              <p:cNvPr id="15" name="TextBox 14">
                <a:extLst>
                  <a:ext uri="{FF2B5EF4-FFF2-40B4-BE49-F238E27FC236}">
                    <a16:creationId xmlns:a16="http://schemas.microsoft.com/office/drawing/2014/main" id="{03FEEA3A-A094-4B43-9EBB-E7EB730F5516}"/>
                  </a:ext>
                </a:extLst>
              </p:cNvPr>
              <p:cNvSpPr txBox="1">
                <a:spLocks noRot="1" noChangeAspect="1" noMove="1" noResize="1" noEditPoints="1" noAdjustHandles="1" noChangeArrowheads="1" noChangeShapeType="1" noTextEdit="1"/>
              </p:cNvSpPr>
              <p:nvPr/>
            </p:nvSpPr>
            <p:spPr>
              <a:xfrm>
                <a:off x="467544" y="5744289"/>
                <a:ext cx="218842" cy="276999"/>
              </a:xfrm>
              <a:prstGeom prst="rect">
                <a:avLst/>
              </a:prstGeom>
              <a:blipFill>
                <a:blip r:embed="rId9"/>
                <a:stretch>
                  <a:fillRect l="-25000" r="-22222" b="-8696"/>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76176A5D-280C-4B52-AB19-9FBA81E8E11E}"/>
              </a:ext>
            </a:extLst>
          </p:cNvPr>
          <p:cNvCxnSpPr/>
          <p:nvPr/>
        </p:nvCxnSpPr>
        <p:spPr bwMode="auto">
          <a:xfrm flipV="1">
            <a:off x="5118148" y="5547692"/>
            <a:ext cx="0" cy="659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B47819C-094F-4440-B771-95E662DDD858}"/>
                  </a:ext>
                </a:extLst>
              </p:cNvPr>
              <p:cNvSpPr txBox="1"/>
              <p:nvPr/>
            </p:nvSpPr>
            <p:spPr>
              <a:xfrm>
                <a:off x="4788024" y="6272303"/>
                <a:ext cx="6176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oMath>
                  </m:oMathPara>
                </a14:m>
                <a:endParaRPr lang="en-US" dirty="0"/>
              </a:p>
            </p:txBody>
          </p:sp>
        </mc:Choice>
        <mc:Fallback xmlns="">
          <p:sp>
            <p:nvSpPr>
              <p:cNvPr id="17" name="TextBox 16">
                <a:extLst>
                  <a:ext uri="{FF2B5EF4-FFF2-40B4-BE49-F238E27FC236}">
                    <a16:creationId xmlns:a16="http://schemas.microsoft.com/office/drawing/2014/main" id="{FB47819C-094F-4440-B771-95E662DDD858}"/>
                  </a:ext>
                </a:extLst>
              </p:cNvPr>
              <p:cNvSpPr txBox="1">
                <a:spLocks noRot="1" noChangeAspect="1" noMove="1" noResize="1" noEditPoints="1" noAdjustHandles="1" noChangeArrowheads="1" noChangeShapeType="1" noTextEdit="1"/>
              </p:cNvSpPr>
              <p:nvPr/>
            </p:nvSpPr>
            <p:spPr>
              <a:xfrm>
                <a:off x="4788024" y="6272303"/>
                <a:ext cx="617669" cy="276999"/>
              </a:xfrm>
              <a:prstGeom prst="rect">
                <a:avLst/>
              </a:prstGeom>
              <a:blipFill>
                <a:blip r:embed="rId10"/>
                <a:stretch>
                  <a:fillRect l="-4902" r="-6863" b="-8889"/>
                </a:stretch>
              </a:blipFill>
            </p:spPr>
            <p:txBody>
              <a:bodyPr/>
              <a:lstStyle/>
              <a:p>
                <a:r>
                  <a:rPr lang="en-US">
                    <a:noFill/>
                  </a:rPr>
                  <a:t> </a:t>
                </a:r>
              </a:p>
            </p:txBody>
          </p:sp>
        </mc:Fallback>
      </mc:AlternateContent>
      <p:sp>
        <p:nvSpPr>
          <p:cNvPr id="18" name="Freeform: Shape 30">
            <a:extLst>
              <a:ext uri="{FF2B5EF4-FFF2-40B4-BE49-F238E27FC236}">
                <a16:creationId xmlns:a16="http://schemas.microsoft.com/office/drawing/2014/main" id="{52B920C5-B4AC-460A-87B9-AA641839D102}"/>
              </a:ext>
            </a:extLst>
          </p:cNvPr>
          <p:cNvSpPr/>
          <p:nvPr/>
        </p:nvSpPr>
        <p:spPr bwMode="auto">
          <a:xfrm>
            <a:off x="862149" y="5582597"/>
            <a:ext cx="4241074" cy="652346"/>
          </a:xfrm>
          <a:custGeom>
            <a:avLst/>
            <a:gdLst>
              <a:gd name="connsiteX0" fmla="*/ 0 w 4241074"/>
              <a:gd name="connsiteY0" fmla="*/ 295689 h 652346"/>
              <a:gd name="connsiteX1" fmla="*/ 592182 w 4241074"/>
              <a:gd name="connsiteY1" fmla="*/ 8306 h 652346"/>
              <a:gd name="connsiteX2" fmla="*/ 1576251 w 4241074"/>
              <a:gd name="connsiteY2" fmla="*/ 583072 h 652346"/>
              <a:gd name="connsiteX3" fmla="*/ 2647405 w 4241074"/>
              <a:gd name="connsiteY3" fmla="*/ 8306 h 652346"/>
              <a:gd name="connsiteX4" fmla="*/ 3561805 w 4241074"/>
              <a:gd name="connsiteY4" fmla="*/ 644032 h 652346"/>
              <a:gd name="connsiteX5" fmla="*/ 4241074 w 4241074"/>
              <a:gd name="connsiteY5" fmla="*/ 313106 h 65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1074" h="652346">
                <a:moveTo>
                  <a:pt x="0" y="295689"/>
                </a:moveTo>
                <a:cubicBezTo>
                  <a:pt x="164737" y="128049"/>
                  <a:pt x="329474" y="-39591"/>
                  <a:pt x="592182" y="8306"/>
                </a:cubicBezTo>
                <a:cubicBezTo>
                  <a:pt x="854890" y="56203"/>
                  <a:pt x="1233714" y="583072"/>
                  <a:pt x="1576251" y="583072"/>
                </a:cubicBezTo>
                <a:cubicBezTo>
                  <a:pt x="1918788" y="583072"/>
                  <a:pt x="2316479" y="-1854"/>
                  <a:pt x="2647405" y="8306"/>
                </a:cubicBezTo>
                <a:cubicBezTo>
                  <a:pt x="2978331" y="18466"/>
                  <a:pt x="3296194" y="593232"/>
                  <a:pt x="3561805" y="644032"/>
                </a:cubicBezTo>
                <a:cubicBezTo>
                  <a:pt x="3827416" y="694832"/>
                  <a:pt x="4034245" y="503969"/>
                  <a:pt x="4241074" y="313106"/>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87DB9B8-FA61-4CE5-8A74-BF9CB421252F}"/>
                  </a:ext>
                </a:extLst>
              </p:cNvPr>
              <p:cNvSpPr txBox="1"/>
              <p:nvPr/>
            </p:nvSpPr>
            <p:spPr>
              <a:xfrm>
                <a:off x="6258146" y="5744289"/>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9" name="TextBox 18">
                <a:extLst>
                  <a:ext uri="{FF2B5EF4-FFF2-40B4-BE49-F238E27FC236}">
                    <a16:creationId xmlns:a16="http://schemas.microsoft.com/office/drawing/2014/main" id="{A87DB9B8-FA61-4CE5-8A74-BF9CB421252F}"/>
                  </a:ext>
                </a:extLst>
              </p:cNvPr>
              <p:cNvSpPr txBox="1">
                <a:spLocks noRot="1" noChangeAspect="1" noMove="1" noResize="1" noEditPoints="1" noAdjustHandles="1" noChangeArrowheads="1" noChangeShapeType="1" noTextEdit="1"/>
              </p:cNvSpPr>
              <p:nvPr/>
            </p:nvSpPr>
            <p:spPr>
              <a:xfrm>
                <a:off x="6258146" y="5744289"/>
                <a:ext cx="188128" cy="276999"/>
              </a:xfrm>
              <a:prstGeom prst="rect">
                <a:avLst/>
              </a:prstGeom>
              <a:blipFill>
                <a:blip r:embed="rId11"/>
                <a:stretch>
                  <a:fillRect l="-16667"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F86E6E6-FA56-4A5E-A7E2-638F65E30385}"/>
                  </a:ext>
                </a:extLst>
              </p:cNvPr>
              <p:cNvSpPr txBox="1"/>
              <p:nvPr/>
            </p:nvSpPr>
            <p:spPr>
              <a:xfrm>
                <a:off x="539552" y="5234170"/>
                <a:ext cx="191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20" name="TextBox 19">
                <a:extLst>
                  <a:ext uri="{FF2B5EF4-FFF2-40B4-BE49-F238E27FC236}">
                    <a16:creationId xmlns:a16="http://schemas.microsoft.com/office/drawing/2014/main" id="{AF86E6E6-FA56-4A5E-A7E2-638F65E30385}"/>
                  </a:ext>
                </a:extLst>
              </p:cNvPr>
              <p:cNvSpPr txBox="1">
                <a:spLocks noRot="1" noChangeAspect="1" noMove="1" noResize="1" noEditPoints="1" noAdjustHandles="1" noChangeArrowheads="1" noChangeShapeType="1" noTextEdit="1"/>
              </p:cNvSpPr>
              <p:nvPr/>
            </p:nvSpPr>
            <p:spPr>
              <a:xfrm>
                <a:off x="539552" y="5234170"/>
                <a:ext cx="191527" cy="276999"/>
              </a:xfrm>
              <a:prstGeom prst="rect">
                <a:avLst/>
              </a:prstGeom>
              <a:blipFill>
                <a:blip r:embed="rId12"/>
                <a:stretch>
                  <a:fillRect l="-29032" r="-29032" b="-28889"/>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6E1D8BE5-BF2E-4375-854F-00D3967B4928}"/>
              </a:ext>
            </a:extLst>
          </p:cNvPr>
          <p:cNvCxnSpPr/>
          <p:nvPr/>
        </p:nvCxnSpPr>
        <p:spPr bwMode="auto">
          <a:xfrm flipV="1">
            <a:off x="1907704" y="5949280"/>
            <a:ext cx="0" cy="38399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a:extLst>
              <a:ext uri="{FF2B5EF4-FFF2-40B4-BE49-F238E27FC236}">
                <a16:creationId xmlns:a16="http://schemas.microsoft.com/office/drawing/2014/main" id="{5AF983A1-9495-4555-B158-FA7328B0B2ED}"/>
              </a:ext>
            </a:extLst>
          </p:cNvPr>
          <p:cNvSpPr txBox="1"/>
          <p:nvPr/>
        </p:nvSpPr>
        <p:spPr>
          <a:xfrm>
            <a:off x="1656428" y="6405285"/>
            <a:ext cx="2988832" cy="369332"/>
          </a:xfrm>
          <a:prstGeom prst="rect">
            <a:avLst/>
          </a:prstGeom>
          <a:noFill/>
        </p:spPr>
        <p:txBody>
          <a:bodyPr wrap="none" rtlCol="0">
            <a:spAutoFit/>
          </a:bodyPr>
          <a:lstStyle/>
          <a:p>
            <a:r>
              <a:rPr lang="en-US" dirty="0"/>
              <a:t>N (Node of the standing wave)</a:t>
            </a:r>
          </a:p>
        </p:txBody>
      </p:sp>
      <p:cxnSp>
        <p:nvCxnSpPr>
          <p:cNvPr id="23" name="Straight Arrow Connector 22">
            <a:extLst>
              <a:ext uri="{FF2B5EF4-FFF2-40B4-BE49-F238E27FC236}">
                <a16:creationId xmlns:a16="http://schemas.microsoft.com/office/drawing/2014/main" id="{F1991CD1-3C17-4F4C-8793-349063BDC107}"/>
              </a:ext>
            </a:extLst>
          </p:cNvPr>
          <p:cNvCxnSpPr/>
          <p:nvPr/>
        </p:nvCxnSpPr>
        <p:spPr bwMode="auto">
          <a:xfrm>
            <a:off x="2982686" y="5445224"/>
            <a:ext cx="0" cy="29906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a:extLst>
              <a:ext uri="{FF2B5EF4-FFF2-40B4-BE49-F238E27FC236}">
                <a16:creationId xmlns:a16="http://schemas.microsoft.com/office/drawing/2014/main" id="{A5C3F0A3-932F-4871-9C21-C916E30AA9F7}"/>
              </a:ext>
            </a:extLst>
          </p:cNvPr>
          <p:cNvCxnSpPr/>
          <p:nvPr/>
        </p:nvCxnSpPr>
        <p:spPr bwMode="auto">
          <a:xfrm>
            <a:off x="3968027" y="5500826"/>
            <a:ext cx="0" cy="29906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4">
            <a:extLst>
              <a:ext uri="{FF2B5EF4-FFF2-40B4-BE49-F238E27FC236}">
                <a16:creationId xmlns:a16="http://schemas.microsoft.com/office/drawing/2014/main" id="{4A6A3536-63AE-4E14-A5B2-495443D51CDE}"/>
              </a:ext>
            </a:extLst>
          </p:cNvPr>
          <p:cNvSpPr txBox="1"/>
          <p:nvPr/>
        </p:nvSpPr>
        <p:spPr>
          <a:xfrm>
            <a:off x="2788244" y="5152024"/>
            <a:ext cx="362600" cy="369332"/>
          </a:xfrm>
          <a:prstGeom prst="rect">
            <a:avLst/>
          </a:prstGeom>
          <a:noFill/>
        </p:spPr>
        <p:txBody>
          <a:bodyPr wrap="none" rtlCol="0">
            <a:spAutoFit/>
          </a:bodyPr>
          <a:lstStyle/>
          <a:p>
            <a:r>
              <a:rPr lang="en-US" dirty="0"/>
              <a:t>N</a:t>
            </a:r>
          </a:p>
        </p:txBody>
      </p:sp>
      <p:sp>
        <p:nvSpPr>
          <p:cNvPr id="26" name="TextBox 25">
            <a:extLst>
              <a:ext uri="{FF2B5EF4-FFF2-40B4-BE49-F238E27FC236}">
                <a16:creationId xmlns:a16="http://schemas.microsoft.com/office/drawing/2014/main" id="{13D8A640-CC40-4FCE-9FF2-118397FC6B60}"/>
              </a:ext>
            </a:extLst>
          </p:cNvPr>
          <p:cNvSpPr txBox="1"/>
          <p:nvPr/>
        </p:nvSpPr>
        <p:spPr>
          <a:xfrm>
            <a:off x="3777129" y="5128344"/>
            <a:ext cx="362600" cy="369332"/>
          </a:xfrm>
          <a:prstGeom prst="rect">
            <a:avLst/>
          </a:prstGeom>
          <a:noFill/>
        </p:spPr>
        <p:txBody>
          <a:bodyPr wrap="none" rtlCol="0">
            <a:spAutoFit/>
          </a:bodyPr>
          <a:lstStyle/>
          <a:p>
            <a:r>
              <a:rPr lang="en-US" dirty="0"/>
              <a:t>N</a:t>
            </a:r>
          </a:p>
        </p:txBody>
      </p:sp>
    </p:spTree>
    <p:extLst>
      <p:ext uri="{BB962C8B-B14F-4D97-AF65-F5344CB8AC3E}">
        <p14:creationId xmlns:p14="http://schemas.microsoft.com/office/powerpoint/2010/main" val="3497789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C029C-06C4-4DBF-AB2D-937DEED47FDD}"/>
              </a:ext>
            </a:extLst>
          </p:cNvPr>
          <p:cNvSpPr>
            <a:spLocks noGrp="1"/>
          </p:cNvSpPr>
          <p:nvPr>
            <p:ph type="title"/>
          </p:nvPr>
        </p:nvSpPr>
        <p:spPr>
          <a:xfrm>
            <a:off x="848876" y="-128655"/>
            <a:ext cx="8229600" cy="1143000"/>
          </a:xfrm>
        </p:spPr>
        <p:txBody>
          <a:bodyPr/>
          <a:lstStyle/>
          <a:p>
            <a:r>
              <a:rPr lang="en-US" dirty="0"/>
              <a:t>The standing waves</a:t>
            </a:r>
          </a:p>
        </p:txBody>
      </p:sp>
      <p:sp>
        <p:nvSpPr>
          <p:cNvPr id="4" name="Slide Number Placeholder 3">
            <a:extLst>
              <a:ext uri="{FF2B5EF4-FFF2-40B4-BE49-F238E27FC236}">
                <a16:creationId xmlns:a16="http://schemas.microsoft.com/office/drawing/2014/main" id="{D68BCE44-0048-4CB4-A754-9123C6E57D95}"/>
              </a:ext>
            </a:extLst>
          </p:cNvPr>
          <p:cNvSpPr>
            <a:spLocks noGrp="1"/>
          </p:cNvSpPr>
          <p:nvPr>
            <p:ph type="sldNum" sz="quarter" idx="4294967295"/>
          </p:nvPr>
        </p:nvSpPr>
        <p:spPr/>
        <p:txBody>
          <a:bodyPr/>
          <a:lstStyle/>
          <a:p>
            <a:pPr>
              <a:defRPr/>
            </a:pPr>
            <a:fld id="{3C76BCED-983B-4975-B93D-90282543D9E3}" type="slidenum">
              <a:rPr lang="en-US" altLang="zh-CN" smtClean="0"/>
              <a:pPr>
                <a:defRPr/>
              </a:pPr>
              <a:t>41</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E4DA554-8D0C-43F6-AA82-D71421CE6963}"/>
                  </a:ext>
                </a:extLst>
              </p:cNvPr>
              <p:cNvSpPr txBox="1"/>
              <p:nvPr/>
            </p:nvSpPr>
            <p:spPr>
              <a:xfrm>
                <a:off x="251520" y="1455167"/>
                <a:ext cx="8280920" cy="646331"/>
              </a:xfrm>
              <a:prstGeom prst="rect">
                <a:avLst/>
              </a:prstGeom>
              <a:noFill/>
            </p:spPr>
            <p:txBody>
              <a:bodyPr wrap="square" rtlCol="0">
                <a:spAutoFit/>
              </a:bodyPr>
              <a:lstStyle/>
              <a:p>
                <a:r>
                  <a:rPr lang="en-US" dirty="0"/>
                  <a:t>2) Give the possible x-positions of the nodes N corresponding to a displacement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0</m:t>
                    </m:r>
                  </m:oMath>
                </a14:m>
                <a:r>
                  <a:rPr lang="en-US" dirty="0"/>
                  <a:t> relatively to the wavenumber </a:t>
                </a:r>
                <a14:m>
                  <m:oMath xmlns:m="http://schemas.openxmlformats.org/officeDocument/2006/math">
                    <m:r>
                      <a:rPr lang="en-US" i="1" dirty="0">
                        <a:latin typeface="Cambria Math" panose="02040503050406030204" pitchFamily="18" charset="0"/>
                      </a:rPr>
                      <m:t>𝑘</m:t>
                    </m:r>
                  </m:oMath>
                </a14:m>
                <a:r>
                  <a:rPr lang="en-US" dirty="0"/>
                  <a:t> and then relatively to the wavelength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n-US" dirty="0"/>
                  <a:t>)</a:t>
                </a:r>
              </a:p>
            </p:txBody>
          </p:sp>
        </mc:Choice>
        <mc:Fallback xmlns="">
          <p:sp>
            <p:nvSpPr>
              <p:cNvPr id="7" name="TextBox 6">
                <a:extLst>
                  <a:ext uri="{FF2B5EF4-FFF2-40B4-BE49-F238E27FC236}">
                    <a16:creationId xmlns:a16="http://schemas.microsoft.com/office/drawing/2014/main" id="{CE4DA554-8D0C-43F6-AA82-D71421CE6963}"/>
                  </a:ext>
                </a:extLst>
              </p:cNvPr>
              <p:cNvSpPr txBox="1">
                <a:spLocks noRot="1" noChangeAspect="1" noMove="1" noResize="1" noEditPoints="1" noAdjustHandles="1" noChangeArrowheads="1" noChangeShapeType="1" noTextEdit="1"/>
              </p:cNvSpPr>
              <p:nvPr/>
            </p:nvSpPr>
            <p:spPr>
              <a:xfrm>
                <a:off x="251520" y="1455167"/>
                <a:ext cx="8280920" cy="646331"/>
              </a:xfrm>
              <a:prstGeom prst="rect">
                <a:avLst/>
              </a:prstGeom>
              <a:blipFill>
                <a:blip r:embed="rId3"/>
                <a:stretch>
                  <a:fillRect l="-589"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D3007CB-FBAD-4E9F-99CB-B3CA8F9A6715}"/>
                  </a:ext>
                </a:extLst>
              </p:cNvPr>
              <p:cNvSpPr/>
              <p:nvPr/>
            </p:nvSpPr>
            <p:spPr>
              <a:xfrm>
                <a:off x="-1828225" y="2424694"/>
                <a:ext cx="968499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𝐴</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𝑘𝑥</m:t>
                              </m:r>
                            </m:e>
                          </m:d>
                        </m:e>
                      </m:func>
                    </m:oMath>
                  </m:oMathPara>
                </a14:m>
                <a:endParaRPr lang="en-US" dirty="0"/>
              </a:p>
            </p:txBody>
          </p:sp>
        </mc:Choice>
        <mc:Fallback xmlns="">
          <p:sp>
            <p:nvSpPr>
              <p:cNvPr id="8" name="Rectangle 7">
                <a:extLst>
                  <a:ext uri="{FF2B5EF4-FFF2-40B4-BE49-F238E27FC236}">
                    <a16:creationId xmlns:a16="http://schemas.microsoft.com/office/drawing/2014/main" id="{2D3007CB-FBAD-4E9F-99CB-B3CA8F9A6715}"/>
                  </a:ext>
                </a:extLst>
              </p:cNvPr>
              <p:cNvSpPr>
                <a:spLocks noRot="1" noChangeAspect="1" noMove="1" noResize="1" noEditPoints="1" noAdjustHandles="1" noChangeArrowheads="1" noChangeShapeType="1" noTextEdit="1"/>
              </p:cNvSpPr>
              <p:nvPr/>
            </p:nvSpPr>
            <p:spPr>
              <a:xfrm>
                <a:off x="-1828225" y="2424694"/>
                <a:ext cx="9684993" cy="369332"/>
              </a:xfrm>
              <a:prstGeom prst="rect">
                <a:avLst/>
              </a:prstGeom>
              <a:blipFill>
                <a:blip r:embed="rId4"/>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CEDE13D-973A-4728-9317-C5525E54D876}"/>
                  </a:ext>
                </a:extLst>
              </p:cNvPr>
              <p:cNvSpPr txBox="1"/>
              <p:nvPr/>
            </p:nvSpPr>
            <p:spPr>
              <a:xfrm>
                <a:off x="457200" y="3120643"/>
                <a:ext cx="12575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=0</m:t>
                      </m:r>
                    </m:oMath>
                  </m:oMathPara>
                </a14:m>
                <a:endParaRPr lang="en-US" dirty="0"/>
              </a:p>
            </p:txBody>
          </p:sp>
        </mc:Choice>
        <mc:Fallback xmlns="">
          <p:sp>
            <p:nvSpPr>
              <p:cNvPr id="10" name="TextBox 9">
                <a:extLst>
                  <a:ext uri="{FF2B5EF4-FFF2-40B4-BE49-F238E27FC236}">
                    <a16:creationId xmlns:a16="http://schemas.microsoft.com/office/drawing/2014/main" id="{4CEDE13D-973A-4728-9317-C5525E54D876}"/>
                  </a:ext>
                </a:extLst>
              </p:cNvPr>
              <p:cNvSpPr txBox="1">
                <a:spLocks noRot="1" noChangeAspect="1" noMove="1" noResize="1" noEditPoints="1" noAdjustHandles="1" noChangeArrowheads="1" noChangeShapeType="1" noTextEdit="1"/>
              </p:cNvSpPr>
              <p:nvPr/>
            </p:nvSpPr>
            <p:spPr>
              <a:xfrm>
                <a:off x="457200" y="3120643"/>
                <a:ext cx="1257588" cy="276999"/>
              </a:xfrm>
              <a:prstGeom prst="rect">
                <a:avLst/>
              </a:prstGeom>
              <a:blipFill>
                <a:blip r:embed="rId5"/>
                <a:stretch>
                  <a:fillRect l="-3883" r="-3883" b="-28889"/>
                </a:stretch>
              </a:blipFill>
            </p:spPr>
            <p:txBody>
              <a:bodyPr/>
              <a:lstStyle/>
              <a:p>
                <a:r>
                  <a:rPr lang="en-US">
                    <a:noFill/>
                  </a:rPr>
                  <a:t> </a:t>
                </a:r>
              </a:p>
            </p:txBody>
          </p:sp>
        </mc:Fallback>
      </mc:AlternateContent>
    </p:spTree>
    <p:extLst>
      <p:ext uri="{BB962C8B-B14F-4D97-AF65-F5344CB8AC3E}">
        <p14:creationId xmlns:p14="http://schemas.microsoft.com/office/powerpoint/2010/main" val="124938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C029C-06C4-4DBF-AB2D-937DEED47FDD}"/>
              </a:ext>
            </a:extLst>
          </p:cNvPr>
          <p:cNvSpPr>
            <a:spLocks noGrp="1"/>
          </p:cNvSpPr>
          <p:nvPr>
            <p:ph type="title"/>
          </p:nvPr>
        </p:nvSpPr>
        <p:spPr>
          <a:xfrm>
            <a:off x="848876" y="-128655"/>
            <a:ext cx="8229600" cy="1143000"/>
          </a:xfrm>
        </p:spPr>
        <p:txBody>
          <a:bodyPr/>
          <a:lstStyle/>
          <a:p>
            <a:r>
              <a:rPr lang="en-US" dirty="0"/>
              <a:t>The standing waves</a:t>
            </a:r>
          </a:p>
        </p:txBody>
      </p:sp>
      <p:sp>
        <p:nvSpPr>
          <p:cNvPr id="4" name="Slide Number Placeholder 3">
            <a:extLst>
              <a:ext uri="{FF2B5EF4-FFF2-40B4-BE49-F238E27FC236}">
                <a16:creationId xmlns:a16="http://schemas.microsoft.com/office/drawing/2014/main" id="{D68BCE44-0048-4CB4-A754-9123C6E57D95}"/>
              </a:ext>
            </a:extLst>
          </p:cNvPr>
          <p:cNvSpPr>
            <a:spLocks noGrp="1"/>
          </p:cNvSpPr>
          <p:nvPr>
            <p:ph type="sldNum" sz="quarter" idx="4294967295"/>
          </p:nvPr>
        </p:nvSpPr>
        <p:spPr/>
        <p:txBody>
          <a:bodyPr/>
          <a:lstStyle/>
          <a:p>
            <a:pPr>
              <a:defRPr/>
            </a:pPr>
            <a:fld id="{3C76BCED-983B-4975-B93D-90282543D9E3}" type="slidenum">
              <a:rPr lang="en-US" altLang="zh-CN" smtClean="0"/>
              <a:pPr>
                <a:defRPr/>
              </a:pPr>
              <a:t>42</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E4DA554-8D0C-43F6-AA82-D71421CE6963}"/>
                  </a:ext>
                </a:extLst>
              </p:cNvPr>
              <p:cNvSpPr txBox="1"/>
              <p:nvPr/>
            </p:nvSpPr>
            <p:spPr>
              <a:xfrm>
                <a:off x="251520" y="1455167"/>
                <a:ext cx="8280920" cy="646331"/>
              </a:xfrm>
              <a:prstGeom prst="rect">
                <a:avLst/>
              </a:prstGeom>
              <a:noFill/>
            </p:spPr>
            <p:txBody>
              <a:bodyPr wrap="square" rtlCol="0">
                <a:spAutoFit/>
              </a:bodyPr>
              <a:lstStyle/>
              <a:p>
                <a:r>
                  <a:rPr lang="en-US" dirty="0"/>
                  <a:t>2) Give the possible x-positions of the nodes N corresponding to a displacement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0</m:t>
                    </m:r>
                  </m:oMath>
                </a14:m>
                <a:r>
                  <a:rPr lang="en-US" dirty="0"/>
                  <a:t> relatively to the wavenumber </a:t>
                </a:r>
                <a14:m>
                  <m:oMath xmlns:m="http://schemas.openxmlformats.org/officeDocument/2006/math">
                    <m:r>
                      <a:rPr lang="en-US" i="1" dirty="0">
                        <a:latin typeface="Cambria Math" panose="02040503050406030204" pitchFamily="18" charset="0"/>
                      </a:rPr>
                      <m:t>𝑘</m:t>
                    </m:r>
                  </m:oMath>
                </a14:m>
                <a:r>
                  <a:rPr lang="en-US" dirty="0"/>
                  <a:t> and then relatively to the wavelength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n-US" dirty="0"/>
                  <a:t>)</a:t>
                </a:r>
              </a:p>
            </p:txBody>
          </p:sp>
        </mc:Choice>
        <mc:Fallback xmlns="">
          <p:sp>
            <p:nvSpPr>
              <p:cNvPr id="7" name="TextBox 6">
                <a:extLst>
                  <a:ext uri="{FF2B5EF4-FFF2-40B4-BE49-F238E27FC236}">
                    <a16:creationId xmlns:a16="http://schemas.microsoft.com/office/drawing/2014/main" id="{CE4DA554-8D0C-43F6-AA82-D71421CE6963}"/>
                  </a:ext>
                </a:extLst>
              </p:cNvPr>
              <p:cNvSpPr txBox="1">
                <a:spLocks noRot="1" noChangeAspect="1" noMove="1" noResize="1" noEditPoints="1" noAdjustHandles="1" noChangeArrowheads="1" noChangeShapeType="1" noTextEdit="1"/>
              </p:cNvSpPr>
              <p:nvPr/>
            </p:nvSpPr>
            <p:spPr>
              <a:xfrm>
                <a:off x="251520" y="1455167"/>
                <a:ext cx="8280920" cy="646331"/>
              </a:xfrm>
              <a:prstGeom prst="rect">
                <a:avLst/>
              </a:prstGeom>
              <a:blipFill>
                <a:blip r:embed="rId3"/>
                <a:stretch>
                  <a:fillRect l="-589"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D3007CB-FBAD-4E9F-99CB-B3CA8F9A6715}"/>
                  </a:ext>
                </a:extLst>
              </p:cNvPr>
              <p:cNvSpPr/>
              <p:nvPr/>
            </p:nvSpPr>
            <p:spPr>
              <a:xfrm>
                <a:off x="-1828225" y="2424694"/>
                <a:ext cx="968499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𝐴</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𝑘𝑥</m:t>
                              </m:r>
                            </m:e>
                          </m:d>
                        </m:e>
                      </m:func>
                    </m:oMath>
                  </m:oMathPara>
                </a14:m>
                <a:endParaRPr lang="en-US" dirty="0"/>
              </a:p>
            </p:txBody>
          </p:sp>
        </mc:Choice>
        <mc:Fallback xmlns="">
          <p:sp>
            <p:nvSpPr>
              <p:cNvPr id="8" name="Rectangle 7">
                <a:extLst>
                  <a:ext uri="{FF2B5EF4-FFF2-40B4-BE49-F238E27FC236}">
                    <a16:creationId xmlns:a16="http://schemas.microsoft.com/office/drawing/2014/main" id="{2D3007CB-FBAD-4E9F-99CB-B3CA8F9A6715}"/>
                  </a:ext>
                </a:extLst>
              </p:cNvPr>
              <p:cNvSpPr>
                <a:spLocks noRot="1" noChangeAspect="1" noMove="1" noResize="1" noEditPoints="1" noAdjustHandles="1" noChangeArrowheads="1" noChangeShapeType="1" noTextEdit="1"/>
              </p:cNvSpPr>
              <p:nvPr/>
            </p:nvSpPr>
            <p:spPr>
              <a:xfrm>
                <a:off x="-1828225" y="2424694"/>
                <a:ext cx="9684993" cy="369332"/>
              </a:xfrm>
              <a:prstGeom prst="rect">
                <a:avLst/>
              </a:prstGeom>
              <a:blipFill>
                <a:blip r:embed="rId4"/>
                <a:stretch>
                  <a:fillRect b="-8333"/>
                </a:stretch>
              </a:blipFill>
            </p:spPr>
            <p:txBody>
              <a:bodyPr/>
              <a:lstStyle/>
              <a:p>
                <a:r>
                  <a:rPr lang="en-US">
                    <a:noFill/>
                  </a:rPr>
                  <a:t> </a:t>
                </a:r>
              </a:p>
            </p:txBody>
          </p:sp>
        </mc:Fallback>
      </mc:AlternateContent>
      <p:sp>
        <p:nvSpPr>
          <p:cNvPr id="9" name="Arrow: Right 8">
            <a:extLst>
              <a:ext uri="{FF2B5EF4-FFF2-40B4-BE49-F238E27FC236}">
                <a16:creationId xmlns:a16="http://schemas.microsoft.com/office/drawing/2014/main" id="{7472A18F-5DA1-4F7C-A4C7-2FEA28BA48F9}"/>
              </a:ext>
            </a:extLst>
          </p:cNvPr>
          <p:cNvSpPr/>
          <p:nvPr/>
        </p:nvSpPr>
        <p:spPr bwMode="auto">
          <a:xfrm>
            <a:off x="1835696" y="3042717"/>
            <a:ext cx="360040" cy="3693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CEDE13D-973A-4728-9317-C5525E54D876}"/>
                  </a:ext>
                </a:extLst>
              </p:cNvPr>
              <p:cNvSpPr txBox="1"/>
              <p:nvPr/>
            </p:nvSpPr>
            <p:spPr>
              <a:xfrm>
                <a:off x="457200" y="3120643"/>
                <a:ext cx="12575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=0</m:t>
                      </m:r>
                    </m:oMath>
                  </m:oMathPara>
                </a14:m>
                <a:endParaRPr lang="en-US" dirty="0"/>
              </a:p>
            </p:txBody>
          </p:sp>
        </mc:Choice>
        <mc:Fallback xmlns="">
          <p:sp>
            <p:nvSpPr>
              <p:cNvPr id="10" name="TextBox 9">
                <a:extLst>
                  <a:ext uri="{FF2B5EF4-FFF2-40B4-BE49-F238E27FC236}">
                    <a16:creationId xmlns:a16="http://schemas.microsoft.com/office/drawing/2014/main" id="{4CEDE13D-973A-4728-9317-C5525E54D876}"/>
                  </a:ext>
                </a:extLst>
              </p:cNvPr>
              <p:cNvSpPr txBox="1">
                <a:spLocks noRot="1" noChangeAspect="1" noMove="1" noResize="1" noEditPoints="1" noAdjustHandles="1" noChangeArrowheads="1" noChangeShapeType="1" noTextEdit="1"/>
              </p:cNvSpPr>
              <p:nvPr/>
            </p:nvSpPr>
            <p:spPr>
              <a:xfrm>
                <a:off x="457200" y="3120643"/>
                <a:ext cx="1257588" cy="276999"/>
              </a:xfrm>
              <a:prstGeom prst="rect">
                <a:avLst/>
              </a:prstGeom>
              <a:blipFill>
                <a:blip r:embed="rId5"/>
                <a:stretch>
                  <a:fillRect l="-3883" r="-3883"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64581E4-A515-4EBD-A9B4-EC050BFC5522}"/>
                  </a:ext>
                </a:extLst>
              </p:cNvPr>
              <p:cNvSpPr txBox="1"/>
              <p:nvPr/>
            </p:nvSpPr>
            <p:spPr>
              <a:xfrm>
                <a:off x="2316644" y="3118932"/>
                <a:ext cx="25169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2</m:t>
                      </m:r>
                      <m:r>
                        <a:rPr lang="en-US" i="1">
                          <a:latin typeface="Cambria Math" panose="02040503050406030204" pitchFamily="18" charset="0"/>
                        </a:rPr>
                        <m:t>𝐴</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𝑘</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𝑁</m:t>
                                  </m:r>
                                </m:sub>
                              </m:sSub>
                            </m:e>
                          </m:d>
                        </m:e>
                      </m:func>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=0</m:t>
                      </m:r>
                    </m:oMath>
                  </m:oMathPara>
                </a14:m>
                <a:endParaRPr lang="en-US" dirty="0"/>
              </a:p>
            </p:txBody>
          </p:sp>
        </mc:Choice>
        <mc:Fallback xmlns="">
          <p:sp>
            <p:nvSpPr>
              <p:cNvPr id="11" name="TextBox 10">
                <a:extLst>
                  <a:ext uri="{FF2B5EF4-FFF2-40B4-BE49-F238E27FC236}">
                    <a16:creationId xmlns:a16="http://schemas.microsoft.com/office/drawing/2014/main" id="{664581E4-A515-4EBD-A9B4-EC050BFC5522}"/>
                  </a:ext>
                </a:extLst>
              </p:cNvPr>
              <p:cNvSpPr txBox="1">
                <a:spLocks noRot="1" noChangeAspect="1" noMove="1" noResize="1" noEditPoints="1" noAdjustHandles="1" noChangeArrowheads="1" noChangeShapeType="1" noTextEdit="1"/>
              </p:cNvSpPr>
              <p:nvPr/>
            </p:nvSpPr>
            <p:spPr>
              <a:xfrm>
                <a:off x="2316644" y="3118932"/>
                <a:ext cx="2516971" cy="276999"/>
              </a:xfrm>
              <a:prstGeom prst="rect">
                <a:avLst/>
              </a:prstGeom>
              <a:blipFill>
                <a:blip r:embed="rId6"/>
                <a:stretch>
                  <a:fillRect l="-1453" r="-1695" b="-17778"/>
                </a:stretch>
              </a:blipFill>
            </p:spPr>
            <p:txBody>
              <a:bodyPr/>
              <a:lstStyle/>
              <a:p>
                <a:r>
                  <a:rPr lang="en-US">
                    <a:noFill/>
                  </a:rPr>
                  <a:t> </a:t>
                </a:r>
              </a:p>
            </p:txBody>
          </p:sp>
        </mc:Fallback>
      </mc:AlternateContent>
    </p:spTree>
    <p:extLst>
      <p:ext uri="{BB962C8B-B14F-4D97-AF65-F5344CB8AC3E}">
        <p14:creationId xmlns:p14="http://schemas.microsoft.com/office/powerpoint/2010/main" val="396346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C029C-06C4-4DBF-AB2D-937DEED47FDD}"/>
              </a:ext>
            </a:extLst>
          </p:cNvPr>
          <p:cNvSpPr>
            <a:spLocks noGrp="1"/>
          </p:cNvSpPr>
          <p:nvPr>
            <p:ph type="title"/>
          </p:nvPr>
        </p:nvSpPr>
        <p:spPr>
          <a:xfrm>
            <a:off x="848876" y="-128655"/>
            <a:ext cx="8229600" cy="1143000"/>
          </a:xfrm>
        </p:spPr>
        <p:txBody>
          <a:bodyPr/>
          <a:lstStyle/>
          <a:p>
            <a:r>
              <a:rPr lang="en-US" dirty="0"/>
              <a:t>The standing waves</a:t>
            </a:r>
          </a:p>
        </p:txBody>
      </p:sp>
      <p:sp>
        <p:nvSpPr>
          <p:cNvPr id="4" name="Slide Number Placeholder 3">
            <a:extLst>
              <a:ext uri="{FF2B5EF4-FFF2-40B4-BE49-F238E27FC236}">
                <a16:creationId xmlns:a16="http://schemas.microsoft.com/office/drawing/2014/main" id="{D68BCE44-0048-4CB4-A754-9123C6E57D95}"/>
              </a:ext>
            </a:extLst>
          </p:cNvPr>
          <p:cNvSpPr>
            <a:spLocks noGrp="1"/>
          </p:cNvSpPr>
          <p:nvPr>
            <p:ph type="sldNum" sz="quarter" idx="4294967295"/>
          </p:nvPr>
        </p:nvSpPr>
        <p:spPr/>
        <p:txBody>
          <a:bodyPr/>
          <a:lstStyle/>
          <a:p>
            <a:pPr>
              <a:defRPr/>
            </a:pPr>
            <a:fld id="{3C76BCED-983B-4975-B93D-90282543D9E3}" type="slidenum">
              <a:rPr lang="en-US" altLang="zh-CN" smtClean="0"/>
              <a:pPr>
                <a:defRPr/>
              </a:pPr>
              <a:t>43</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E4DA554-8D0C-43F6-AA82-D71421CE6963}"/>
                  </a:ext>
                </a:extLst>
              </p:cNvPr>
              <p:cNvSpPr txBox="1"/>
              <p:nvPr/>
            </p:nvSpPr>
            <p:spPr>
              <a:xfrm>
                <a:off x="251520" y="1455167"/>
                <a:ext cx="8280920" cy="646331"/>
              </a:xfrm>
              <a:prstGeom prst="rect">
                <a:avLst/>
              </a:prstGeom>
              <a:noFill/>
            </p:spPr>
            <p:txBody>
              <a:bodyPr wrap="square" rtlCol="0">
                <a:spAutoFit/>
              </a:bodyPr>
              <a:lstStyle/>
              <a:p>
                <a:r>
                  <a:rPr lang="en-US" dirty="0"/>
                  <a:t>2) Give the possible x-positions of the nodes N corresponding to a displacement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0</m:t>
                    </m:r>
                  </m:oMath>
                </a14:m>
                <a:r>
                  <a:rPr lang="en-US" dirty="0"/>
                  <a:t> relatively to the wavenumber </a:t>
                </a:r>
                <a14:m>
                  <m:oMath xmlns:m="http://schemas.openxmlformats.org/officeDocument/2006/math">
                    <m:r>
                      <a:rPr lang="en-US" i="1" dirty="0">
                        <a:latin typeface="Cambria Math" panose="02040503050406030204" pitchFamily="18" charset="0"/>
                      </a:rPr>
                      <m:t>𝑘</m:t>
                    </m:r>
                  </m:oMath>
                </a14:m>
                <a:r>
                  <a:rPr lang="en-US" dirty="0"/>
                  <a:t> and then relatively to the wavelength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n-US" dirty="0"/>
                  <a:t>)</a:t>
                </a:r>
              </a:p>
            </p:txBody>
          </p:sp>
        </mc:Choice>
        <mc:Fallback xmlns="">
          <p:sp>
            <p:nvSpPr>
              <p:cNvPr id="7" name="TextBox 6">
                <a:extLst>
                  <a:ext uri="{FF2B5EF4-FFF2-40B4-BE49-F238E27FC236}">
                    <a16:creationId xmlns:a16="http://schemas.microsoft.com/office/drawing/2014/main" id="{CE4DA554-8D0C-43F6-AA82-D71421CE6963}"/>
                  </a:ext>
                </a:extLst>
              </p:cNvPr>
              <p:cNvSpPr txBox="1">
                <a:spLocks noRot="1" noChangeAspect="1" noMove="1" noResize="1" noEditPoints="1" noAdjustHandles="1" noChangeArrowheads="1" noChangeShapeType="1" noTextEdit="1"/>
              </p:cNvSpPr>
              <p:nvPr/>
            </p:nvSpPr>
            <p:spPr>
              <a:xfrm>
                <a:off x="251520" y="1455167"/>
                <a:ext cx="8280920" cy="646331"/>
              </a:xfrm>
              <a:prstGeom prst="rect">
                <a:avLst/>
              </a:prstGeom>
              <a:blipFill>
                <a:blip r:embed="rId3"/>
                <a:stretch>
                  <a:fillRect l="-589"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D3007CB-FBAD-4E9F-99CB-B3CA8F9A6715}"/>
                  </a:ext>
                </a:extLst>
              </p:cNvPr>
              <p:cNvSpPr/>
              <p:nvPr/>
            </p:nvSpPr>
            <p:spPr>
              <a:xfrm>
                <a:off x="-1828225" y="2424694"/>
                <a:ext cx="968499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𝐴</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𝑘𝑥</m:t>
                              </m:r>
                            </m:e>
                          </m:d>
                        </m:e>
                      </m:func>
                    </m:oMath>
                  </m:oMathPara>
                </a14:m>
                <a:endParaRPr lang="en-US" dirty="0"/>
              </a:p>
            </p:txBody>
          </p:sp>
        </mc:Choice>
        <mc:Fallback xmlns="">
          <p:sp>
            <p:nvSpPr>
              <p:cNvPr id="8" name="Rectangle 7">
                <a:extLst>
                  <a:ext uri="{FF2B5EF4-FFF2-40B4-BE49-F238E27FC236}">
                    <a16:creationId xmlns:a16="http://schemas.microsoft.com/office/drawing/2014/main" id="{2D3007CB-FBAD-4E9F-99CB-B3CA8F9A6715}"/>
                  </a:ext>
                </a:extLst>
              </p:cNvPr>
              <p:cNvSpPr>
                <a:spLocks noRot="1" noChangeAspect="1" noMove="1" noResize="1" noEditPoints="1" noAdjustHandles="1" noChangeArrowheads="1" noChangeShapeType="1" noTextEdit="1"/>
              </p:cNvSpPr>
              <p:nvPr/>
            </p:nvSpPr>
            <p:spPr>
              <a:xfrm>
                <a:off x="-1828225" y="2424694"/>
                <a:ext cx="9684993" cy="369332"/>
              </a:xfrm>
              <a:prstGeom prst="rect">
                <a:avLst/>
              </a:prstGeom>
              <a:blipFill>
                <a:blip r:embed="rId4"/>
                <a:stretch>
                  <a:fillRect b="-8333"/>
                </a:stretch>
              </a:blipFill>
            </p:spPr>
            <p:txBody>
              <a:bodyPr/>
              <a:lstStyle/>
              <a:p>
                <a:r>
                  <a:rPr lang="en-US">
                    <a:noFill/>
                  </a:rPr>
                  <a:t> </a:t>
                </a:r>
              </a:p>
            </p:txBody>
          </p:sp>
        </mc:Fallback>
      </mc:AlternateContent>
      <p:sp>
        <p:nvSpPr>
          <p:cNvPr id="9" name="Arrow: Right 8">
            <a:extLst>
              <a:ext uri="{FF2B5EF4-FFF2-40B4-BE49-F238E27FC236}">
                <a16:creationId xmlns:a16="http://schemas.microsoft.com/office/drawing/2014/main" id="{7472A18F-5DA1-4F7C-A4C7-2FEA28BA48F9}"/>
              </a:ext>
            </a:extLst>
          </p:cNvPr>
          <p:cNvSpPr/>
          <p:nvPr/>
        </p:nvSpPr>
        <p:spPr bwMode="auto">
          <a:xfrm>
            <a:off x="1835696" y="3042717"/>
            <a:ext cx="360040" cy="3693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CEDE13D-973A-4728-9317-C5525E54D876}"/>
                  </a:ext>
                </a:extLst>
              </p:cNvPr>
              <p:cNvSpPr txBox="1"/>
              <p:nvPr/>
            </p:nvSpPr>
            <p:spPr>
              <a:xfrm>
                <a:off x="457200" y="3120643"/>
                <a:ext cx="12575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=0</m:t>
                      </m:r>
                    </m:oMath>
                  </m:oMathPara>
                </a14:m>
                <a:endParaRPr lang="en-US" dirty="0"/>
              </a:p>
            </p:txBody>
          </p:sp>
        </mc:Choice>
        <mc:Fallback xmlns="">
          <p:sp>
            <p:nvSpPr>
              <p:cNvPr id="10" name="TextBox 9">
                <a:extLst>
                  <a:ext uri="{FF2B5EF4-FFF2-40B4-BE49-F238E27FC236}">
                    <a16:creationId xmlns:a16="http://schemas.microsoft.com/office/drawing/2014/main" id="{4CEDE13D-973A-4728-9317-C5525E54D876}"/>
                  </a:ext>
                </a:extLst>
              </p:cNvPr>
              <p:cNvSpPr txBox="1">
                <a:spLocks noRot="1" noChangeAspect="1" noMove="1" noResize="1" noEditPoints="1" noAdjustHandles="1" noChangeArrowheads="1" noChangeShapeType="1" noTextEdit="1"/>
              </p:cNvSpPr>
              <p:nvPr/>
            </p:nvSpPr>
            <p:spPr>
              <a:xfrm>
                <a:off x="457200" y="3120643"/>
                <a:ext cx="1257588" cy="276999"/>
              </a:xfrm>
              <a:prstGeom prst="rect">
                <a:avLst/>
              </a:prstGeom>
              <a:blipFill>
                <a:blip r:embed="rId5"/>
                <a:stretch>
                  <a:fillRect l="-3883" r="-3883"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64581E4-A515-4EBD-A9B4-EC050BFC5522}"/>
                  </a:ext>
                </a:extLst>
              </p:cNvPr>
              <p:cNvSpPr txBox="1"/>
              <p:nvPr/>
            </p:nvSpPr>
            <p:spPr>
              <a:xfrm>
                <a:off x="2316644" y="3118932"/>
                <a:ext cx="25169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2</m:t>
                      </m:r>
                      <m:r>
                        <a:rPr lang="en-US" i="1">
                          <a:latin typeface="Cambria Math" panose="02040503050406030204" pitchFamily="18" charset="0"/>
                        </a:rPr>
                        <m:t>𝐴</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𝑘</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𝑁</m:t>
                                  </m:r>
                                </m:sub>
                              </m:sSub>
                            </m:e>
                          </m:d>
                        </m:e>
                      </m:func>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=0</m:t>
                      </m:r>
                    </m:oMath>
                  </m:oMathPara>
                </a14:m>
                <a:endParaRPr lang="en-US" dirty="0"/>
              </a:p>
            </p:txBody>
          </p:sp>
        </mc:Choice>
        <mc:Fallback xmlns="">
          <p:sp>
            <p:nvSpPr>
              <p:cNvPr id="11" name="TextBox 10">
                <a:extLst>
                  <a:ext uri="{FF2B5EF4-FFF2-40B4-BE49-F238E27FC236}">
                    <a16:creationId xmlns:a16="http://schemas.microsoft.com/office/drawing/2014/main" id="{664581E4-A515-4EBD-A9B4-EC050BFC5522}"/>
                  </a:ext>
                </a:extLst>
              </p:cNvPr>
              <p:cNvSpPr txBox="1">
                <a:spLocks noRot="1" noChangeAspect="1" noMove="1" noResize="1" noEditPoints="1" noAdjustHandles="1" noChangeArrowheads="1" noChangeShapeType="1" noTextEdit="1"/>
              </p:cNvSpPr>
              <p:nvPr/>
            </p:nvSpPr>
            <p:spPr>
              <a:xfrm>
                <a:off x="2316644" y="3118932"/>
                <a:ext cx="2516971" cy="276999"/>
              </a:xfrm>
              <a:prstGeom prst="rect">
                <a:avLst/>
              </a:prstGeom>
              <a:blipFill>
                <a:blip r:embed="rId6"/>
                <a:stretch>
                  <a:fillRect l="-1453" r="-1695" b="-17778"/>
                </a:stretch>
              </a:blipFill>
            </p:spPr>
            <p:txBody>
              <a:bodyPr/>
              <a:lstStyle/>
              <a:p>
                <a:r>
                  <a:rPr lang="en-US">
                    <a:noFill/>
                  </a:rPr>
                  <a:t> </a:t>
                </a:r>
              </a:p>
            </p:txBody>
          </p:sp>
        </mc:Fallback>
      </mc:AlternateContent>
      <p:sp>
        <p:nvSpPr>
          <p:cNvPr id="12" name="Arrow: Right 11">
            <a:extLst>
              <a:ext uri="{FF2B5EF4-FFF2-40B4-BE49-F238E27FC236}">
                <a16:creationId xmlns:a16="http://schemas.microsoft.com/office/drawing/2014/main" id="{74C247AB-5FEA-4944-AEC7-4038F5D495A3}"/>
              </a:ext>
            </a:extLst>
          </p:cNvPr>
          <p:cNvSpPr/>
          <p:nvPr/>
        </p:nvSpPr>
        <p:spPr bwMode="auto">
          <a:xfrm>
            <a:off x="4816921" y="3064098"/>
            <a:ext cx="360040" cy="3693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415B203-4A0C-473E-92DD-380D5CDDC4BF}"/>
                  </a:ext>
                </a:extLst>
              </p:cNvPr>
              <p:cNvSpPr txBox="1"/>
              <p:nvPr/>
            </p:nvSpPr>
            <p:spPr>
              <a:xfrm>
                <a:off x="5187890" y="3088883"/>
                <a:ext cx="13653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𝑘</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𝑁</m:t>
                                  </m:r>
                                </m:sub>
                              </m:sSub>
                            </m:e>
                          </m:d>
                        </m:e>
                      </m:func>
                      <m:r>
                        <a:rPr lang="en-US" b="0" i="1" smtClean="0">
                          <a:latin typeface="Cambria Math" panose="02040503050406030204" pitchFamily="18" charset="0"/>
                        </a:rPr>
                        <m:t>=0</m:t>
                      </m:r>
                    </m:oMath>
                  </m:oMathPara>
                </a14:m>
                <a:endParaRPr lang="en-US" dirty="0"/>
              </a:p>
            </p:txBody>
          </p:sp>
        </mc:Choice>
        <mc:Fallback xmlns="">
          <p:sp>
            <p:nvSpPr>
              <p:cNvPr id="13" name="TextBox 12">
                <a:extLst>
                  <a:ext uri="{FF2B5EF4-FFF2-40B4-BE49-F238E27FC236}">
                    <a16:creationId xmlns:a16="http://schemas.microsoft.com/office/drawing/2014/main" id="{8415B203-4A0C-473E-92DD-380D5CDDC4BF}"/>
                  </a:ext>
                </a:extLst>
              </p:cNvPr>
              <p:cNvSpPr txBox="1">
                <a:spLocks noRot="1" noChangeAspect="1" noMove="1" noResize="1" noEditPoints="1" noAdjustHandles="1" noChangeArrowheads="1" noChangeShapeType="1" noTextEdit="1"/>
              </p:cNvSpPr>
              <p:nvPr/>
            </p:nvSpPr>
            <p:spPr>
              <a:xfrm>
                <a:off x="5187890" y="3088883"/>
                <a:ext cx="1365310" cy="276999"/>
              </a:xfrm>
              <a:prstGeom prst="rect">
                <a:avLst/>
              </a:prstGeom>
              <a:blipFill>
                <a:blip r:embed="rId7"/>
                <a:stretch>
                  <a:fillRect l="-3125" r="-3571"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45F1755-33A0-4451-8FE8-24E0B5E06087}"/>
                  </a:ext>
                </a:extLst>
              </p:cNvPr>
              <p:cNvSpPr txBox="1"/>
              <p:nvPr/>
            </p:nvSpPr>
            <p:spPr>
              <a:xfrm>
                <a:off x="5076056" y="3487936"/>
                <a:ext cx="10888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𝑘</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𝜋</m:t>
                      </m:r>
                    </m:oMath>
                  </m:oMathPara>
                </a14:m>
                <a:endParaRPr lang="en-US" dirty="0"/>
              </a:p>
            </p:txBody>
          </p:sp>
        </mc:Choice>
        <mc:Fallback xmlns="">
          <p:sp>
            <p:nvSpPr>
              <p:cNvPr id="14" name="TextBox 13">
                <a:extLst>
                  <a:ext uri="{FF2B5EF4-FFF2-40B4-BE49-F238E27FC236}">
                    <a16:creationId xmlns:a16="http://schemas.microsoft.com/office/drawing/2014/main" id="{645F1755-33A0-4451-8FE8-24E0B5E06087}"/>
                  </a:ext>
                </a:extLst>
              </p:cNvPr>
              <p:cNvSpPr txBox="1">
                <a:spLocks noRot="1" noChangeAspect="1" noMove="1" noResize="1" noEditPoints="1" noAdjustHandles="1" noChangeArrowheads="1" noChangeShapeType="1" noTextEdit="1"/>
              </p:cNvSpPr>
              <p:nvPr/>
            </p:nvSpPr>
            <p:spPr>
              <a:xfrm>
                <a:off x="5076056" y="3487936"/>
                <a:ext cx="1088888" cy="276999"/>
              </a:xfrm>
              <a:prstGeom prst="rect">
                <a:avLst/>
              </a:prstGeom>
              <a:blipFill>
                <a:blip r:embed="rId8"/>
                <a:stretch>
                  <a:fillRect l="-5056" r="-2809" b="-1739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2717D412-AB0C-42BF-A658-5B3DFD637B3A}"/>
              </a:ext>
            </a:extLst>
          </p:cNvPr>
          <p:cNvSpPr txBox="1"/>
          <p:nvPr/>
        </p:nvSpPr>
        <p:spPr>
          <a:xfrm>
            <a:off x="3842185" y="4046399"/>
            <a:ext cx="4413452" cy="369332"/>
          </a:xfrm>
          <a:prstGeom prst="rect">
            <a:avLst/>
          </a:prstGeom>
          <a:noFill/>
        </p:spPr>
        <p:txBody>
          <a:bodyPr wrap="none" rtlCol="0">
            <a:spAutoFit/>
          </a:bodyPr>
          <a:lstStyle/>
          <a:p>
            <a:r>
              <a:rPr lang="en-US" dirty="0"/>
              <a:t>Where m is an integer positive or equal to zero</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383F2C-DDB3-475B-8296-83741BD1D307}"/>
                  </a:ext>
                </a:extLst>
              </p:cNvPr>
              <p:cNvSpPr txBox="1"/>
              <p:nvPr/>
            </p:nvSpPr>
            <p:spPr>
              <a:xfrm>
                <a:off x="5064224" y="3744841"/>
                <a:ext cx="1677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𝑘</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C5383F2C-DDB3-475B-8296-83741BD1D307}"/>
                  </a:ext>
                </a:extLst>
              </p:cNvPr>
              <p:cNvSpPr txBox="1">
                <a:spLocks noRot="1" noChangeAspect="1" noMove="1" noResize="1" noEditPoints="1" noAdjustHandles="1" noChangeArrowheads="1" noChangeShapeType="1" noTextEdit="1"/>
              </p:cNvSpPr>
              <p:nvPr/>
            </p:nvSpPr>
            <p:spPr>
              <a:xfrm>
                <a:off x="5064224" y="3744841"/>
                <a:ext cx="1677319" cy="276999"/>
              </a:xfrm>
              <a:prstGeom prst="rect">
                <a:avLst/>
              </a:prstGeom>
              <a:blipFill>
                <a:blip r:embed="rId9"/>
                <a:stretch>
                  <a:fillRect l="-2909" b="-17391"/>
                </a:stretch>
              </a:blipFill>
            </p:spPr>
            <p:txBody>
              <a:bodyPr/>
              <a:lstStyle/>
              <a:p>
                <a:r>
                  <a:rPr lang="en-US">
                    <a:noFill/>
                  </a:rPr>
                  <a:t> </a:t>
                </a:r>
              </a:p>
            </p:txBody>
          </p:sp>
        </mc:Fallback>
      </mc:AlternateContent>
    </p:spTree>
    <p:extLst>
      <p:ext uri="{BB962C8B-B14F-4D97-AF65-F5344CB8AC3E}">
        <p14:creationId xmlns:p14="http://schemas.microsoft.com/office/powerpoint/2010/main" val="1555187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C029C-06C4-4DBF-AB2D-937DEED47FDD}"/>
              </a:ext>
            </a:extLst>
          </p:cNvPr>
          <p:cNvSpPr>
            <a:spLocks noGrp="1"/>
          </p:cNvSpPr>
          <p:nvPr>
            <p:ph type="title"/>
          </p:nvPr>
        </p:nvSpPr>
        <p:spPr>
          <a:xfrm>
            <a:off x="848876" y="-128655"/>
            <a:ext cx="8229600" cy="1143000"/>
          </a:xfrm>
        </p:spPr>
        <p:txBody>
          <a:bodyPr/>
          <a:lstStyle/>
          <a:p>
            <a:r>
              <a:rPr lang="en-US" dirty="0"/>
              <a:t>The standing waves</a:t>
            </a:r>
          </a:p>
        </p:txBody>
      </p:sp>
      <p:sp>
        <p:nvSpPr>
          <p:cNvPr id="4" name="Slide Number Placeholder 3">
            <a:extLst>
              <a:ext uri="{FF2B5EF4-FFF2-40B4-BE49-F238E27FC236}">
                <a16:creationId xmlns:a16="http://schemas.microsoft.com/office/drawing/2014/main" id="{D68BCE44-0048-4CB4-A754-9123C6E57D95}"/>
              </a:ext>
            </a:extLst>
          </p:cNvPr>
          <p:cNvSpPr>
            <a:spLocks noGrp="1"/>
          </p:cNvSpPr>
          <p:nvPr>
            <p:ph type="sldNum" sz="quarter" idx="4294967295"/>
          </p:nvPr>
        </p:nvSpPr>
        <p:spPr/>
        <p:txBody>
          <a:bodyPr/>
          <a:lstStyle/>
          <a:p>
            <a:pPr>
              <a:defRPr/>
            </a:pPr>
            <a:fld id="{3C76BCED-983B-4975-B93D-90282543D9E3}" type="slidenum">
              <a:rPr lang="en-US" altLang="zh-CN" smtClean="0"/>
              <a:pPr>
                <a:defRPr/>
              </a:pPr>
              <a:t>44</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E4DA554-8D0C-43F6-AA82-D71421CE6963}"/>
                  </a:ext>
                </a:extLst>
              </p:cNvPr>
              <p:cNvSpPr txBox="1"/>
              <p:nvPr/>
            </p:nvSpPr>
            <p:spPr>
              <a:xfrm>
                <a:off x="251520" y="1455167"/>
                <a:ext cx="8280920" cy="646331"/>
              </a:xfrm>
              <a:prstGeom prst="rect">
                <a:avLst/>
              </a:prstGeom>
              <a:noFill/>
            </p:spPr>
            <p:txBody>
              <a:bodyPr wrap="square" rtlCol="0">
                <a:spAutoFit/>
              </a:bodyPr>
              <a:lstStyle/>
              <a:p>
                <a:r>
                  <a:rPr lang="en-US" dirty="0"/>
                  <a:t>2) Give the possible x-positions of the nodes N corresponding to a displacement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0</m:t>
                    </m:r>
                  </m:oMath>
                </a14:m>
                <a:r>
                  <a:rPr lang="en-US" dirty="0"/>
                  <a:t> relatively to the wavenumber </a:t>
                </a:r>
                <a14:m>
                  <m:oMath xmlns:m="http://schemas.openxmlformats.org/officeDocument/2006/math">
                    <m:r>
                      <a:rPr lang="en-US" i="1" dirty="0">
                        <a:latin typeface="Cambria Math" panose="02040503050406030204" pitchFamily="18" charset="0"/>
                      </a:rPr>
                      <m:t>𝑘</m:t>
                    </m:r>
                  </m:oMath>
                </a14:m>
                <a:r>
                  <a:rPr lang="en-US" dirty="0"/>
                  <a:t> and then relatively to the wavelength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n-US" dirty="0"/>
                  <a:t>)</a:t>
                </a:r>
              </a:p>
            </p:txBody>
          </p:sp>
        </mc:Choice>
        <mc:Fallback xmlns="">
          <p:sp>
            <p:nvSpPr>
              <p:cNvPr id="7" name="TextBox 6">
                <a:extLst>
                  <a:ext uri="{FF2B5EF4-FFF2-40B4-BE49-F238E27FC236}">
                    <a16:creationId xmlns:a16="http://schemas.microsoft.com/office/drawing/2014/main" id="{CE4DA554-8D0C-43F6-AA82-D71421CE6963}"/>
                  </a:ext>
                </a:extLst>
              </p:cNvPr>
              <p:cNvSpPr txBox="1">
                <a:spLocks noRot="1" noChangeAspect="1" noMove="1" noResize="1" noEditPoints="1" noAdjustHandles="1" noChangeArrowheads="1" noChangeShapeType="1" noTextEdit="1"/>
              </p:cNvSpPr>
              <p:nvPr/>
            </p:nvSpPr>
            <p:spPr>
              <a:xfrm>
                <a:off x="251520" y="1455167"/>
                <a:ext cx="8280920" cy="646331"/>
              </a:xfrm>
              <a:prstGeom prst="rect">
                <a:avLst/>
              </a:prstGeom>
              <a:blipFill>
                <a:blip r:embed="rId3"/>
                <a:stretch>
                  <a:fillRect l="-589"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D3007CB-FBAD-4E9F-99CB-B3CA8F9A6715}"/>
                  </a:ext>
                </a:extLst>
              </p:cNvPr>
              <p:cNvSpPr/>
              <p:nvPr/>
            </p:nvSpPr>
            <p:spPr>
              <a:xfrm>
                <a:off x="-1828225" y="2424694"/>
                <a:ext cx="968499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𝐴</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𝑘𝑥</m:t>
                              </m:r>
                            </m:e>
                          </m:d>
                        </m:e>
                      </m:func>
                    </m:oMath>
                  </m:oMathPara>
                </a14:m>
                <a:endParaRPr lang="en-US" dirty="0"/>
              </a:p>
            </p:txBody>
          </p:sp>
        </mc:Choice>
        <mc:Fallback xmlns="">
          <p:sp>
            <p:nvSpPr>
              <p:cNvPr id="8" name="Rectangle 7">
                <a:extLst>
                  <a:ext uri="{FF2B5EF4-FFF2-40B4-BE49-F238E27FC236}">
                    <a16:creationId xmlns:a16="http://schemas.microsoft.com/office/drawing/2014/main" id="{2D3007CB-FBAD-4E9F-99CB-B3CA8F9A6715}"/>
                  </a:ext>
                </a:extLst>
              </p:cNvPr>
              <p:cNvSpPr>
                <a:spLocks noRot="1" noChangeAspect="1" noMove="1" noResize="1" noEditPoints="1" noAdjustHandles="1" noChangeArrowheads="1" noChangeShapeType="1" noTextEdit="1"/>
              </p:cNvSpPr>
              <p:nvPr/>
            </p:nvSpPr>
            <p:spPr>
              <a:xfrm>
                <a:off x="-1828225" y="2424694"/>
                <a:ext cx="9684993" cy="369332"/>
              </a:xfrm>
              <a:prstGeom prst="rect">
                <a:avLst/>
              </a:prstGeom>
              <a:blipFill>
                <a:blip r:embed="rId4"/>
                <a:stretch>
                  <a:fillRect b="-8333"/>
                </a:stretch>
              </a:blipFill>
            </p:spPr>
            <p:txBody>
              <a:bodyPr/>
              <a:lstStyle/>
              <a:p>
                <a:r>
                  <a:rPr lang="en-US">
                    <a:noFill/>
                  </a:rPr>
                  <a:t> </a:t>
                </a:r>
              </a:p>
            </p:txBody>
          </p:sp>
        </mc:Fallback>
      </mc:AlternateContent>
      <p:sp>
        <p:nvSpPr>
          <p:cNvPr id="9" name="Arrow: Right 8">
            <a:extLst>
              <a:ext uri="{FF2B5EF4-FFF2-40B4-BE49-F238E27FC236}">
                <a16:creationId xmlns:a16="http://schemas.microsoft.com/office/drawing/2014/main" id="{7472A18F-5DA1-4F7C-A4C7-2FEA28BA48F9}"/>
              </a:ext>
            </a:extLst>
          </p:cNvPr>
          <p:cNvSpPr/>
          <p:nvPr/>
        </p:nvSpPr>
        <p:spPr bwMode="auto">
          <a:xfrm>
            <a:off x="1835696" y="3042717"/>
            <a:ext cx="360040" cy="3693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CEDE13D-973A-4728-9317-C5525E54D876}"/>
                  </a:ext>
                </a:extLst>
              </p:cNvPr>
              <p:cNvSpPr txBox="1"/>
              <p:nvPr/>
            </p:nvSpPr>
            <p:spPr>
              <a:xfrm>
                <a:off x="457200" y="3120643"/>
                <a:ext cx="12575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=0</m:t>
                      </m:r>
                    </m:oMath>
                  </m:oMathPara>
                </a14:m>
                <a:endParaRPr lang="en-US" dirty="0"/>
              </a:p>
            </p:txBody>
          </p:sp>
        </mc:Choice>
        <mc:Fallback xmlns="">
          <p:sp>
            <p:nvSpPr>
              <p:cNvPr id="10" name="TextBox 9">
                <a:extLst>
                  <a:ext uri="{FF2B5EF4-FFF2-40B4-BE49-F238E27FC236}">
                    <a16:creationId xmlns:a16="http://schemas.microsoft.com/office/drawing/2014/main" id="{4CEDE13D-973A-4728-9317-C5525E54D876}"/>
                  </a:ext>
                </a:extLst>
              </p:cNvPr>
              <p:cNvSpPr txBox="1">
                <a:spLocks noRot="1" noChangeAspect="1" noMove="1" noResize="1" noEditPoints="1" noAdjustHandles="1" noChangeArrowheads="1" noChangeShapeType="1" noTextEdit="1"/>
              </p:cNvSpPr>
              <p:nvPr/>
            </p:nvSpPr>
            <p:spPr>
              <a:xfrm>
                <a:off x="457200" y="3120643"/>
                <a:ext cx="1257588" cy="276999"/>
              </a:xfrm>
              <a:prstGeom prst="rect">
                <a:avLst/>
              </a:prstGeom>
              <a:blipFill>
                <a:blip r:embed="rId5"/>
                <a:stretch>
                  <a:fillRect l="-3883" r="-3883"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64581E4-A515-4EBD-A9B4-EC050BFC5522}"/>
                  </a:ext>
                </a:extLst>
              </p:cNvPr>
              <p:cNvSpPr txBox="1"/>
              <p:nvPr/>
            </p:nvSpPr>
            <p:spPr>
              <a:xfrm>
                <a:off x="2316644" y="3118932"/>
                <a:ext cx="25169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2</m:t>
                      </m:r>
                      <m:r>
                        <a:rPr lang="en-US" i="1">
                          <a:latin typeface="Cambria Math" panose="02040503050406030204" pitchFamily="18" charset="0"/>
                        </a:rPr>
                        <m:t>𝐴</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𝑘</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𝑁</m:t>
                                  </m:r>
                                </m:sub>
                              </m:sSub>
                            </m:e>
                          </m:d>
                        </m:e>
                      </m:func>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=0</m:t>
                      </m:r>
                    </m:oMath>
                  </m:oMathPara>
                </a14:m>
                <a:endParaRPr lang="en-US" dirty="0"/>
              </a:p>
            </p:txBody>
          </p:sp>
        </mc:Choice>
        <mc:Fallback xmlns="">
          <p:sp>
            <p:nvSpPr>
              <p:cNvPr id="11" name="TextBox 10">
                <a:extLst>
                  <a:ext uri="{FF2B5EF4-FFF2-40B4-BE49-F238E27FC236}">
                    <a16:creationId xmlns:a16="http://schemas.microsoft.com/office/drawing/2014/main" id="{664581E4-A515-4EBD-A9B4-EC050BFC5522}"/>
                  </a:ext>
                </a:extLst>
              </p:cNvPr>
              <p:cNvSpPr txBox="1">
                <a:spLocks noRot="1" noChangeAspect="1" noMove="1" noResize="1" noEditPoints="1" noAdjustHandles="1" noChangeArrowheads="1" noChangeShapeType="1" noTextEdit="1"/>
              </p:cNvSpPr>
              <p:nvPr/>
            </p:nvSpPr>
            <p:spPr>
              <a:xfrm>
                <a:off x="2316644" y="3118932"/>
                <a:ext cx="2516971" cy="276999"/>
              </a:xfrm>
              <a:prstGeom prst="rect">
                <a:avLst/>
              </a:prstGeom>
              <a:blipFill>
                <a:blip r:embed="rId6"/>
                <a:stretch>
                  <a:fillRect l="-1453" r="-1695" b="-17778"/>
                </a:stretch>
              </a:blipFill>
            </p:spPr>
            <p:txBody>
              <a:bodyPr/>
              <a:lstStyle/>
              <a:p>
                <a:r>
                  <a:rPr lang="en-US">
                    <a:noFill/>
                  </a:rPr>
                  <a:t> </a:t>
                </a:r>
              </a:p>
            </p:txBody>
          </p:sp>
        </mc:Fallback>
      </mc:AlternateContent>
      <p:sp>
        <p:nvSpPr>
          <p:cNvPr id="12" name="Arrow: Right 11">
            <a:extLst>
              <a:ext uri="{FF2B5EF4-FFF2-40B4-BE49-F238E27FC236}">
                <a16:creationId xmlns:a16="http://schemas.microsoft.com/office/drawing/2014/main" id="{74C247AB-5FEA-4944-AEC7-4038F5D495A3}"/>
              </a:ext>
            </a:extLst>
          </p:cNvPr>
          <p:cNvSpPr/>
          <p:nvPr/>
        </p:nvSpPr>
        <p:spPr bwMode="auto">
          <a:xfrm>
            <a:off x="4816921" y="3064098"/>
            <a:ext cx="360040" cy="3693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415B203-4A0C-473E-92DD-380D5CDDC4BF}"/>
                  </a:ext>
                </a:extLst>
              </p:cNvPr>
              <p:cNvSpPr txBox="1"/>
              <p:nvPr/>
            </p:nvSpPr>
            <p:spPr>
              <a:xfrm>
                <a:off x="5187890" y="3088883"/>
                <a:ext cx="13653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𝑘</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𝑁</m:t>
                                  </m:r>
                                </m:sub>
                              </m:sSub>
                            </m:e>
                          </m:d>
                        </m:e>
                      </m:func>
                      <m:r>
                        <a:rPr lang="en-US" b="0" i="1" smtClean="0">
                          <a:latin typeface="Cambria Math" panose="02040503050406030204" pitchFamily="18" charset="0"/>
                        </a:rPr>
                        <m:t>=0</m:t>
                      </m:r>
                    </m:oMath>
                  </m:oMathPara>
                </a14:m>
                <a:endParaRPr lang="en-US" dirty="0"/>
              </a:p>
            </p:txBody>
          </p:sp>
        </mc:Choice>
        <mc:Fallback xmlns="">
          <p:sp>
            <p:nvSpPr>
              <p:cNvPr id="13" name="TextBox 12">
                <a:extLst>
                  <a:ext uri="{FF2B5EF4-FFF2-40B4-BE49-F238E27FC236}">
                    <a16:creationId xmlns:a16="http://schemas.microsoft.com/office/drawing/2014/main" id="{8415B203-4A0C-473E-92DD-380D5CDDC4BF}"/>
                  </a:ext>
                </a:extLst>
              </p:cNvPr>
              <p:cNvSpPr txBox="1">
                <a:spLocks noRot="1" noChangeAspect="1" noMove="1" noResize="1" noEditPoints="1" noAdjustHandles="1" noChangeArrowheads="1" noChangeShapeType="1" noTextEdit="1"/>
              </p:cNvSpPr>
              <p:nvPr/>
            </p:nvSpPr>
            <p:spPr>
              <a:xfrm>
                <a:off x="5187890" y="3088883"/>
                <a:ext cx="1365310" cy="276999"/>
              </a:xfrm>
              <a:prstGeom prst="rect">
                <a:avLst/>
              </a:prstGeom>
              <a:blipFill>
                <a:blip r:embed="rId7"/>
                <a:stretch>
                  <a:fillRect l="-3125" r="-3571"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45F1755-33A0-4451-8FE8-24E0B5E06087}"/>
                  </a:ext>
                </a:extLst>
              </p:cNvPr>
              <p:cNvSpPr txBox="1"/>
              <p:nvPr/>
            </p:nvSpPr>
            <p:spPr>
              <a:xfrm>
                <a:off x="5076056" y="3487936"/>
                <a:ext cx="10888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𝑘</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𝜋</m:t>
                      </m:r>
                    </m:oMath>
                  </m:oMathPara>
                </a14:m>
                <a:endParaRPr lang="en-US" dirty="0"/>
              </a:p>
            </p:txBody>
          </p:sp>
        </mc:Choice>
        <mc:Fallback xmlns="">
          <p:sp>
            <p:nvSpPr>
              <p:cNvPr id="14" name="TextBox 13">
                <a:extLst>
                  <a:ext uri="{FF2B5EF4-FFF2-40B4-BE49-F238E27FC236}">
                    <a16:creationId xmlns:a16="http://schemas.microsoft.com/office/drawing/2014/main" id="{645F1755-33A0-4451-8FE8-24E0B5E06087}"/>
                  </a:ext>
                </a:extLst>
              </p:cNvPr>
              <p:cNvSpPr txBox="1">
                <a:spLocks noRot="1" noChangeAspect="1" noMove="1" noResize="1" noEditPoints="1" noAdjustHandles="1" noChangeArrowheads="1" noChangeShapeType="1" noTextEdit="1"/>
              </p:cNvSpPr>
              <p:nvPr/>
            </p:nvSpPr>
            <p:spPr>
              <a:xfrm>
                <a:off x="5076056" y="3487936"/>
                <a:ext cx="1088888" cy="276999"/>
              </a:xfrm>
              <a:prstGeom prst="rect">
                <a:avLst/>
              </a:prstGeom>
              <a:blipFill>
                <a:blip r:embed="rId8"/>
                <a:stretch>
                  <a:fillRect l="-5056" r="-2809" b="-1739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2717D412-AB0C-42BF-A658-5B3DFD637B3A}"/>
              </a:ext>
            </a:extLst>
          </p:cNvPr>
          <p:cNvSpPr txBox="1"/>
          <p:nvPr/>
        </p:nvSpPr>
        <p:spPr>
          <a:xfrm>
            <a:off x="3842185" y="4046399"/>
            <a:ext cx="4413452" cy="369332"/>
          </a:xfrm>
          <a:prstGeom prst="rect">
            <a:avLst/>
          </a:prstGeom>
          <a:noFill/>
        </p:spPr>
        <p:txBody>
          <a:bodyPr wrap="none" rtlCol="0">
            <a:spAutoFit/>
          </a:bodyPr>
          <a:lstStyle/>
          <a:p>
            <a:r>
              <a:rPr lang="en-US" dirty="0"/>
              <a:t>Where m is an integer positive or equal to zero</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26D85A5-4C74-4762-8946-194B8A77F8C5}"/>
                  </a:ext>
                </a:extLst>
              </p:cNvPr>
              <p:cNvSpPr txBox="1"/>
              <p:nvPr/>
            </p:nvSpPr>
            <p:spPr>
              <a:xfrm>
                <a:off x="4970423" y="4592121"/>
                <a:ext cx="1617494" cy="474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𝑚</m:t>
                          </m:r>
                          <m:r>
                            <a:rPr lang="en-US" i="1">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rPr>
                            <m:t>𝑘</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𝑚</m:t>
                          </m:r>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16" name="TextBox 15">
                <a:extLst>
                  <a:ext uri="{FF2B5EF4-FFF2-40B4-BE49-F238E27FC236}">
                    <a16:creationId xmlns:a16="http://schemas.microsoft.com/office/drawing/2014/main" id="{E26D85A5-4C74-4762-8946-194B8A77F8C5}"/>
                  </a:ext>
                </a:extLst>
              </p:cNvPr>
              <p:cNvSpPr txBox="1">
                <a:spLocks noRot="1" noChangeAspect="1" noMove="1" noResize="1" noEditPoints="1" noAdjustHandles="1" noChangeArrowheads="1" noChangeShapeType="1" noTextEdit="1"/>
              </p:cNvSpPr>
              <p:nvPr/>
            </p:nvSpPr>
            <p:spPr>
              <a:xfrm>
                <a:off x="4970423" y="4592121"/>
                <a:ext cx="1617494" cy="47436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7698BAB-C266-4FDF-B9F7-2A2934ACAA7E}"/>
                  </a:ext>
                </a:extLst>
              </p:cNvPr>
              <p:cNvSpPr txBox="1"/>
              <p:nvPr/>
            </p:nvSpPr>
            <p:spPr>
              <a:xfrm>
                <a:off x="7475831" y="4592121"/>
                <a:ext cx="761875"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ea typeface="Cambria Math" panose="02040503050406030204" pitchFamily="18" charset="0"/>
                            </a:rPr>
                            <m:t>𝜆</m:t>
                          </m:r>
                        </m:den>
                      </m:f>
                    </m:oMath>
                  </m:oMathPara>
                </a14:m>
                <a:endParaRPr lang="en-US" dirty="0"/>
              </a:p>
            </p:txBody>
          </p:sp>
        </mc:Choice>
        <mc:Fallback xmlns="">
          <p:sp>
            <p:nvSpPr>
              <p:cNvPr id="18" name="TextBox 17">
                <a:extLst>
                  <a:ext uri="{FF2B5EF4-FFF2-40B4-BE49-F238E27FC236}">
                    <a16:creationId xmlns:a16="http://schemas.microsoft.com/office/drawing/2014/main" id="{A7698BAB-C266-4FDF-B9F7-2A2934ACAA7E}"/>
                  </a:ext>
                </a:extLst>
              </p:cNvPr>
              <p:cNvSpPr txBox="1">
                <a:spLocks noRot="1" noChangeAspect="1" noMove="1" noResize="1" noEditPoints="1" noAdjustHandles="1" noChangeArrowheads="1" noChangeShapeType="1" noTextEdit="1"/>
              </p:cNvSpPr>
              <p:nvPr/>
            </p:nvSpPr>
            <p:spPr>
              <a:xfrm>
                <a:off x="7475831" y="4592121"/>
                <a:ext cx="761875" cy="518604"/>
              </a:xfrm>
              <a:prstGeom prst="rect">
                <a:avLst/>
              </a:prstGeom>
              <a:blipFill>
                <a:blip r:embed="rId10"/>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BD978159-B0FA-48F3-9E92-FE46496078A0}"/>
              </a:ext>
            </a:extLst>
          </p:cNvPr>
          <p:cNvSpPr txBox="1"/>
          <p:nvPr/>
        </p:nvSpPr>
        <p:spPr>
          <a:xfrm>
            <a:off x="6732240" y="4721953"/>
            <a:ext cx="655949" cy="369332"/>
          </a:xfrm>
          <a:prstGeom prst="rect">
            <a:avLst/>
          </a:prstGeom>
          <a:noFill/>
        </p:spPr>
        <p:txBody>
          <a:bodyPr wrap="none" rtlCol="0">
            <a:spAutoFit/>
          </a:bodyPr>
          <a:lstStyle/>
          <a:p>
            <a:r>
              <a:rPr lang="en-US" dirty="0"/>
              <a:t>using</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383F2C-DDB3-475B-8296-83741BD1D307}"/>
                  </a:ext>
                </a:extLst>
              </p:cNvPr>
              <p:cNvSpPr txBox="1"/>
              <p:nvPr/>
            </p:nvSpPr>
            <p:spPr>
              <a:xfrm>
                <a:off x="5064224" y="3744841"/>
                <a:ext cx="1677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𝑘</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C5383F2C-DDB3-475B-8296-83741BD1D307}"/>
                  </a:ext>
                </a:extLst>
              </p:cNvPr>
              <p:cNvSpPr txBox="1">
                <a:spLocks noRot="1" noChangeAspect="1" noMove="1" noResize="1" noEditPoints="1" noAdjustHandles="1" noChangeArrowheads="1" noChangeShapeType="1" noTextEdit="1"/>
              </p:cNvSpPr>
              <p:nvPr/>
            </p:nvSpPr>
            <p:spPr>
              <a:xfrm>
                <a:off x="5064224" y="3744841"/>
                <a:ext cx="1677319" cy="276999"/>
              </a:xfrm>
              <a:prstGeom prst="rect">
                <a:avLst/>
              </a:prstGeom>
              <a:blipFill>
                <a:blip r:embed="rId11"/>
                <a:stretch>
                  <a:fillRect l="-2909"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B9DCBBB-F065-4A29-AA0D-4098BAEEC656}"/>
                  </a:ext>
                </a:extLst>
              </p:cNvPr>
              <p:cNvSpPr txBox="1"/>
              <p:nvPr/>
            </p:nvSpPr>
            <p:spPr>
              <a:xfrm>
                <a:off x="4963676" y="5312344"/>
                <a:ext cx="2192010"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r>
                        <a:rPr lang="en-US" b="0" i="1" smtClean="0">
                          <a:latin typeface="Cambria Math" panose="02040503050406030204" pitchFamily="18" charset="0"/>
                        </a:rPr>
                        <m:t>=0,</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 2</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21" name="TextBox 20">
                <a:extLst>
                  <a:ext uri="{FF2B5EF4-FFF2-40B4-BE49-F238E27FC236}">
                    <a16:creationId xmlns:a16="http://schemas.microsoft.com/office/drawing/2014/main" id="{2B9DCBBB-F065-4A29-AA0D-4098BAEEC656}"/>
                  </a:ext>
                </a:extLst>
              </p:cNvPr>
              <p:cNvSpPr txBox="1">
                <a:spLocks noRot="1" noChangeAspect="1" noMove="1" noResize="1" noEditPoints="1" noAdjustHandles="1" noChangeArrowheads="1" noChangeShapeType="1" noTextEdit="1"/>
              </p:cNvSpPr>
              <p:nvPr/>
            </p:nvSpPr>
            <p:spPr>
              <a:xfrm>
                <a:off x="4963676" y="5312344"/>
                <a:ext cx="2192010" cy="524182"/>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4023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C029C-06C4-4DBF-AB2D-937DEED47FDD}"/>
              </a:ext>
            </a:extLst>
          </p:cNvPr>
          <p:cNvSpPr>
            <a:spLocks noGrp="1"/>
          </p:cNvSpPr>
          <p:nvPr>
            <p:ph type="title"/>
          </p:nvPr>
        </p:nvSpPr>
        <p:spPr>
          <a:xfrm>
            <a:off x="848876" y="-128655"/>
            <a:ext cx="8229600" cy="1143000"/>
          </a:xfrm>
        </p:spPr>
        <p:txBody>
          <a:bodyPr/>
          <a:lstStyle/>
          <a:p>
            <a:r>
              <a:rPr lang="en-US" dirty="0"/>
              <a:t>The standing waves</a:t>
            </a:r>
          </a:p>
        </p:txBody>
      </p:sp>
      <p:sp>
        <p:nvSpPr>
          <p:cNvPr id="4" name="Slide Number Placeholder 3">
            <a:extLst>
              <a:ext uri="{FF2B5EF4-FFF2-40B4-BE49-F238E27FC236}">
                <a16:creationId xmlns:a16="http://schemas.microsoft.com/office/drawing/2014/main" id="{D68BCE44-0048-4CB4-A754-9123C6E57D95}"/>
              </a:ext>
            </a:extLst>
          </p:cNvPr>
          <p:cNvSpPr>
            <a:spLocks noGrp="1"/>
          </p:cNvSpPr>
          <p:nvPr>
            <p:ph type="sldNum" sz="quarter" idx="4294967295"/>
          </p:nvPr>
        </p:nvSpPr>
        <p:spPr/>
        <p:txBody>
          <a:bodyPr/>
          <a:lstStyle/>
          <a:p>
            <a:pPr>
              <a:defRPr/>
            </a:pPr>
            <a:fld id="{3C76BCED-983B-4975-B93D-90282543D9E3}" type="slidenum">
              <a:rPr lang="en-US" altLang="zh-CN" smtClean="0"/>
              <a:pPr>
                <a:defRPr/>
              </a:pPr>
              <a:t>45</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E4DA554-8D0C-43F6-AA82-D71421CE6963}"/>
                  </a:ext>
                </a:extLst>
              </p:cNvPr>
              <p:cNvSpPr txBox="1"/>
              <p:nvPr/>
            </p:nvSpPr>
            <p:spPr>
              <a:xfrm>
                <a:off x="251520" y="1455167"/>
                <a:ext cx="8280920" cy="646331"/>
              </a:xfrm>
              <a:prstGeom prst="rect">
                <a:avLst/>
              </a:prstGeom>
              <a:noFill/>
            </p:spPr>
            <p:txBody>
              <a:bodyPr wrap="square" rtlCol="0">
                <a:spAutoFit/>
              </a:bodyPr>
              <a:lstStyle/>
              <a:p>
                <a:r>
                  <a:rPr lang="en-US" dirty="0"/>
                  <a:t>2) Give the possible x-positions of the nodes N corresponding to a displacement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0</m:t>
                    </m:r>
                  </m:oMath>
                </a14:m>
                <a:r>
                  <a:rPr lang="en-US" dirty="0"/>
                  <a:t> relatively to the wavenumber </a:t>
                </a:r>
                <a14:m>
                  <m:oMath xmlns:m="http://schemas.openxmlformats.org/officeDocument/2006/math">
                    <m:r>
                      <a:rPr lang="en-US" i="1" dirty="0">
                        <a:latin typeface="Cambria Math" panose="02040503050406030204" pitchFamily="18" charset="0"/>
                      </a:rPr>
                      <m:t>𝑘</m:t>
                    </m:r>
                  </m:oMath>
                </a14:m>
                <a:r>
                  <a:rPr lang="en-US" dirty="0"/>
                  <a:t> and then relatively to the wavelength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n-US" dirty="0"/>
                  <a:t>)</a:t>
                </a:r>
              </a:p>
            </p:txBody>
          </p:sp>
        </mc:Choice>
        <mc:Fallback xmlns="">
          <p:sp>
            <p:nvSpPr>
              <p:cNvPr id="7" name="TextBox 6">
                <a:extLst>
                  <a:ext uri="{FF2B5EF4-FFF2-40B4-BE49-F238E27FC236}">
                    <a16:creationId xmlns:a16="http://schemas.microsoft.com/office/drawing/2014/main" id="{CE4DA554-8D0C-43F6-AA82-D71421CE6963}"/>
                  </a:ext>
                </a:extLst>
              </p:cNvPr>
              <p:cNvSpPr txBox="1">
                <a:spLocks noRot="1" noChangeAspect="1" noMove="1" noResize="1" noEditPoints="1" noAdjustHandles="1" noChangeArrowheads="1" noChangeShapeType="1" noTextEdit="1"/>
              </p:cNvSpPr>
              <p:nvPr/>
            </p:nvSpPr>
            <p:spPr>
              <a:xfrm>
                <a:off x="251520" y="1455167"/>
                <a:ext cx="8280920" cy="646331"/>
              </a:xfrm>
              <a:prstGeom prst="rect">
                <a:avLst/>
              </a:prstGeom>
              <a:blipFill>
                <a:blip r:embed="rId3"/>
                <a:stretch>
                  <a:fillRect l="-589" t="-566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D3007CB-FBAD-4E9F-99CB-B3CA8F9A6715}"/>
                  </a:ext>
                </a:extLst>
              </p:cNvPr>
              <p:cNvSpPr/>
              <p:nvPr/>
            </p:nvSpPr>
            <p:spPr>
              <a:xfrm>
                <a:off x="-1828225" y="2424694"/>
                <a:ext cx="968499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𝐴</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𝑘𝑥</m:t>
                              </m:r>
                            </m:e>
                          </m:d>
                        </m:e>
                      </m:func>
                    </m:oMath>
                  </m:oMathPara>
                </a14:m>
                <a:endParaRPr lang="en-US" dirty="0"/>
              </a:p>
            </p:txBody>
          </p:sp>
        </mc:Choice>
        <mc:Fallback xmlns="">
          <p:sp>
            <p:nvSpPr>
              <p:cNvPr id="8" name="Rectangle 7">
                <a:extLst>
                  <a:ext uri="{FF2B5EF4-FFF2-40B4-BE49-F238E27FC236}">
                    <a16:creationId xmlns:a16="http://schemas.microsoft.com/office/drawing/2014/main" id="{2D3007CB-FBAD-4E9F-99CB-B3CA8F9A6715}"/>
                  </a:ext>
                </a:extLst>
              </p:cNvPr>
              <p:cNvSpPr>
                <a:spLocks noRot="1" noChangeAspect="1" noMove="1" noResize="1" noEditPoints="1" noAdjustHandles="1" noChangeArrowheads="1" noChangeShapeType="1" noTextEdit="1"/>
              </p:cNvSpPr>
              <p:nvPr/>
            </p:nvSpPr>
            <p:spPr>
              <a:xfrm>
                <a:off x="-1828225" y="2424694"/>
                <a:ext cx="9684993" cy="369332"/>
              </a:xfrm>
              <a:prstGeom prst="rect">
                <a:avLst/>
              </a:prstGeom>
              <a:blipFill>
                <a:blip r:embed="rId4"/>
                <a:stretch>
                  <a:fillRect b="-6667"/>
                </a:stretch>
              </a:blipFill>
            </p:spPr>
            <p:txBody>
              <a:bodyPr/>
              <a:lstStyle/>
              <a:p>
                <a:r>
                  <a:rPr lang="en-US">
                    <a:noFill/>
                  </a:rPr>
                  <a:t> </a:t>
                </a:r>
              </a:p>
            </p:txBody>
          </p:sp>
        </mc:Fallback>
      </mc:AlternateContent>
      <p:sp>
        <p:nvSpPr>
          <p:cNvPr id="9" name="Arrow: Right 8">
            <a:extLst>
              <a:ext uri="{FF2B5EF4-FFF2-40B4-BE49-F238E27FC236}">
                <a16:creationId xmlns:a16="http://schemas.microsoft.com/office/drawing/2014/main" id="{7472A18F-5DA1-4F7C-A4C7-2FEA28BA48F9}"/>
              </a:ext>
            </a:extLst>
          </p:cNvPr>
          <p:cNvSpPr/>
          <p:nvPr/>
        </p:nvSpPr>
        <p:spPr bwMode="auto">
          <a:xfrm>
            <a:off x="1835696" y="3042717"/>
            <a:ext cx="360040" cy="3693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CEDE13D-973A-4728-9317-C5525E54D876}"/>
                  </a:ext>
                </a:extLst>
              </p:cNvPr>
              <p:cNvSpPr txBox="1"/>
              <p:nvPr/>
            </p:nvSpPr>
            <p:spPr>
              <a:xfrm>
                <a:off x="457200" y="3120643"/>
                <a:ext cx="12575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=0</m:t>
                      </m:r>
                    </m:oMath>
                  </m:oMathPara>
                </a14:m>
                <a:endParaRPr lang="en-US" dirty="0"/>
              </a:p>
            </p:txBody>
          </p:sp>
        </mc:Choice>
        <mc:Fallback xmlns="">
          <p:sp>
            <p:nvSpPr>
              <p:cNvPr id="10" name="TextBox 9">
                <a:extLst>
                  <a:ext uri="{FF2B5EF4-FFF2-40B4-BE49-F238E27FC236}">
                    <a16:creationId xmlns:a16="http://schemas.microsoft.com/office/drawing/2014/main" id="{4CEDE13D-973A-4728-9317-C5525E54D876}"/>
                  </a:ext>
                </a:extLst>
              </p:cNvPr>
              <p:cNvSpPr txBox="1">
                <a:spLocks noRot="1" noChangeAspect="1" noMove="1" noResize="1" noEditPoints="1" noAdjustHandles="1" noChangeArrowheads="1" noChangeShapeType="1" noTextEdit="1"/>
              </p:cNvSpPr>
              <p:nvPr/>
            </p:nvSpPr>
            <p:spPr>
              <a:xfrm>
                <a:off x="457200" y="3120643"/>
                <a:ext cx="1257588" cy="276999"/>
              </a:xfrm>
              <a:prstGeom prst="rect">
                <a:avLst/>
              </a:prstGeom>
              <a:blipFill>
                <a:blip r:embed="rId5"/>
                <a:stretch>
                  <a:fillRect l="-3883" r="-388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64581E4-A515-4EBD-A9B4-EC050BFC5522}"/>
                  </a:ext>
                </a:extLst>
              </p:cNvPr>
              <p:cNvSpPr txBox="1"/>
              <p:nvPr/>
            </p:nvSpPr>
            <p:spPr>
              <a:xfrm>
                <a:off x="2316644" y="3118932"/>
                <a:ext cx="25169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2</m:t>
                      </m:r>
                      <m:r>
                        <a:rPr lang="en-US" i="1">
                          <a:latin typeface="Cambria Math" panose="02040503050406030204" pitchFamily="18" charset="0"/>
                        </a:rPr>
                        <m:t>𝐴</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d>
                        </m:e>
                      </m:func>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𝑘</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𝑁</m:t>
                                  </m:r>
                                </m:sub>
                              </m:sSub>
                            </m:e>
                          </m:d>
                        </m:e>
                      </m:func>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=0</m:t>
                      </m:r>
                    </m:oMath>
                  </m:oMathPara>
                </a14:m>
                <a:endParaRPr lang="en-US" dirty="0"/>
              </a:p>
            </p:txBody>
          </p:sp>
        </mc:Choice>
        <mc:Fallback xmlns="">
          <p:sp>
            <p:nvSpPr>
              <p:cNvPr id="11" name="TextBox 10">
                <a:extLst>
                  <a:ext uri="{FF2B5EF4-FFF2-40B4-BE49-F238E27FC236}">
                    <a16:creationId xmlns:a16="http://schemas.microsoft.com/office/drawing/2014/main" id="{664581E4-A515-4EBD-A9B4-EC050BFC5522}"/>
                  </a:ext>
                </a:extLst>
              </p:cNvPr>
              <p:cNvSpPr txBox="1">
                <a:spLocks noRot="1" noChangeAspect="1" noMove="1" noResize="1" noEditPoints="1" noAdjustHandles="1" noChangeArrowheads="1" noChangeShapeType="1" noTextEdit="1"/>
              </p:cNvSpPr>
              <p:nvPr/>
            </p:nvSpPr>
            <p:spPr>
              <a:xfrm>
                <a:off x="2316644" y="3118932"/>
                <a:ext cx="2516971" cy="276999"/>
              </a:xfrm>
              <a:prstGeom prst="rect">
                <a:avLst/>
              </a:prstGeom>
              <a:blipFill>
                <a:blip r:embed="rId6"/>
                <a:stretch>
                  <a:fillRect l="-1453" r="-1695" b="-15556"/>
                </a:stretch>
              </a:blipFill>
            </p:spPr>
            <p:txBody>
              <a:bodyPr/>
              <a:lstStyle/>
              <a:p>
                <a:r>
                  <a:rPr lang="en-US">
                    <a:noFill/>
                  </a:rPr>
                  <a:t> </a:t>
                </a:r>
              </a:p>
            </p:txBody>
          </p:sp>
        </mc:Fallback>
      </mc:AlternateContent>
      <p:sp>
        <p:nvSpPr>
          <p:cNvPr id="12" name="Arrow: Right 11">
            <a:extLst>
              <a:ext uri="{FF2B5EF4-FFF2-40B4-BE49-F238E27FC236}">
                <a16:creationId xmlns:a16="http://schemas.microsoft.com/office/drawing/2014/main" id="{74C247AB-5FEA-4944-AEC7-4038F5D495A3}"/>
              </a:ext>
            </a:extLst>
          </p:cNvPr>
          <p:cNvSpPr/>
          <p:nvPr/>
        </p:nvSpPr>
        <p:spPr bwMode="auto">
          <a:xfrm>
            <a:off x="4816921" y="3064098"/>
            <a:ext cx="360040" cy="3693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415B203-4A0C-473E-92DD-380D5CDDC4BF}"/>
                  </a:ext>
                </a:extLst>
              </p:cNvPr>
              <p:cNvSpPr txBox="1"/>
              <p:nvPr/>
            </p:nvSpPr>
            <p:spPr>
              <a:xfrm>
                <a:off x="5187890" y="3088883"/>
                <a:ext cx="13653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𝑘</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𝑁</m:t>
                                  </m:r>
                                </m:sub>
                              </m:sSub>
                            </m:e>
                          </m:d>
                        </m:e>
                      </m:func>
                      <m:r>
                        <a:rPr lang="en-US" b="0" i="1" smtClean="0">
                          <a:latin typeface="Cambria Math" panose="02040503050406030204" pitchFamily="18" charset="0"/>
                        </a:rPr>
                        <m:t>=0</m:t>
                      </m:r>
                    </m:oMath>
                  </m:oMathPara>
                </a14:m>
                <a:endParaRPr lang="en-US" dirty="0"/>
              </a:p>
            </p:txBody>
          </p:sp>
        </mc:Choice>
        <mc:Fallback xmlns="">
          <p:sp>
            <p:nvSpPr>
              <p:cNvPr id="13" name="TextBox 12">
                <a:extLst>
                  <a:ext uri="{FF2B5EF4-FFF2-40B4-BE49-F238E27FC236}">
                    <a16:creationId xmlns:a16="http://schemas.microsoft.com/office/drawing/2014/main" id="{8415B203-4A0C-473E-92DD-380D5CDDC4BF}"/>
                  </a:ext>
                </a:extLst>
              </p:cNvPr>
              <p:cNvSpPr txBox="1">
                <a:spLocks noRot="1" noChangeAspect="1" noMove="1" noResize="1" noEditPoints="1" noAdjustHandles="1" noChangeArrowheads="1" noChangeShapeType="1" noTextEdit="1"/>
              </p:cNvSpPr>
              <p:nvPr/>
            </p:nvSpPr>
            <p:spPr>
              <a:xfrm>
                <a:off x="5187890" y="3088883"/>
                <a:ext cx="1365310" cy="276999"/>
              </a:xfrm>
              <a:prstGeom prst="rect">
                <a:avLst/>
              </a:prstGeom>
              <a:blipFill>
                <a:blip r:embed="rId7"/>
                <a:stretch>
                  <a:fillRect l="-3125" r="-3571"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45F1755-33A0-4451-8FE8-24E0B5E06087}"/>
                  </a:ext>
                </a:extLst>
              </p:cNvPr>
              <p:cNvSpPr txBox="1"/>
              <p:nvPr/>
            </p:nvSpPr>
            <p:spPr>
              <a:xfrm>
                <a:off x="5076056" y="3487936"/>
                <a:ext cx="10888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𝑘</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𝜋</m:t>
                      </m:r>
                    </m:oMath>
                  </m:oMathPara>
                </a14:m>
                <a:endParaRPr lang="en-US" dirty="0"/>
              </a:p>
            </p:txBody>
          </p:sp>
        </mc:Choice>
        <mc:Fallback xmlns="">
          <p:sp>
            <p:nvSpPr>
              <p:cNvPr id="14" name="TextBox 13">
                <a:extLst>
                  <a:ext uri="{FF2B5EF4-FFF2-40B4-BE49-F238E27FC236}">
                    <a16:creationId xmlns:a16="http://schemas.microsoft.com/office/drawing/2014/main" id="{645F1755-33A0-4451-8FE8-24E0B5E06087}"/>
                  </a:ext>
                </a:extLst>
              </p:cNvPr>
              <p:cNvSpPr txBox="1">
                <a:spLocks noRot="1" noChangeAspect="1" noMove="1" noResize="1" noEditPoints="1" noAdjustHandles="1" noChangeArrowheads="1" noChangeShapeType="1" noTextEdit="1"/>
              </p:cNvSpPr>
              <p:nvPr/>
            </p:nvSpPr>
            <p:spPr>
              <a:xfrm>
                <a:off x="5076056" y="3487936"/>
                <a:ext cx="1088888" cy="276999"/>
              </a:xfrm>
              <a:prstGeom prst="rect">
                <a:avLst/>
              </a:prstGeom>
              <a:blipFill>
                <a:blip r:embed="rId8"/>
                <a:stretch>
                  <a:fillRect l="-5056" r="-2809" b="-1521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2717D412-AB0C-42BF-A658-5B3DFD637B3A}"/>
              </a:ext>
            </a:extLst>
          </p:cNvPr>
          <p:cNvSpPr txBox="1"/>
          <p:nvPr/>
        </p:nvSpPr>
        <p:spPr>
          <a:xfrm>
            <a:off x="3842185" y="4046399"/>
            <a:ext cx="4413452" cy="369332"/>
          </a:xfrm>
          <a:prstGeom prst="rect">
            <a:avLst/>
          </a:prstGeom>
          <a:noFill/>
        </p:spPr>
        <p:txBody>
          <a:bodyPr wrap="none" rtlCol="0">
            <a:spAutoFit/>
          </a:bodyPr>
          <a:lstStyle/>
          <a:p>
            <a:r>
              <a:rPr lang="en-US" dirty="0"/>
              <a:t>Where m is an integer positive or equal to zero</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26D85A5-4C74-4762-8946-194B8A77F8C5}"/>
                  </a:ext>
                </a:extLst>
              </p:cNvPr>
              <p:cNvSpPr txBox="1"/>
              <p:nvPr/>
            </p:nvSpPr>
            <p:spPr>
              <a:xfrm>
                <a:off x="4970423" y="4592121"/>
                <a:ext cx="1617494" cy="474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𝑚</m:t>
                          </m:r>
                          <m:r>
                            <a:rPr lang="en-US" i="1">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rPr>
                            <m:t>𝑘</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𝑚</m:t>
                          </m:r>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16" name="TextBox 15">
                <a:extLst>
                  <a:ext uri="{FF2B5EF4-FFF2-40B4-BE49-F238E27FC236}">
                    <a16:creationId xmlns:a16="http://schemas.microsoft.com/office/drawing/2014/main" id="{E26D85A5-4C74-4762-8946-194B8A77F8C5}"/>
                  </a:ext>
                </a:extLst>
              </p:cNvPr>
              <p:cNvSpPr txBox="1">
                <a:spLocks noRot="1" noChangeAspect="1" noMove="1" noResize="1" noEditPoints="1" noAdjustHandles="1" noChangeArrowheads="1" noChangeShapeType="1" noTextEdit="1"/>
              </p:cNvSpPr>
              <p:nvPr/>
            </p:nvSpPr>
            <p:spPr>
              <a:xfrm>
                <a:off x="4970423" y="4592121"/>
                <a:ext cx="1617494" cy="47436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7698BAB-C266-4FDF-B9F7-2A2934ACAA7E}"/>
                  </a:ext>
                </a:extLst>
              </p:cNvPr>
              <p:cNvSpPr txBox="1"/>
              <p:nvPr/>
            </p:nvSpPr>
            <p:spPr>
              <a:xfrm>
                <a:off x="7475831" y="4592121"/>
                <a:ext cx="761875"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ea typeface="Cambria Math" panose="02040503050406030204" pitchFamily="18" charset="0"/>
                            </a:rPr>
                            <m:t>𝜆</m:t>
                          </m:r>
                        </m:den>
                      </m:f>
                    </m:oMath>
                  </m:oMathPara>
                </a14:m>
                <a:endParaRPr lang="en-US" dirty="0"/>
              </a:p>
            </p:txBody>
          </p:sp>
        </mc:Choice>
        <mc:Fallback xmlns="">
          <p:sp>
            <p:nvSpPr>
              <p:cNvPr id="18" name="TextBox 17">
                <a:extLst>
                  <a:ext uri="{FF2B5EF4-FFF2-40B4-BE49-F238E27FC236}">
                    <a16:creationId xmlns:a16="http://schemas.microsoft.com/office/drawing/2014/main" id="{A7698BAB-C266-4FDF-B9F7-2A2934ACAA7E}"/>
                  </a:ext>
                </a:extLst>
              </p:cNvPr>
              <p:cNvSpPr txBox="1">
                <a:spLocks noRot="1" noChangeAspect="1" noMove="1" noResize="1" noEditPoints="1" noAdjustHandles="1" noChangeArrowheads="1" noChangeShapeType="1" noTextEdit="1"/>
              </p:cNvSpPr>
              <p:nvPr/>
            </p:nvSpPr>
            <p:spPr>
              <a:xfrm>
                <a:off x="7475831" y="4592121"/>
                <a:ext cx="761875" cy="518604"/>
              </a:xfrm>
              <a:prstGeom prst="rect">
                <a:avLst/>
              </a:prstGeom>
              <a:blipFill>
                <a:blip r:embed="rId10"/>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BD978159-B0FA-48F3-9E92-FE46496078A0}"/>
              </a:ext>
            </a:extLst>
          </p:cNvPr>
          <p:cNvSpPr txBox="1"/>
          <p:nvPr/>
        </p:nvSpPr>
        <p:spPr>
          <a:xfrm>
            <a:off x="6732240" y="4721953"/>
            <a:ext cx="655949" cy="369332"/>
          </a:xfrm>
          <a:prstGeom prst="rect">
            <a:avLst/>
          </a:prstGeom>
          <a:noFill/>
        </p:spPr>
        <p:txBody>
          <a:bodyPr wrap="none" rtlCol="0">
            <a:spAutoFit/>
          </a:bodyPr>
          <a:lstStyle/>
          <a:p>
            <a:r>
              <a:rPr lang="en-US" dirty="0"/>
              <a:t>using</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383F2C-DDB3-475B-8296-83741BD1D307}"/>
                  </a:ext>
                </a:extLst>
              </p:cNvPr>
              <p:cNvSpPr txBox="1"/>
              <p:nvPr/>
            </p:nvSpPr>
            <p:spPr>
              <a:xfrm>
                <a:off x="5064224" y="3744841"/>
                <a:ext cx="1677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𝑘</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C5383F2C-DDB3-475B-8296-83741BD1D307}"/>
                  </a:ext>
                </a:extLst>
              </p:cNvPr>
              <p:cNvSpPr txBox="1">
                <a:spLocks noRot="1" noChangeAspect="1" noMove="1" noResize="1" noEditPoints="1" noAdjustHandles="1" noChangeArrowheads="1" noChangeShapeType="1" noTextEdit="1"/>
              </p:cNvSpPr>
              <p:nvPr/>
            </p:nvSpPr>
            <p:spPr>
              <a:xfrm>
                <a:off x="5064224" y="3744841"/>
                <a:ext cx="1677319" cy="276999"/>
              </a:xfrm>
              <a:prstGeom prst="rect">
                <a:avLst/>
              </a:prstGeom>
              <a:blipFill>
                <a:blip r:embed="rId11"/>
                <a:stretch>
                  <a:fillRect l="-2909"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B9DCBBB-F065-4A29-AA0D-4098BAEEC656}"/>
                  </a:ext>
                </a:extLst>
              </p:cNvPr>
              <p:cNvSpPr txBox="1"/>
              <p:nvPr/>
            </p:nvSpPr>
            <p:spPr>
              <a:xfrm>
                <a:off x="4963676" y="5312344"/>
                <a:ext cx="2192010"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r>
                        <a:rPr lang="en-US" b="0" i="1" smtClean="0">
                          <a:latin typeface="Cambria Math" panose="02040503050406030204" pitchFamily="18" charset="0"/>
                        </a:rPr>
                        <m:t>=0,</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 2</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21" name="TextBox 20">
                <a:extLst>
                  <a:ext uri="{FF2B5EF4-FFF2-40B4-BE49-F238E27FC236}">
                    <a16:creationId xmlns:a16="http://schemas.microsoft.com/office/drawing/2014/main" id="{2B9DCBBB-F065-4A29-AA0D-4098BAEEC656}"/>
                  </a:ext>
                </a:extLst>
              </p:cNvPr>
              <p:cNvSpPr txBox="1">
                <a:spLocks noRot="1" noChangeAspect="1" noMove="1" noResize="1" noEditPoints="1" noAdjustHandles="1" noChangeArrowheads="1" noChangeShapeType="1" noTextEdit="1"/>
              </p:cNvSpPr>
              <p:nvPr/>
            </p:nvSpPr>
            <p:spPr>
              <a:xfrm>
                <a:off x="4963676" y="5312344"/>
                <a:ext cx="2192010" cy="52418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0CFDF3C-861A-4BF5-95E9-904672D65B88}"/>
                  </a:ext>
                </a:extLst>
              </p:cNvPr>
              <p:cNvSpPr txBox="1"/>
              <p:nvPr/>
            </p:nvSpPr>
            <p:spPr>
              <a:xfrm>
                <a:off x="457200" y="5963095"/>
                <a:ext cx="7056784" cy="762516"/>
              </a:xfrm>
              <a:prstGeom prst="rect">
                <a:avLst/>
              </a:prstGeom>
              <a:noFill/>
            </p:spPr>
            <p:txBody>
              <a:bodyPr wrap="square" rtlCol="0">
                <a:spAutoFit/>
              </a:bodyPr>
              <a:lstStyle/>
              <a:p>
                <a:r>
                  <a:rPr lang="en-US" dirty="0"/>
                  <a:t>(the integer </a:t>
                </a:r>
                <a14:m>
                  <m:oMath xmlns:m="http://schemas.openxmlformats.org/officeDocument/2006/math">
                    <m:r>
                      <a:rPr lang="en-US" i="1" dirty="0" smtClean="0">
                        <a:latin typeface="Cambria Math" panose="02040503050406030204" pitchFamily="18" charset="0"/>
                      </a:rPr>
                      <m:t>𝑚</m:t>
                    </m:r>
                  </m:oMath>
                </a14:m>
                <a:r>
                  <a:rPr lang="en-US" dirty="0"/>
                  <a:t> can’t be negative because here </a:t>
                </a:r>
                <a14:m>
                  <m:oMath xmlns:m="http://schemas.openxmlformats.org/officeDocument/2006/math">
                    <m:r>
                      <a:rPr lang="en-US">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oMath>
                </a14:m>
                <a:r>
                  <a:rPr lang="en-US" dirty="0"/>
                  <a:t>(</a:t>
                </a:r>
                <a14:m>
                  <m:oMath xmlns:m="http://schemas.openxmlformats.org/officeDocument/2006/math">
                    <m:r>
                      <a:rPr lang="en-US" i="1" dirty="0" smtClean="0">
                        <a:latin typeface="Cambria Math" panose="02040503050406030204" pitchFamily="18" charset="0"/>
                      </a:rPr>
                      <m:t>𝑥</m:t>
                    </m:r>
                  </m:oMath>
                </a14:m>
                <a:r>
                  <a:rPr lang="en-US" dirty="0"/>
                  <a:t> can’t be negative) and the wave number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ea typeface="Cambria Math" panose="02040503050406030204" pitchFamily="18" charset="0"/>
                          </a:rPr>
                          <m:t>𝜆</m:t>
                        </m:r>
                      </m:den>
                    </m:f>
                  </m:oMath>
                </a14:m>
                <a:r>
                  <a:rPr lang="en-US" dirty="0"/>
                  <a:t> is positive)</a:t>
                </a:r>
              </a:p>
            </p:txBody>
          </p:sp>
        </mc:Choice>
        <mc:Fallback xmlns="">
          <p:sp>
            <p:nvSpPr>
              <p:cNvPr id="22" name="TextBox 21">
                <a:extLst>
                  <a:ext uri="{FF2B5EF4-FFF2-40B4-BE49-F238E27FC236}">
                    <a16:creationId xmlns:a16="http://schemas.microsoft.com/office/drawing/2014/main" id="{D0CFDF3C-861A-4BF5-95E9-904672D65B88}"/>
                  </a:ext>
                </a:extLst>
              </p:cNvPr>
              <p:cNvSpPr txBox="1">
                <a:spLocks noRot="1" noChangeAspect="1" noMove="1" noResize="1" noEditPoints="1" noAdjustHandles="1" noChangeArrowheads="1" noChangeShapeType="1" noTextEdit="1"/>
              </p:cNvSpPr>
              <p:nvPr/>
            </p:nvSpPr>
            <p:spPr>
              <a:xfrm>
                <a:off x="457200" y="5963095"/>
                <a:ext cx="7056784" cy="762516"/>
              </a:xfrm>
              <a:prstGeom prst="rect">
                <a:avLst/>
              </a:prstGeom>
              <a:blipFill>
                <a:blip r:embed="rId13"/>
                <a:stretch>
                  <a:fillRect l="-691" t="-4000" b="-4000"/>
                </a:stretch>
              </a:blipFill>
            </p:spPr>
            <p:txBody>
              <a:bodyPr/>
              <a:lstStyle/>
              <a:p>
                <a:r>
                  <a:rPr lang="en-US">
                    <a:noFill/>
                  </a:rPr>
                  <a:t> </a:t>
                </a:r>
              </a:p>
            </p:txBody>
          </p:sp>
        </mc:Fallback>
      </mc:AlternateContent>
    </p:spTree>
    <p:extLst>
      <p:ext uri="{BB962C8B-B14F-4D97-AF65-F5344CB8AC3E}">
        <p14:creationId xmlns:p14="http://schemas.microsoft.com/office/powerpoint/2010/main" val="36997070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a:extLst>
              <a:ext uri="{FF2B5EF4-FFF2-40B4-BE49-F238E27FC236}">
                <a16:creationId xmlns:a16="http://schemas.microsoft.com/office/drawing/2014/main" id="{6E5D977E-3C31-4948-8754-F0D3F3A7B6B0}"/>
              </a:ext>
            </a:extLst>
          </p:cNvPr>
          <p:cNvCxnSpPr/>
          <p:nvPr/>
        </p:nvCxnSpPr>
        <p:spPr bwMode="auto">
          <a:xfrm>
            <a:off x="806896" y="5877272"/>
            <a:ext cx="542128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itle 1"/>
          <p:cNvSpPr>
            <a:spLocks noGrp="1"/>
          </p:cNvSpPr>
          <p:nvPr>
            <p:ph type="title"/>
          </p:nvPr>
        </p:nvSpPr>
        <p:spPr>
          <a:xfrm>
            <a:off x="539552" y="-171400"/>
            <a:ext cx="8229600" cy="1143000"/>
          </a:xfrm>
        </p:spPr>
        <p:txBody>
          <a:bodyPr/>
          <a:lstStyle/>
          <a:p>
            <a:r>
              <a:rPr lang="en-US" dirty="0"/>
              <a:t>Ex. Standing waves</a:t>
            </a:r>
          </a:p>
        </p:txBody>
      </p:sp>
      <p:sp>
        <p:nvSpPr>
          <p:cNvPr id="4" name="Slide Number Placeholder 3"/>
          <p:cNvSpPr>
            <a:spLocks noGrp="1"/>
          </p:cNvSpPr>
          <p:nvPr>
            <p:ph type="sldNum" sz="quarter" idx="4294967295"/>
          </p:nvPr>
        </p:nvSpPr>
        <p:spPr/>
        <p:txBody>
          <a:bodyPr/>
          <a:lstStyle/>
          <a:p>
            <a:pPr>
              <a:defRPr/>
            </a:pPr>
            <a:fld id="{3C76BCED-983B-4975-B93D-90282543D9E3}" type="slidenum">
              <a:rPr lang="en-US" altLang="zh-CN" smtClean="0"/>
              <a:pPr>
                <a:defRPr/>
              </a:pPr>
              <a:t>46</a:t>
            </a:fld>
            <a:endParaRPr lang="en-US" altLang="zh-CN"/>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1ED2126-C6CA-4874-9FF2-B33C7E7DA77C}"/>
                  </a:ext>
                </a:extLst>
              </p:cNvPr>
              <p:cNvSpPr txBox="1"/>
              <p:nvPr/>
            </p:nvSpPr>
            <p:spPr>
              <a:xfrm>
                <a:off x="1371268" y="1340768"/>
                <a:ext cx="49746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𝑘𝑥</m:t>
                              </m:r>
                            </m:e>
                          </m:d>
                        </m:e>
                      </m:func>
                      <m:r>
                        <a:rPr lang="en-US" b="0" i="1" smtClean="0">
                          <a:latin typeface="Cambria Math" panose="02040503050406030204" pitchFamily="18" charset="0"/>
                        </a:rPr>
                        <m:t>=</m:t>
                      </m:r>
                      <m:r>
                        <a:rPr lang="en-US" i="1">
                          <a:latin typeface="Cambria Math" panose="02040503050406030204" pitchFamily="18" charset="0"/>
                        </a:rPr>
                        <m:t>𝐴</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e>
                          </m:d>
                        </m:e>
                      </m:func>
                    </m:oMath>
                  </m:oMathPara>
                </a14:m>
                <a:endParaRPr lang="en-US" dirty="0"/>
              </a:p>
            </p:txBody>
          </p:sp>
        </mc:Choice>
        <mc:Fallback xmlns="">
          <p:sp>
            <p:nvSpPr>
              <p:cNvPr id="6" name="TextBox 5">
                <a:extLst>
                  <a:ext uri="{FF2B5EF4-FFF2-40B4-BE49-F238E27FC236}">
                    <a16:creationId xmlns:a16="http://schemas.microsoft.com/office/drawing/2014/main" id="{11ED2126-C6CA-4874-9FF2-B33C7E7DA77C}"/>
                  </a:ext>
                </a:extLst>
              </p:cNvPr>
              <p:cNvSpPr txBox="1">
                <a:spLocks noRot="1" noChangeAspect="1" noMove="1" noResize="1" noEditPoints="1" noAdjustHandles="1" noChangeArrowheads="1" noChangeShapeType="1" noTextEdit="1"/>
              </p:cNvSpPr>
              <p:nvPr/>
            </p:nvSpPr>
            <p:spPr>
              <a:xfrm>
                <a:off x="1371268" y="1340768"/>
                <a:ext cx="4974695" cy="276999"/>
              </a:xfrm>
              <a:prstGeom prst="rect">
                <a:avLst/>
              </a:prstGeom>
              <a:blipFill>
                <a:blip r:embed="rId3"/>
                <a:stretch>
                  <a:fillRect l="-613"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76A51C-2B06-4F8E-AB76-5D1BC804E518}"/>
                  </a:ext>
                </a:extLst>
              </p:cNvPr>
              <p:cNvSpPr txBox="1"/>
              <p:nvPr/>
            </p:nvSpPr>
            <p:spPr>
              <a:xfrm>
                <a:off x="1371268" y="1703036"/>
                <a:ext cx="25917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𝑘𝑥</m:t>
                              </m:r>
                            </m:e>
                          </m:d>
                        </m:e>
                      </m:func>
                    </m:oMath>
                  </m:oMathPara>
                </a14:m>
                <a:endParaRPr lang="en-US" dirty="0"/>
              </a:p>
            </p:txBody>
          </p:sp>
        </mc:Choice>
        <mc:Fallback xmlns="">
          <p:sp>
            <p:nvSpPr>
              <p:cNvPr id="8" name="TextBox 7">
                <a:extLst>
                  <a:ext uri="{FF2B5EF4-FFF2-40B4-BE49-F238E27FC236}">
                    <a16:creationId xmlns:a16="http://schemas.microsoft.com/office/drawing/2014/main" id="{9176A51C-2B06-4F8E-AB76-5D1BC804E518}"/>
                  </a:ext>
                </a:extLst>
              </p:cNvPr>
              <p:cNvSpPr txBox="1">
                <a:spLocks noRot="1" noChangeAspect="1" noMove="1" noResize="1" noEditPoints="1" noAdjustHandles="1" noChangeArrowheads="1" noChangeShapeType="1" noTextEdit="1"/>
              </p:cNvSpPr>
              <p:nvPr/>
            </p:nvSpPr>
            <p:spPr>
              <a:xfrm>
                <a:off x="1371268" y="1703036"/>
                <a:ext cx="2591735" cy="276999"/>
              </a:xfrm>
              <a:prstGeom prst="rect">
                <a:avLst/>
              </a:prstGeom>
              <a:blipFill>
                <a:blip r:embed="rId4"/>
                <a:stretch>
                  <a:fillRect l="-1647"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7102D95-D084-4B0A-A133-0294A7204B96}"/>
                  </a:ext>
                </a:extLst>
              </p:cNvPr>
              <p:cNvSpPr txBox="1"/>
              <p:nvPr/>
            </p:nvSpPr>
            <p:spPr>
              <a:xfrm>
                <a:off x="2401509" y="2520312"/>
                <a:ext cx="27404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oMath>
                  </m:oMathPara>
                </a14:m>
                <a:endParaRPr lang="en-US" dirty="0"/>
              </a:p>
            </p:txBody>
          </p:sp>
        </mc:Choice>
        <mc:Fallback xmlns="">
          <p:sp>
            <p:nvSpPr>
              <p:cNvPr id="9" name="TextBox 8">
                <a:extLst>
                  <a:ext uri="{FF2B5EF4-FFF2-40B4-BE49-F238E27FC236}">
                    <a16:creationId xmlns:a16="http://schemas.microsoft.com/office/drawing/2014/main" id="{47102D95-D084-4B0A-A133-0294A7204B96}"/>
                  </a:ext>
                </a:extLst>
              </p:cNvPr>
              <p:cNvSpPr txBox="1">
                <a:spLocks noRot="1" noChangeAspect="1" noMove="1" noResize="1" noEditPoints="1" noAdjustHandles="1" noChangeArrowheads="1" noChangeShapeType="1" noTextEdit="1"/>
              </p:cNvSpPr>
              <p:nvPr/>
            </p:nvSpPr>
            <p:spPr>
              <a:xfrm>
                <a:off x="2401509" y="2520312"/>
                <a:ext cx="2740430" cy="276999"/>
              </a:xfrm>
              <a:prstGeom prst="rect">
                <a:avLst/>
              </a:prstGeom>
              <a:blipFill>
                <a:blip r:embed="rId5"/>
                <a:stretch>
                  <a:fillRect l="-1559" b="-2608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067A5D0-7858-47DC-8F97-299E591F054A}"/>
              </a:ext>
            </a:extLst>
          </p:cNvPr>
          <p:cNvSpPr txBox="1"/>
          <p:nvPr/>
        </p:nvSpPr>
        <p:spPr>
          <a:xfrm>
            <a:off x="806896" y="2127077"/>
            <a:ext cx="8337104" cy="646331"/>
          </a:xfrm>
          <a:prstGeom prst="rect">
            <a:avLst/>
          </a:prstGeom>
          <a:noFill/>
        </p:spPr>
        <p:txBody>
          <a:bodyPr wrap="square" rtlCol="0">
            <a:spAutoFit/>
          </a:bodyPr>
          <a:lstStyle/>
          <a:p>
            <a:r>
              <a:rPr lang="en-US" dirty="0"/>
              <a:t>The interference between the incident waves and the reflected wave gives the transverse displacement : </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F16A0C1-7915-41B8-BC14-921465627E51}"/>
                  </a:ext>
                </a:extLst>
              </p:cNvPr>
              <p:cNvSpPr txBox="1"/>
              <p:nvPr/>
            </p:nvSpPr>
            <p:spPr>
              <a:xfrm>
                <a:off x="731079" y="3172508"/>
                <a:ext cx="7709851" cy="1477328"/>
              </a:xfrm>
              <a:prstGeom prst="rect">
                <a:avLst/>
              </a:prstGeom>
              <a:noFill/>
            </p:spPr>
            <p:txBody>
              <a:bodyPr wrap="square" rtlCol="0">
                <a:spAutoFit/>
              </a:bodyPr>
              <a:lstStyle/>
              <a:p>
                <a:r>
                  <a:rPr lang="en-US" dirty="0"/>
                  <a:t>3) We consider that for the both end of the string, there is a node, i.e.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=0,</m:t>
                        </m:r>
                        <m:r>
                          <a:rPr lang="en-US" i="1">
                            <a:latin typeface="Cambria Math" panose="02040503050406030204" pitchFamily="18" charset="0"/>
                          </a:rPr>
                          <m:t>𝑡</m:t>
                        </m:r>
                      </m:e>
                    </m:d>
                    <m:r>
                      <a:rPr lang="en-US" i="1">
                        <a:latin typeface="Cambria Math" panose="02040503050406030204" pitchFamily="18" charset="0"/>
                      </a:rPr>
                      <m:t>=0</m:t>
                    </m:r>
                  </m:oMath>
                </a14:m>
                <a:r>
                  <a:rPr lang="en-US" dirty="0"/>
                  <a:t> and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=0</m:t>
                    </m:r>
                  </m:oMath>
                </a14:m>
                <a:r>
                  <a:rPr lang="en-US" dirty="0"/>
                  <a:t>. Give a condition on the length L of the string relatively to the wavelength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a:t>
                </a:r>
                <a:r>
                  <a:rPr lang="en-US" b="1" dirty="0"/>
                  <a:t>5 minutes</a:t>
                </a:r>
                <a:r>
                  <a:rPr lang="en-US" dirty="0"/>
                  <a:t>)</a:t>
                </a:r>
              </a:p>
              <a:p>
                <a:r>
                  <a:rPr lang="en-US" dirty="0"/>
                  <a:t> </a:t>
                </a:r>
              </a:p>
              <a:p>
                <a:r>
                  <a:rPr lang="en-US" dirty="0"/>
                  <a:t>  </a:t>
                </a:r>
              </a:p>
            </p:txBody>
          </p:sp>
        </mc:Choice>
        <mc:Fallback xmlns="">
          <p:sp>
            <p:nvSpPr>
              <p:cNvPr id="16" name="TextBox 15">
                <a:extLst>
                  <a:ext uri="{FF2B5EF4-FFF2-40B4-BE49-F238E27FC236}">
                    <a16:creationId xmlns:a16="http://schemas.microsoft.com/office/drawing/2014/main" id="{3F16A0C1-7915-41B8-BC14-921465627E51}"/>
                  </a:ext>
                </a:extLst>
              </p:cNvPr>
              <p:cNvSpPr txBox="1">
                <a:spLocks noRot="1" noChangeAspect="1" noMove="1" noResize="1" noEditPoints="1" noAdjustHandles="1" noChangeArrowheads="1" noChangeShapeType="1" noTextEdit="1"/>
              </p:cNvSpPr>
              <p:nvPr/>
            </p:nvSpPr>
            <p:spPr>
              <a:xfrm>
                <a:off x="731079" y="3172508"/>
                <a:ext cx="7709851" cy="1477328"/>
              </a:xfrm>
              <a:prstGeom prst="rect">
                <a:avLst/>
              </a:prstGeom>
              <a:blipFill>
                <a:blip r:embed="rId6"/>
                <a:stretch>
                  <a:fillRect l="-711" t="-29630"/>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CD55F517-20E7-4ADC-95B8-FF004F6BF8F1}"/>
              </a:ext>
            </a:extLst>
          </p:cNvPr>
          <p:cNvCxnSpPr/>
          <p:nvPr/>
        </p:nvCxnSpPr>
        <p:spPr bwMode="auto">
          <a:xfrm flipV="1">
            <a:off x="843277" y="5372670"/>
            <a:ext cx="0" cy="11138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3FEEA3A-A094-4B43-9EBB-E7EB730F5516}"/>
                  </a:ext>
                </a:extLst>
              </p:cNvPr>
              <p:cNvSpPr txBox="1"/>
              <p:nvPr/>
            </p:nvSpPr>
            <p:spPr>
              <a:xfrm>
                <a:off x="467544" y="5744289"/>
                <a:ext cx="218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en-US" dirty="0"/>
              </a:p>
            </p:txBody>
          </p:sp>
        </mc:Choice>
        <mc:Fallback xmlns="">
          <p:sp>
            <p:nvSpPr>
              <p:cNvPr id="27" name="TextBox 26">
                <a:extLst>
                  <a:ext uri="{FF2B5EF4-FFF2-40B4-BE49-F238E27FC236}">
                    <a16:creationId xmlns:a16="http://schemas.microsoft.com/office/drawing/2014/main" id="{03FEEA3A-A094-4B43-9EBB-E7EB730F5516}"/>
                  </a:ext>
                </a:extLst>
              </p:cNvPr>
              <p:cNvSpPr txBox="1">
                <a:spLocks noRot="1" noChangeAspect="1" noMove="1" noResize="1" noEditPoints="1" noAdjustHandles="1" noChangeArrowheads="1" noChangeShapeType="1" noTextEdit="1"/>
              </p:cNvSpPr>
              <p:nvPr/>
            </p:nvSpPr>
            <p:spPr>
              <a:xfrm>
                <a:off x="467544" y="5744289"/>
                <a:ext cx="218842" cy="276999"/>
              </a:xfrm>
              <a:prstGeom prst="rect">
                <a:avLst/>
              </a:prstGeom>
              <a:blipFill>
                <a:blip r:embed="rId7"/>
                <a:stretch>
                  <a:fillRect l="-25000" r="-22222" b="-6522"/>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76176A5D-280C-4B52-AB19-9FBA81E8E11E}"/>
              </a:ext>
            </a:extLst>
          </p:cNvPr>
          <p:cNvCxnSpPr/>
          <p:nvPr/>
        </p:nvCxnSpPr>
        <p:spPr bwMode="auto">
          <a:xfrm flipV="1">
            <a:off x="5118148" y="5547692"/>
            <a:ext cx="0" cy="659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B47819C-094F-4440-B771-95E662DDD858}"/>
                  </a:ext>
                </a:extLst>
              </p:cNvPr>
              <p:cNvSpPr txBox="1"/>
              <p:nvPr/>
            </p:nvSpPr>
            <p:spPr>
              <a:xfrm>
                <a:off x="4788024" y="6272303"/>
                <a:ext cx="6176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oMath>
                  </m:oMathPara>
                </a14:m>
                <a:endParaRPr lang="en-US" dirty="0"/>
              </a:p>
            </p:txBody>
          </p:sp>
        </mc:Choice>
        <mc:Fallback xmlns="">
          <p:sp>
            <p:nvSpPr>
              <p:cNvPr id="30" name="TextBox 29">
                <a:extLst>
                  <a:ext uri="{FF2B5EF4-FFF2-40B4-BE49-F238E27FC236}">
                    <a16:creationId xmlns:a16="http://schemas.microsoft.com/office/drawing/2014/main" id="{FB47819C-094F-4440-B771-95E662DDD858}"/>
                  </a:ext>
                </a:extLst>
              </p:cNvPr>
              <p:cNvSpPr txBox="1">
                <a:spLocks noRot="1" noChangeAspect="1" noMove="1" noResize="1" noEditPoints="1" noAdjustHandles="1" noChangeArrowheads="1" noChangeShapeType="1" noTextEdit="1"/>
              </p:cNvSpPr>
              <p:nvPr/>
            </p:nvSpPr>
            <p:spPr>
              <a:xfrm>
                <a:off x="4788024" y="6272303"/>
                <a:ext cx="617669" cy="276999"/>
              </a:xfrm>
              <a:prstGeom prst="rect">
                <a:avLst/>
              </a:prstGeom>
              <a:blipFill>
                <a:blip r:embed="rId8"/>
                <a:stretch>
                  <a:fillRect l="-4902" r="-6863" b="-6667"/>
                </a:stretch>
              </a:blipFill>
            </p:spPr>
            <p:txBody>
              <a:bodyPr/>
              <a:lstStyle/>
              <a:p>
                <a:r>
                  <a:rPr lang="en-US">
                    <a:noFill/>
                  </a:rPr>
                  <a:t> </a:t>
                </a:r>
              </a:p>
            </p:txBody>
          </p:sp>
        </mc:Fallback>
      </mc:AlternateContent>
      <p:sp>
        <p:nvSpPr>
          <p:cNvPr id="31" name="Freeform: Shape 30">
            <a:extLst>
              <a:ext uri="{FF2B5EF4-FFF2-40B4-BE49-F238E27FC236}">
                <a16:creationId xmlns:a16="http://schemas.microsoft.com/office/drawing/2014/main" id="{52B920C5-B4AC-460A-87B9-AA641839D102}"/>
              </a:ext>
            </a:extLst>
          </p:cNvPr>
          <p:cNvSpPr/>
          <p:nvPr/>
        </p:nvSpPr>
        <p:spPr bwMode="auto">
          <a:xfrm>
            <a:off x="862149" y="5582597"/>
            <a:ext cx="4241074" cy="652346"/>
          </a:xfrm>
          <a:custGeom>
            <a:avLst/>
            <a:gdLst>
              <a:gd name="connsiteX0" fmla="*/ 0 w 4241074"/>
              <a:gd name="connsiteY0" fmla="*/ 295689 h 652346"/>
              <a:gd name="connsiteX1" fmla="*/ 592182 w 4241074"/>
              <a:gd name="connsiteY1" fmla="*/ 8306 h 652346"/>
              <a:gd name="connsiteX2" fmla="*/ 1576251 w 4241074"/>
              <a:gd name="connsiteY2" fmla="*/ 583072 h 652346"/>
              <a:gd name="connsiteX3" fmla="*/ 2647405 w 4241074"/>
              <a:gd name="connsiteY3" fmla="*/ 8306 h 652346"/>
              <a:gd name="connsiteX4" fmla="*/ 3561805 w 4241074"/>
              <a:gd name="connsiteY4" fmla="*/ 644032 h 652346"/>
              <a:gd name="connsiteX5" fmla="*/ 4241074 w 4241074"/>
              <a:gd name="connsiteY5" fmla="*/ 313106 h 65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1074" h="652346">
                <a:moveTo>
                  <a:pt x="0" y="295689"/>
                </a:moveTo>
                <a:cubicBezTo>
                  <a:pt x="164737" y="128049"/>
                  <a:pt x="329474" y="-39591"/>
                  <a:pt x="592182" y="8306"/>
                </a:cubicBezTo>
                <a:cubicBezTo>
                  <a:pt x="854890" y="56203"/>
                  <a:pt x="1233714" y="583072"/>
                  <a:pt x="1576251" y="583072"/>
                </a:cubicBezTo>
                <a:cubicBezTo>
                  <a:pt x="1918788" y="583072"/>
                  <a:pt x="2316479" y="-1854"/>
                  <a:pt x="2647405" y="8306"/>
                </a:cubicBezTo>
                <a:cubicBezTo>
                  <a:pt x="2978331" y="18466"/>
                  <a:pt x="3296194" y="593232"/>
                  <a:pt x="3561805" y="644032"/>
                </a:cubicBezTo>
                <a:cubicBezTo>
                  <a:pt x="3827416" y="694832"/>
                  <a:pt x="4034245" y="503969"/>
                  <a:pt x="4241074" y="313106"/>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87DB9B8-FA61-4CE5-8A74-BF9CB421252F}"/>
                  </a:ext>
                </a:extLst>
              </p:cNvPr>
              <p:cNvSpPr txBox="1"/>
              <p:nvPr/>
            </p:nvSpPr>
            <p:spPr>
              <a:xfrm>
                <a:off x="6258146" y="5744289"/>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32" name="TextBox 31">
                <a:extLst>
                  <a:ext uri="{FF2B5EF4-FFF2-40B4-BE49-F238E27FC236}">
                    <a16:creationId xmlns:a16="http://schemas.microsoft.com/office/drawing/2014/main" id="{A87DB9B8-FA61-4CE5-8A74-BF9CB421252F}"/>
                  </a:ext>
                </a:extLst>
              </p:cNvPr>
              <p:cNvSpPr txBox="1">
                <a:spLocks noRot="1" noChangeAspect="1" noMove="1" noResize="1" noEditPoints="1" noAdjustHandles="1" noChangeArrowheads="1" noChangeShapeType="1" noTextEdit="1"/>
              </p:cNvSpPr>
              <p:nvPr/>
            </p:nvSpPr>
            <p:spPr>
              <a:xfrm>
                <a:off x="6258146" y="5744289"/>
                <a:ext cx="188128" cy="276999"/>
              </a:xfrm>
              <a:prstGeom prst="rect">
                <a:avLst/>
              </a:prstGeom>
              <a:blipFill>
                <a:blip r:embed="rId9"/>
                <a:stretch>
                  <a:fillRect l="-16667"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F86E6E6-FA56-4A5E-A7E2-638F65E30385}"/>
                  </a:ext>
                </a:extLst>
              </p:cNvPr>
              <p:cNvSpPr txBox="1"/>
              <p:nvPr/>
            </p:nvSpPr>
            <p:spPr>
              <a:xfrm>
                <a:off x="539552" y="5234170"/>
                <a:ext cx="191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33" name="TextBox 32">
                <a:extLst>
                  <a:ext uri="{FF2B5EF4-FFF2-40B4-BE49-F238E27FC236}">
                    <a16:creationId xmlns:a16="http://schemas.microsoft.com/office/drawing/2014/main" id="{AF86E6E6-FA56-4A5E-A7E2-638F65E30385}"/>
                  </a:ext>
                </a:extLst>
              </p:cNvPr>
              <p:cNvSpPr txBox="1">
                <a:spLocks noRot="1" noChangeAspect="1" noMove="1" noResize="1" noEditPoints="1" noAdjustHandles="1" noChangeArrowheads="1" noChangeShapeType="1" noTextEdit="1"/>
              </p:cNvSpPr>
              <p:nvPr/>
            </p:nvSpPr>
            <p:spPr>
              <a:xfrm>
                <a:off x="539552" y="5234170"/>
                <a:ext cx="191527" cy="276999"/>
              </a:xfrm>
              <a:prstGeom prst="rect">
                <a:avLst/>
              </a:prstGeom>
              <a:blipFill>
                <a:blip r:embed="rId10"/>
                <a:stretch>
                  <a:fillRect l="-29032" r="-29032" b="-26667"/>
                </a:stretch>
              </a:blipFill>
            </p:spPr>
            <p:txBody>
              <a:bodyPr/>
              <a:lstStyle/>
              <a:p>
                <a:r>
                  <a:rPr lang="en-US">
                    <a:noFill/>
                  </a:rPr>
                  <a:t> </a:t>
                </a:r>
              </a:p>
            </p:txBody>
          </p:sp>
        </mc:Fallback>
      </mc:AlternateContent>
    </p:spTree>
    <p:extLst>
      <p:ext uri="{BB962C8B-B14F-4D97-AF65-F5344CB8AC3E}">
        <p14:creationId xmlns:p14="http://schemas.microsoft.com/office/powerpoint/2010/main" val="18360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71400"/>
            <a:ext cx="8229600" cy="1143000"/>
          </a:xfrm>
        </p:spPr>
        <p:txBody>
          <a:bodyPr/>
          <a:lstStyle/>
          <a:p>
            <a:r>
              <a:rPr lang="en-US" dirty="0"/>
              <a:t>Ex. Standing waves</a:t>
            </a:r>
          </a:p>
        </p:txBody>
      </p:sp>
      <p:sp>
        <p:nvSpPr>
          <p:cNvPr id="4" name="Slide Number Placeholder 3"/>
          <p:cNvSpPr>
            <a:spLocks noGrp="1"/>
          </p:cNvSpPr>
          <p:nvPr>
            <p:ph type="sldNum" sz="quarter" idx="4294967295"/>
          </p:nvPr>
        </p:nvSpPr>
        <p:spPr/>
        <p:txBody>
          <a:bodyPr/>
          <a:lstStyle/>
          <a:p>
            <a:pPr>
              <a:defRPr/>
            </a:pPr>
            <a:fld id="{3C76BCED-983B-4975-B93D-90282543D9E3}" type="slidenum">
              <a:rPr lang="en-US" altLang="zh-CN" smtClean="0"/>
              <a:pPr>
                <a:defRPr/>
              </a:pPr>
              <a:t>47</a:t>
            </a:fld>
            <a:endParaRPr lang="en-US" altLang="zh-CN"/>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F16A0C1-7915-41B8-BC14-921465627E51}"/>
                  </a:ext>
                </a:extLst>
              </p:cNvPr>
              <p:cNvSpPr txBox="1"/>
              <p:nvPr/>
            </p:nvSpPr>
            <p:spPr>
              <a:xfrm>
                <a:off x="576965" y="1346831"/>
                <a:ext cx="7709851" cy="1477328"/>
              </a:xfrm>
              <a:prstGeom prst="rect">
                <a:avLst/>
              </a:prstGeom>
              <a:noFill/>
            </p:spPr>
            <p:txBody>
              <a:bodyPr wrap="square" rtlCol="0">
                <a:spAutoFit/>
              </a:bodyPr>
              <a:lstStyle/>
              <a:p>
                <a:r>
                  <a:rPr lang="en-US" dirty="0"/>
                  <a:t>3) We consider that for the both end of the string, there is a node, i.e.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=0,</m:t>
                        </m:r>
                        <m:r>
                          <a:rPr lang="en-US" i="1">
                            <a:latin typeface="Cambria Math" panose="02040503050406030204" pitchFamily="18" charset="0"/>
                          </a:rPr>
                          <m:t>𝑡</m:t>
                        </m:r>
                      </m:e>
                    </m:d>
                    <m:r>
                      <a:rPr lang="en-US" i="1">
                        <a:latin typeface="Cambria Math" panose="02040503050406030204" pitchFamily="18" charset="0"/>
                      </a:rPr>
                      <m:t>=0</m:t>
                    </m:r>
                  </m:oMath>
                </a14:m>
                <a:r>
                  <a:rPr lang="en-US" dirty="0"/>
                  <a:t> and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=0</m:t>
                    </m:r>
                  </m:oMath>
                </a14:m>
                <a:r>
                  <a:rPr lang="en-US" dirty="0"/>
                  <a:t>. Give a condition on the length L of the string relatively to the wavelength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a:t>
                </a:r>
              </a:p>
              <a:p>
                <a:r>
                  <a:rPr lang="en-US" dirty="0"/>
                  <a:t> </a:t>
                </a:r>
              </a:p>
              <a:p>
                <a:r>
                  <a:rPr lang="en-US" dirty="0"/>
                  <a:t>  </a:t>
                </a:r>
              </a:p>
            </p:txBody>
          </p:sp>
        </mc:Choice>
        <mc:Fallback xmlns="">
          <p:sp>
            <p:nvSpPr>
              <p:cNvPr id="16" name="TextBox 15">
                <a:extLst>
                  <a:ext uri="{FF2B5EF4-FFF2-40B4-BE49-F238E27FC236}">
                    <a16:creationId xmlns:a16="http://schemas.microsoft.com/office/drawing/2014/main" id="{3F16A0C1-7915-41B8-BC14-921465627E51}"/>
                  </a:ext>
                </a:extLst>
              </p:cNvPr>
              <p:cNvSpPr txBox="1">
                <a:spLocks noRot="1" noChangeAspect="1" noMove="1" noResize="1" noEditPoints="1" noAdjustHandles="1" noChangeArrowheads="1" noChangeShapeType="1" noTextEdit="1"/>
              </p:cNvSpPr>
              <p:nvPr/>
            </p:nvSpPr>
            <p:spPr>
              <a:xfrm>
                <a:off x="576965" y="1346831"/>
                <a:ext cx="7709851" cy="1477328"/>
              </a:xfrm>
              <a:prstGeom prst="rect">
                <a:avLst/>
              </a:prstGeom>
              <a:blipFill>
                <a:blip r:embed="rId3"/>
                <a:stretch>
                  <a:fillRect l="-712" t="-2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B665B81-9126-467C-9E67-BF08615156A9}"/>
                  </a:ext>
                </a:extLst>
              </p:cNvPr>
              <p:cNvSpPr txBox="1"/>
              <p:nvPr/>
            </p:nvSpPr>
            <p:spPr>
              <a:xfrm>
                <a:off x="578242" y="2442088"/>
                <a:ext cx="1617494" cy="474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𝑚</m:t>
                          </m:r>
                          <m:r>
                            <a:rPr lang="en-US" i="1">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rPr>
                            <m:t>𝑘</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𝑚</m:t>
                          </m:r>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18" name="TextBox 17">
                <a:extLst>
                  <a:ext uri="{FF2B5EF4-FFF2-40B4-BE49-F238E27FC236}">
                    <a16:creationId xmlns:a16="http://schemas.microsoft.com/office/drawing/2014/main" id="{8B665B81-9126-467C-9E67-BF08615156A9}"/>
                  </a:ext>
                </a:extLst>
              </p:cNvPr>
              <p:cNvSpPr txBox="1">
                <a:spLocks noRot="1" noChangeAspect="1" noMove="1" noResize="1" noEditPoints="1" noAdjustHandles="1" noChangeArrowheads="1" noChangeShapeType="1" noTextEdit="1"/>
              </p:cNvSpPr>
              <p:nvPr/>
            </p:nvSpPr>
            <p:spPr>
              <a:xfrm>
                <a:off x="578242" y="2442088"/>
                <a:ext cx="1617494" cy="474361"/>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73497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71400"/>
            <a:ext cx="8229600" cy="1143000"/>
          </a:xfrm>
        </p:spPr>
        <p:txBody>
          <a:bodyPr/>
          <a:lstStyle/>
          <a:p>
            <a:r>
              <a:rPr lang="en-US" dirty="0"/>
              <a:t>Ex. Standing waves</a:t>
            </a:r>
          </a:p>
        </p:txBody>
      </p:sp>
      <p:sp>
        <p:nvSpPr>
          <p:cNvPr id="4" name="Slide Number Placeholder 3"/>
          <p:cNvSpPr>
            <a:spLocks noGrp="1"/>
          </p:cNvSpPr>
          <p:nvPr>
            <p:ph type="sldNum" sz="quarter" idx="4294967295"/>
          </p:nvPr>
        </p:nvSpPr>
        <p:spPr/>
        <p:txBody>
          <a:bodyPr/>
          <a:lstStyle/>
          <a:p>
            <a:pPr>
              <a:defRPr/>
            </a:pPr>
            <a:fld id="{3C76BCED-983B-4975-B93D-90282543D9E3}" type="slidenum">
              <a:rPr lang="en-US" altLang="zh-CN" smtClean="0"/>
              <a:pPr>
                <a:defRPr/>
              </a:pPr>
              <a:t>48</a:t>
            </a:fld>
            <a:endParaRPr lang="en-US" altLang="zh-CN"/>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F16A0C1-7915-41B8-BC14-921465627E51}"/>
                  </a:ext>
                </a:extLst>
              </p:cNvPr>
              <p:cNvSpPr txBox="1"/>
              <p:nvPr/>
            </p:nvSpPr>
            <p:spPr>
              <a:xfrm>
                <a:off x="576965" y="1346831"/>
                <a:ext cx="7709851" cy="1477328"/>
              </a:xfrm>
              <a:prstGeom prst="rect">
                <a:avLst/>
              </a:prstGeom>
              <a:noFill/>
            </p:spPr>
            <p:txBody>
              <a:bodyPr wrap="square" rtlCol="0">
                <a:spAutoFit/>
              </a:bodyPr>
              <a:lstStyle/>
              <a:p>
                <a:r>
                  <a:rPr lang="en-US" dirty="0"/>
                  <a:t>3) We consider that for the both end of the string, there is a node, i.e.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=0,</m:t>
                        </m:r>
                        <m:r>
                          <a:rPr lang="en-US" i="1">
                            <a:latin typeface="Cambria Math" panose="02040503050406030204" pitchFamily="18" charset="0"/>
                          </a:rPr>
                          <m:t>𝑡</m:t>
                        </m:r>
                      </m:e>
                    </m:d>
                    <m:r>
                      <a:rPr lang="en-US" i="1">
                        <a:latin typeface="Cambria Math" panose="02040503050406030204" pitchFamily="18" charset="0"/>
                      </a:rPr>
                      <m:t>=0</m:t>
                    </m:r>
                  </m:oMath>
                </a14:m>
                <a:r>
                  <a:rPr lang="en-US" dirty="0"/>
                  <a:t> and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=0</m:t>
                    </m:r>
                  </m:oMath>
                </a14:m>
                <a:r>
                  <a:rPr lang="en-US" dirty="0"/>
                  <a:t>. Give a condition on the length L of the string relatively to the wavelength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a:t>
                </a:r>
              </a:p>
              <a:p>
                <a:r>
                  <a:rPr lang="en-US" dirty="0"/>
                  <a:t> </a:t>
                </a:r>
              </a:p>
              <a:p>
                <a:r>
                  <a:rPr lang="en-US" dirty="0"/>
                  <a:t>  </a:t>
                </a:r>
              </a:p>
            </p:txBody>
          </p:sp>
        </mc:Choice>
        <mc:Fallback xmlns="">
          <p:sp>
            <p:nvSpPr>
              <p:cNvPr id="16" name="TextBox 15">
                <a:extLst>
                  <a:ext uri="{FF2B5EF4-FFF2-40B4-BE49-F238E27FC236}">
                    <a16:creationId xmlns:a16="http://schemas.microsoft.com/office/drawing/2014/main" id="{3F16A0C1-7915-41B8-BC14-921465627E51}"/>
                  </a:ext>
                </a:extLst>
              </p:cNvPr>
              <p:cNvSpPr txBox="1">
                <a:spLocks noRot="1" noChangeAspect="1" noMove="1" noResize="1" noEditPoints="1" noAdjustHandles="1" noChangeArrowheads="1" noChangeShapeType="1" noTextEdit="1"/>
              </p:cNvSpPr>
              <p:nvPr/>
            </p:nvSpPr>
            <p:spPr>
              <a:xfrm>
                <a:off x="576965" y="1346831"/>
                <a:ext cx="7709851" cy="1477328"/>
              </a:xfrm>
              <a:prstGeom prst="rect">
                <a:avLst/>
              </a:prstGeom>
              <a:blipFill>
                <a:blip r:embed="rId3"/>
                <a:stretch>
                  <a:fillRect l="-712" t="-297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B665B81-9126-467C-9E67-BF08615156A9}"/>
                  </a:ext>
                </a:extLst>
              </p:cNvPr>
              <p:cNvSpPr txBox="1"/>
              <p:nvPr/>
            </p:nvSpPr>
            <p:spPr>
              <a:xfrm>
                <a:off x="578242" y="2442088"/>
                <a:ext cx="1617494" cy="474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𝑚</m:t>
                          </m:r>
                          <m:r>
                            <a:rPr lang="en-US" i="1">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rPr>
                            <m:t>𝑘</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𝑚</m:t>
                          </m:r>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18" name="TextBox 17">
                <a:extLst>
                  <a:ext uri="{FF2B5EF4-FFF2-40B4-BE49-F238E27FC236}">
                    <a16:creationId xmlns:a16="http://schemas.microsoft.com/office/drawing/2014/main" id="{8B665B81-9126-467C-9E67-BF08615156A9}"/>
                  </a:ext>
                </a:extLst>
              </p:cNvPr>
              <p:cNvSpPr txBox="1">
                <a:spLocks noRot="1" noChangeAspect="1" noMove="1" noResize="1" noEditPoints="1" noAdjustHandles="1" noChangeArrowheads="1" noChangeShapeType="1" noTextEdit="1"/>
              </p:cNvSpPr>
              <p:nvPr/>
            </p:nvSpPr>
            <p:spPr>
              <a:xfrm>
                <a:off x="578242" y="2442088"/>
                <a:ext cx="1617494" cy="47436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6E17500-C554-4E1F-A872-39EA90F2138C}"/>
                  </a:ext>
                </a:extLst>
              </p:cNvPr>
              <p:cNvSpPr txBox="1"/>
              <p:nvPr/>
            </p:nvSpPr>
            <p:spPr>
              <a:xfrm>
                <a:off x="3126299" y="2365428"/>
                <a:ext cx="2192010"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r>
                        <a:rPr lang="en-US" b="0" i="1" smtClean="0">
                          <a:latin typeface="Cambria Math" panose="02040503050406030204" pitchFamily="18" charset="0"/>
                        </a:rPr>
                        <m:t>=0,</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 2</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19" name="TextBox 18">
                <a:extLst>
                  <a:ext uri="{FF2B5EF4-FFF2-40B4-BE49-F238E27FC236}">
                    <a16:creationId xmlns:a16="http://schemas.microsoft.com/office/drawing/2014/main" id="{76E17500-C554-4E1F-A872-39EA90F2138C}"/>
                  </a:ext>
                </a:extLst>
              </p:cNvPr>
              <p:cNvSpPr txBox="1">
                <a:spLocks noRot="1" noChangeAspect="1" noMove="1" noResize="1" noEditPoints="1" noAdjustHandles="1" noChangeArrowheads="1" noChangeShapeType="1" noTextEdit="1"/>
              </p:cNvSpPr>
              <p:nvPr/>
            </p:nvSpPr>
            <p:spPr>
              <a:xfrm>
                <a:off x="3126299" y="2365428"/>
                <a:ext cx="2192010" cy="524182"/>
              </a:xfrm>
              <a:prstGeom prst="rect">
                <a:avLst/>
              </a:prstGeom>
              <a:blipFill>
                <a:blip r:embed="rId5"/>
                <a:stretch>
                  <a:fillRect/>
                </a:stretch>
              </a:blipFill>
            </p:spPr>
            <p:txBody>
              <a:bodyPr/>
              <a:lstStyle/>
              <a:p>
                <a:r>
                  <a:rPr lang="en-US">
                    <a:noFill/>
                  </a:rPr>
                  <a:t> </a:t>
                </a:r>
              </a:p>
            </p:txBody>
          </p:sp>
        </mc:Fallback>
      </mc:AlternateContent>
      <p:sp>
        <p:nvSpPr>
          <p:cNvPr id="5" name="Arrow: Right 4">
            <a:extLst>
              <a:ext uri="{FF2B5EF4-FFF2-40B4-BE49-F238E27FC236}">
                <a16:creationId xmlns:a16="http://schemas.microsoft.com/office/drawing/2014/main" id="{CBF9E9B5-3A70-4800-9428-703C9170CCF6}"/>
              </a:ext>
            </a:extLst>
          </p:cNvPr>
          <p:cNvSpPr/>
          <p:nvPr/>
        </p:nvSpPr>
        <p:spPr bwMode="auto">
          <a:xfrm>
            <a:off x="2627784" y="2499453"/>
            <a:ext cx="354902" cy="32470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11" name="Straight Arrow Connector 10">
            <a:extLst>
              <a:ext uri="{FF2B5EF4-FFF2-40B4-BE49-F238E27FC236}">
                <a16:creationId xmlns:a16="http://schemas.microsoft.com/office/drawing/2014/main" id="{239DD2C7-F54A-42C1-AF8E-441E177A5624}"/>
              </a:ext>
            </a:extLst>
          </p:cNvPr>
          <p:cNvCxnSpPr/>
          <p:nvPr/>
        </p:nvCxnSpPr>
        <p:spPr bwMode="auto">
          <a:xfrm flipV="1">
            <a:off x="3779912" y="2811661"/>
            <a:ext cx="0" cy="53939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a:extLst>
              <a:ext uri="{FF2B5EF4-FFF2-40B4-BE49-F238E27FC236}">
                <a16:creationId xmlns:a16="http://schemas.microsoft.com/office/drawing/2014/main" id="{827C9CC0-CDAC-4365-B20D-0F1E80988827}"/>
              </a:ext>
            </a:extLst>
          </p:cNvPr>
          <p:cNvSpPr txBox="1"/>
          <p:nvPr/>
        </p:nvSpPr>
        <p:spPr>
          <a:xfrm>
            <a:off x="3393731" y="3473424"/>
            <a:ext cx="968535" cy="369332"/>
          </a:xfrm>
          <a:prstGeom prst="rect">
            <a:avLst/>
          </a:prstGeom>
          <a:noFill/>
        </p:spPr>
        <p:txBody>
          <a:bodyPr wrap="none" rtlCol="0">
            <a:spAutoFit/>
          </a:bodyPr>
          <a:lstStyle/>
          <a:p>
            <a:r>
              <a:rPr lang="en-US" dirty="0"/>
              <a:t>Node at </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DF193FD-AAA8-4988-B361-977F39670D9C}"/>
                  </a:ext>
                </a:extLst>
              </p:cNvPr>
              <p:cNvSpPr txBox="1"/>
              <p:nvPr/>
            </p:nvSpPr>
            <p:spPr>
              <a:xfrm>
                <a:off x="4269424" y="3553739"/>
                <a:ext cx="6177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m:t>
                      </m:r>
                    </m:oMath>
                  </m:oMathPara>
                </a14:m>
                <a:endParaRPr lang="en-US" dirty="0"/>
              </a:p>
            </p:txBody>
          </p:sp>
        </mc:Choice>
        <mc:Fallback xmlns="">
          <p:sp>
            <p:nvSpPr>
              <p:cNvPr id="14" name="TextBox 13">
                <a:extLst>
                  <a:ext uri="{FF2B5EF4-FFF2-40B4-BE49-F238E27FC236}">
                    <a16:creationId xmlns:a16="http://schemas.microsoft.com/office/drawing/2014/main" id="{8DF193FD-AAA8-4988-B361-977F39670D9C}"/>
                  </a:ext>
                </a:extLst>
              </p:cNvPr>
              <p:cNvSpPr txBox="1">
                <a:spLocks noRot="1" noChangeAspect="1" noMove="1" noResize="1" noEditPoints="1" noAdjustHandles="1" noChangeArrowheads="1" noChangeShapeType="1" noTextEdit="1"/>
              </p:cNvSpPr>
              <p:nvPr/>
            </p:nvSpPr>
            <p:spPr>
              <a:xfrm>
                <a:off x="4269424" y="3553739"/>
                <a:ext cx="617733" cy="276999"/>
              </a:xfrm>
              <a:prstGeom prst="rect">
                <a:avLst/>
              </a:prstGeom>
              <a:blipFill>
                <a:blip r:embed="rId6"/>
                <a:stretch>
                  <a:fillRect l="-4902" r="-7843" b="-8889"/>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678B338A-B808-4855-A917-14A063C849AD}"/>
              </a:ext>
            </a:extLst>
          </p:cNvPr>
          <p:cNvSpPr txBox="1"/>
          <p:nvPr/>
        </p:nvSpPr>
        <p:spPr>
          <a:xfrm>
            <a:off x="4114800" y="2887133"/>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41037116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71400"/>
            <a:ext cx="8229600" cy="1143000"/>
          </a:xfrm>
        </p:spPr>
        <p:txBody>
          <a:bodyPr/>
          <a:lstStyle/>
          <a:p>
            <a:r>
              <a:rPr lang="en-US" dirty="0"/>
              <a:t>Ex. Standing waves</a:t>
            </a:r>
          </a:p>
        </p:txBody>
      </p:sp>
      <p:sp>
        <p:nvSpPr>
          <p:cNvPr id="4" name="Slide Number Placeholder 3"/>
          <p:cNvSpPr>
            <a:spLocks noGrp="1"/>
          </p:cNvSpPr>
          <p:nvPr>
            <p:ph type="sldNum" sz="quarter" idx="4294967295"/>
          </p:nvPr>
        </p:nvSpPr>
        <p:spPr/>
        <p:txBody>
          <a:bodyPr/>
          <a:lstStyle/>
          <a:p>
            <a:pPr>
              <a:defRPr/>
            </a:pPr>
            <a:fld id="{3C76BCED-983B-4975-B93D-90282543D9E3}" type="slidenum">
              <a:rPr lang="en-US" altLang="zh-CN" smtClean="0"/>
              <a:pPr>
                <a:defRPr/>
              </a:pPr>
              <a:t>49</a:t>
            </a:fld>
            <a:endParaRPr lang="en-US" altLang="zh-CN"/>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F16A0C1-7915-41B8-BC14-921465627E51}"/>
                  </a:ext>
                </a:extLst>
              </p:cNvPr>
              <p:cNvSpPr txBox="1"/>
              <p:nvPr/>
            </p:nvSpPr>
            <p:spPr>
              <a:xfrm>
                <a:off x="576965" y="1346831"/>
                <a:ext cx="7709851" cy="1477328"/>
              </a:xfrm>
              <a:prstGeom prst="rect">
                <a:avLst/>
              </a:prstGeom>
              <a:noFill/>
            </p:spPr>
            <p:txBody>
              <a:bodyPr wrap="square" rtlCol="0">
                <a:spAutoFit/>
              </a:bodyPr>
              <a:lstStyle/>
              <a:p>
                <a:r>
                  <a:rPr lang="en-US" dirty="0"/>
                  <a:t>3) We consider that for the both end of the string, there is a node, i.e.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=0,</m:t>
                        </m:r>
                        <m:r>
                          <a:rPr lang="en-US" i="1">
                            <a:latin typeface="Cambria Math" panose="02040503050406030204" pitchFamily="18" charset="0"/>
                          </a:rPr>
                          <m:t>𝑡</m:t>
                        </m:r>
                      </m:e>
                    </m:d>
                    <m:r>
                      <a:rPr lang="en-US" i="1">
                        <a:latin typeface="Cambria Math" panose="02040503050406030204" pitchFamily="18" charset="0"/>
                      </a:rPr>
                      <m:t>=0</m:t>
                    </m:r>
                  </m:oMath>
                </a14:m>
                <a:r>
                  <a:rPr lang="en-US" dirty="0"/>
                  <a:t> and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=0</m:t>
                    </m:r>
                  </m:oMath>
                </a14:m>
                <a:r>
                  <a:rPr lang="en-US" dirty="0"/>
                  <a:t>. Give a condition on the length L of the string relatively to the wavelength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a:t>
                </a:r>
              </a:p>
              <a:p>
                <a:r>
                  <a:rPr lang="en-US" dirty="0"/>
                  <a:t> </a:t>
                </a:r>
              </a:p>
              <a:p>
                <a:r>
                  <a:rPr lang="en-US" dirty="0"/>
                  <a:t>  </a:t>
                </a:r>
              </a:p>
            </p:txBody>
          </p:sp>
        </mc:Choice>
        <mc:Fallback xmlns="">
          <p:sp>
            <p:nvSpPr>
              <p:cNvPr id="16" name="TextBox 15">
                <a:extLst>
                  <a:ext uri="{FF2B5EF4-FFF2-40B4-BE49-F238E27FC236}">
                    <a16:creationId xmlns:a16="http://schemas.microsoft.com/office/drawing/2014/main" id="{3F16A0C1-7915-41B8-BC14-921465627E51}"/>
                  </a:ext>
                </a:extLst>
              </p:cNvPr>
              <p:cNvSpPr txBox="1">
                <a:spLocks noRot="1" noChangeAspect="1" noMove="1" noResize="1" noEditPoints="1" noAdjustHandles="1" noChangeArrowheads="1" noChangeShapeType="1" noTextEdit="1"/>
              </p:cNvSpPr>
              <p:nvPr/>
            </p:nvSpPr>
            <p:spPr>
              <a:xfrm>
                <a:off x="576965" y="1346831"/>
                <a:ext cx="7709851" cy="1477328"/>
              </a:xfrm>
              <a:prstGeom prst="rect">
                <a:avLst/>
              </a:prstGeom>
              <a:blipFill>
                <a:blip r:embed="rId3"/>
                <a:stretch>
                  <a:fillRect l="-712" t="-297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B665B81-9126-467C-9E67-BF08615156A9}"/>
                  </a:ext>
                </a:extLst>
              </p:cNvPr>
              <p:cNvSpPr txBox="1"/>
              <p:nvPr/>
            </p:nvSpPr>
            <p:spPr>
              <a:xfrm>
                <a:off x="578242" y="2442088"/>
                <a:ext cx="1617494" cy="474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𝑚</m:t>
                          </m:r>
                          <m:r>
                            <a:rPr lang="en-US" i="1">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rPr>
                            <m:t>𝑘</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𝑚</m:t>
                          </m:r>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18" name="TextBox 17">
                <a:extLst>
                  <a:ext uri="{FF2B5EF4-FFF2-40B4-BE49-F238E27FC236}">
                    <a16:creationId xmlns:a16="http://schemas.microsoft.com/office/drawing/2014/main" id="{8B665B81-9126-467C-9E67-BF08615156A9}"/>
                  </a:ext>
                </a:extLst>
              </p:cNvPr>
              <p:cNvSpPr txBox="1">
                <a:spLocks noRot="1" noChangeAspect="1" noMove="1" noResize="1" noEditPoints="1" noAdjustHandles="1" noChangeArrowheads="1" noChangeShapeType="1" noTextEdit="1"/>
              </p:cNvSpPr>
              <p:nvPr/>
            </p:nvSpPr>
            <p:spPr>
              <a:xfrm>
                <a:off x="578242" y="2442088"/>
                <a:ext cx="1617494" cy="47436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6E17500-C554-4E1F-A872-39EA90F2138C}"/>
                  </a:ext>
                </a:extLst>
              </p:cNvPr>
              <p:cNvSpPr txBox="1"/>
              <p:nvPr/>
            </p:nvSpPr>
            <p:spPr>
              <a:xfrm>
                <a:off x="3126299" y="2365428"/>
                <a:ext cx="2192010"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r>
                        <a:rPr lang="en-US" b="0" i="1" smtClean="0">
                          <a:latin typeface="Cambria Math" panose="02040503050406030204" pitchFamily="18" charset="0"/>
                        </a:rPr>
                        <m:t>=0,</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 2</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19" name="TextBox 18">
                <a:extLst>
                  <a:ext uri="{FF2B5EF4-FFF2-40B4-BE49-F238E27FC236}">
                    <a16:creationId xmlns:a16="http://schemas.microsoft.com/office/drawing/2014/main" id="{76E17500-C554-4E1F-A872-39EA90F2138C}"/>
                  </a:ext>
                </a:extLst>
              </p:cNvPr>
              <p:cNvSpPr txBox="1">
                <a:spLocks noRot="1" noChangeAspect="1" noMove="1" noResize="1" noEditPoints="1" noAdjustHandles="1" noChangeArrowheads="1" noChangeShapeType="1" noTextEdit="1"/>
              </p:cNvSpPr>
              <p:nvPr/>
            </p:nvSpPr>
            <p:spPr>
              <a:xfrm>
                <a:off x="3126299" y="2365428"/>
                <a:ext cx="2192010" cy="524182"/>
              </a:xfrm>
              <a:prstGeom prst="rect">
                <a:avLst/>
              </a:prstGeom>
              <a:blipFill>
                <a:blip r:embed="rId5"/>
                <a:stretch>
                  <a:fillRect/>
                </a:stretch>
              </a:blipFill>
            </p:spPr>
            <p:txBody>
              <a:bodyPr/>
              <a:lstStyle/>
              <a:p>
                <a:r>
                  <a:rPr lang="en-US">
                    <a:noFill/>
                  </a:rPr>
                  <a:t> </a:t>
                </a:r>
              </a:p>
            </p:txBody>
          </p:sp>
        </mc:Fallback>
      </mc:AlternateContent>
      <p:sp>
        <p:nvSpPr>
          <p:cNvPr id="5" name="Arrow: Right 4">
            <a:extLst>
              <a:ext uri="{FF2B5EF4-FFF2-40B4-BE49-F238E27FC236}">
                <a16:creationId xmlns:a16="http://schemas.microsoft.com/office/drawing/2014/main" id="{CBF9E9B5-3A70-4800-9428-703C9170CCF6}"/>
              </a:ext>
            </a:extLst>
          </p:cNvPr>
          <p:cNvSpPr/>
          <p:nvPr/>
        </p:nvSpPr>
        <p:spPr bwMode="auto">
          <a:xfrm>
            <a:off x="2627784" y="2499453"/>
            <a:ext cx="354902" cy="32470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11" name="Straight Arrow Connector 10">
            <a:extLst>
              <a:ext uri="{FF2B5EF4-FFF2-40B4-BE49-F238E27FC236}">
                <a16:creationId xmlns:a16="http://schemas.microsoft.com/office/drawing/2014/main" id="{239DD2C7-F54A-42C1-AF8E-441E177A5624}"/>
              </a:ext>
            </a:extLst>
          </p:cNvPr>
          <p:cNvCxnSpPr/>
          <p:nvPr/>
        </p:nvCxnSpPr>
        <p:spPr bwMode="auto">
          <a:xfrm flipV="1">
            <a:off x="3779912" y="2811661"/>
            <a:ext cx="0" cy="53939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a:extLst>
              <a:ext uri="{FF2B5EF4-FFF2-40B4-BE49-F238E27FC236}">
                <a16:creationId xmlns:a16="http://schemas.microsoft.com/office/drawing/2014/main" id="{827C9CC0-CDAC-4365-B20D-0F1E80988827}"/>
              </a:ext>
            </a:extLst>
          </p:cNvPr>
          <p:cNvSpPr txBox="1"/>
          <p:nvPr/>
        </p:nvSpPr>
        <p:spPr>
          <a:xfrm>
            <a:off x="3393731" y="3473424"/>
            <a:ext cx="968535" cy="369332"/>
          </a:xfrm>
          <a:prstGeom prst="rect">
            <a:avLst/>
          </a:prstGeom>
          <a:noFill/>
        </p:spPr>
        <p:txBody>
          <a:bodyPr wrap="none" rtlCol="0">
            <a:spAutoFit/>
          </a:bodyPr>
          <a:lstStyle/>
          <a:p>
            <a:r>
              <a:rPr lang="en-US" dirty="0"/>
              <a:t>Node at </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DF193FD-AAA8-4988-B361-977F39670D9C}"/>
                  </a:ext>
                </a:extLst>
              </p:cNvPr>
              <p:cNvSpPr txBox="1"/>
              <p:nvPr/>
            </p:nvSpPr>
            <p:spPr>
              <a:xfrm>
                <a:off x="4269424" y="3553739"/>
                <a:ext cx="6177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m:t>
                      </m:r>
                    </m:oMath>
                  </m:oMathPara>
                </a14:m>
                <a:endParaRPr lang="en-US" dirty="0"/>
              </a:p>
            </p:txBody>
          </p:sp>
        </mc:Choice>
        <mc:Fallback xmlns="">
          <p:sp>
            <p:nvSpPr>
              <p:cNvPr id="14" name="TextBox 13">
                <a:extLst>
                  <a:ext uri="{FF2B5EF4-FFF2-40B4-BE49-F238E27FC236}">
                    <a16:creationId xmlns:a16="http://schemas.microsoft.com/office/drawing/2014/main" id="{8DF193FD-AAA8-4988-B361-977F39670D9C}"/>
                  </a:ext>
                </a:extLst>
              </p:cNvPr>
              <p:cNvSpPr txBox="1">
                <a:spLocks noRot="1" noChangeAspect="1" noMove="1" noResize="1" noEditPoints="1" noAdjustHandles="1" noChangeArrowheads="1" noChangeShapeType="1" noTextEdit="1"/>
              </p:cNvSpPr>
              <p:nvPr/>
            </p:nvSpPr>
            <p:spPr>
              <a:xfrm>
                <a:off x="4269424" y="3553739"/>
                <a:ext cx="617733" cy="276999"/>
              </a:xfrm>
              <a:prstGeom prst="rect">
                <a:avLst/>
              </a:prstGeom>
              <a:blipFill>
                <a:blip r:embed="rId6"/>
                <a:stretch>
                  <a:fillRect l="-4902" r="-7843" b="-8889"/>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9E201A2F-6DDE-4AE5-A8AB-F5B45444B3BC}"/>
              </a:ext>
            </a:extLst>
          </p:cNvPr>
          <p:cNvSpPr/>
          <p:nvPr/>
        </p:nvSpPr>
        <p:spPr bwMode="auto">
          <a:xfrm>
            <a:off x="5479566" y="2499453"/>
            <a:ext cx="354902" cy="32470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2A83B0C-3B19-408E-81B0-703E33B29EE6}"/>
                  </a:ext>
                </a:extLst>
              </p:cNvPr>
              <p:cNvSpPr txBox="1"/>
              <p:nvPr/>
            </p:nvSpPr>
            <p:spPr>
              <a:xfrm>
                <a:off x="5964562" y="2342512"/>
                <a:ext cx="1844095"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 2</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34" name="TextBox 33">
                <a:extLst>
                  <a:ext uri="{FF2B5EF4-FFF2-40B4-BE49-F238E27FC236}">
                    <a16:creationId xmlns:a16="http://schemas.microsoft.com/office/drawing/2014/main" id="{02A83B0C-3B19-408E-81B0-703E33B29EE6}"/>
                  </a:ext>
                </a:extLst>
              </p:cNvPr>
              <p:cNvSpPr txBox="1">
                <a:spLocks noRot="1" noChangeAspect="1" noMove="1" noResize="1" noEditPoints="1" noAdjustHandles="1" noChangeArrowheads="1" noChangeShapeType="1" noTextEdit="1"/>
              </p:cNvSpPr>
              <p:nvPr/>
            </p:nvSpPr>
            <p:spPr>
              <a:xfrm>
                <a:off x="5964562" y="2342512"/>
                <a:ext cx="1844095" cy="52418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678B338A-B808-4855-A917-14A063C849AD}"/>
              </a:ext>
            </a:extLst>
          </p:cNvPr>
          <p:cNvSpPr txBox="1"/>
          <p:nvPr/>
        </p:nvSpPr>
        <p:spPr>
          <a:xfrm>
            <a:off x="4114800" y="2887133"/>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3187344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5</a:t>
            </a:fld>
            <a:endParaRPr lang="en-US" altLang="zh-CN"/>
          </a:p>
        </p:txBody>
      </p:sp>
      <p:sp>
        <p:nvSpPr>
          <p:cNvPr id="5" name="Title 1"/>
          <p:cNvSpPr>
            <a:spLocks noGrp="1"/>
          </p:cNvSpPr>
          <p:nvPr>
            <p:ph type="title"/>
          </p:nvPr>
        </p:nvSpPr>
        <p:spPr>
          <a:xfrm>
            <a:off x="935236" y="-25112"/>
            <a:ext cx="8229600" cy="1143000"/>
          </a:xfrm>
        </p:spPr>
        <p:txBody>
          <a:bodyPr/>
          <a:lstStyle/>
          <a:p>
            <a:r>
              <a:rPr lang="en-US" sz="4000" dirty="0"/>
              <a:t>Principle of superposition of waves</a:t>
            </a:r>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636588" y="1117888"/>
                <a:ext cx="8229600" cy="4525963"/>
              </a:xfrm>
            </p:spPr>
            <p:txBody>
              <a:bodyPr/>
              <a:lstStyle/>
              <a:p>
                <a:r>
                  <a:rPr lang="en-US" sz="2800" dirty="0"/>
                  <a:t>We consider the propagation of two waves (for instance, two pulses or two oscillating waves on a string):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oMath>
                </a14:m>
                <a:r>
                  <a:rPr lang="en-US" sz="2800" dirty="0"/>
                  <a:t> and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b="0" i="1" smtClean="0">
                            <a:latin typeface="Cambria Math" panose="02040503050406030204" pitchFamily="18" charset="0"/>
                          </a:rPr>
                          <m:t>2</m:t>
                        </m:r>
                      </m:sub>
                    </m:sSub>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𝑡</m:t>
                    </m:r>
                    <m:r>
                      <a:rPr lang="en-US" sz="2800" i="1">
                        <a:latin typeface="Cambria Math" panose="02040503050406030204" pitchFamily="18" charset="0"/>
                      </a:rPr>
                      <m:t>)</m:t>
                    </m:r>
                  </m:oMath>
                </a14:m>
                <a:r>
                  <a:rPr lang="en-US" sz="2800" dirty="0"/>
                  <a:t> </a:t>
                </a:r>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636588" y="1117888"/>
                <a:ext cx="8229600" cy="4525963"/>
              </a:xfrm>
              <a:blipFill>
                <a:blip r:embed="rId3"/>
                <a:stretch>
                  <a:fillRect l="-1333" t="-1346" r="-741"/>
                </a:stretch>
              </a:blipFill>
            </p:spPr>
            <p:txBody>
              <a:bodyPr/>
              <a:lstStyle/>
              <a:p>
                <a:r>
                  <a:rPr lang="en-US">
                    <a:noFill/>
                  </a:rPr>
                  <a:t> </a:t>
                </a:r>
              </a:p>
            </p:txBody>
          </p:sp>
        </mc:Fallback>
      </mc:AlternateContent>
    </p:spTree>
    <p:extLst>
      <p:ext uri="{BB962C8B-B14F-4D97-AF65-F5344CB8AC3E}">
        <p14:creationId xmlns:p14="http://schemas.microsoft.com/office/powerpoint/2010/main" val="6092541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Rounded Corners 50">
            <a:extLst>
              <a:ext uri="{FF2B5EF4-FFF2-40B4-BE49-F238E27FC236}">
                <a16:creationId xmlns:a16="http://schemas.microsoft.com/office/drawing/2014/main" id="{6915962B-F869-4C18-9870-0B71B7A93E91}"/>
              </a:ext>
            </a:extLst>
          </p:cNvPr>
          <p:cNvSpPr/>
          <p:nvPr/>
        </p:nvSpPr>
        <p:spPr bwMode="auto">
          <a:xfrm>
            <a:off x="5724147" y="3059797"/>
            <a:ext cx="1440141" cy="77018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 name="Title 1"/>
          <p:cNvSpPr>
            <a:spLocks noGrp="1"/>
          </p:cNvSpPr>
          <p:nvPr>
            <p:ph type="title"/>
          </p:nvPr>
        </p:nvSpPr>
        <p:spPr>
          <a:xfrm>
            <a:off x="539552" y="-171400"/>
            <a:ext cx="8229600" cy="1143000"/>
          </a:xfrm>
        </p:spPr>
        <p:txBody>
          <a:bodyPr/>
          <a:lstStyle/>
          <a:p>
            <a:r>
              <a:rPr lang="en-US" dirty="0"/>
              <a:t>Ex. Standing waves</a:t>
            </a:r>
          </a:p>
        </p:txBody>
      </p:sp>
      <p:sp>
        <p:nvSpPr>
          <p:cNvPr id="4" name="Slide Number Placeholder 3"/>
          <p:cNvSpPr>
            <a:spLocks noGrp="1"/>
          </p:cNvSpPr>
          <p:nvPr>
            <p:ph type="sldNum" sz="quarter" idx="4294967295"/>
          </p:nvPr>
        </p:nvSpPr>
        <p:spPr/>
        <p:txBody>
          <a:bodyPr/>
          <a:lstStyle/>
          <a:p>
            <a:pPr>
              <a:defRPr/>
            </a:pPr>
            <a:fld id="{3C76BCED-983B-4975-B93D-90282543D9E3}" type="slidenum">
              <a:rPr lang="en-US" altLang="zh-CN" smtClean="0"/>
              <a:pPr>
                <a:defRPr/>
              </a:pPr>
              <a:t>50</a:t>
            </a:fld>
            <a:endParaRPr lang="en-US" altLang="zh-CN"/>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F16A0C1-7915-41B8-BC14-921465627E51}"/>
                  </a:ext>
                </a:extLst>
              </p:cNvPr>
              <p:cNvSpPr txBox="1"/>
              <p:nvPr/>
            </p:nvSpPr>
            <p:spPr>
              <a:xfrm>
                <a:off x="576965" y="1346831"/>
                <a:ext cx="7709851" cy="1477328"/>
              </a:xfrm>
              <a:prstGeom prst="rect">
                <a:avLst/>
              </a:prstGeom>
              <a:noFill/>
            </p:spPr>
            <p:txBody>
              <a:bodyPr wrap="square" rtlCol="0">
                <a:spAutoFit/>
              </a:bodyPr>
              <a:lstStyle/>
              <a:p>
                <a:r>
                  <a:rPr lang="en-US" dirty="0"/>
                  <a:t>3) We consider that for the both end of the string, there is a node, i.e.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=0,</m:t>
                        </m:r>
                        <m:r>
                          <a:rPr lang="en-US" i="1">
                            <a:latin typeface="Cambria Math" panose="02040503050406030204" pitchFamily="18" charset="0"/>
                          </a:rPr>
                          <m:t>𝑡</m:t>
                        </m:r>
                      </m:e>
                    </m:d>
                    <m:r>
                      <a:rPr lang="en-US" i="1">
                        <a:latin typeface="Cambria Math" panose="02040503050406030204" pitchFamily="18" charset="0"/>
                      </a:rPr>
                      <m:t>=0</m:t>
                    </m:r>
                  </m:oMath>
                </a14:m>
                <a:r>
                  <a:rPr lang="en-US" dirty="0"/>
                  <a:t> and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=0</m:t>
                    </m:r>
                  </m:oMath>
                </a14:m>
                <a:r>
                  <a:rPr lang="en-US" dirty="0"/>
                  <a:t>. Give a condition on the length L of the string relatively to the wavelength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a:t>
                </a:r>
              </a:p>
              <a:p>
                <a:r>
                  <a:rPr lang="en-US" dirty="0"/>
                  <a:t> </a:t>
                </a:r>
              </a:p>
              <a:p>
                <a:r>
                  <a:rPr lang="en-US" dirty="0"/>
                  <a:t>  </a:t>
                </a:r>
              </a:p>
            </p:txBody>
          </p:sp>
        </mc:Choice>
        <mc:Fallback xmlns="">
          <p:sp>
            <p:nvSpPr>
              <p:cNvPr id="16" name="TextBox 15">
                <a:extLst>
                  <a:ext uri="{FF2B5EF4-FFF2-40B4-BE49-F238E27FC236}">
                    <a16:creationId xmlns:a16="http://schemas.microsoft.com/office/drawing/2014/main" id="{3F16A0C1-7915-41B8-BC14-921465627E51}"/>
                  </a:ext>
                </a:extLst>
              </p:cNvPr>
              <p:cNvSpPr txBox="1">
                <a:spLocks noRot="1" noChangeAspect="1" noMove="1" noResize="1" noEditPoints="1" noAdjustHandles="1" noChangeArrowheads="1" noChangeShapeType="1" noTextEdit="1"/>
              </p:cNvSpPr>
              <p:nvPr/>
            </p:nvSpPr>
            <p:spPr>
              <a:xfrm>
                <a:off x="576965" y="1346831"/>
                <a:ext cx="7709851" cy="1477328"/>
              </a:xfrm>
              <a:prstGeom prst="rect">
                <a:avLst/>
              </a:prstGeom>
              <a:blipFill>
                <a:blip r:embed="rId3"/>
                <a:stretch>
                  <a:fillRect l="-712" t="-297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B665B81-9126-467C-9E67-BF08615156A9}"/>
                  </a:ext>
                </a:extLst>
              </p:cNvPr>
              <p:cNvSpPr txBox="1"/>
              <p:nvPr/>
            </p:nvSpPr>
            <p:spPr>
              <a:xfrm>
                <a:off x="578242" y="2442088"/>
                <a:ext cx="1617494" cy="474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𝑚</m:t>
                          </m:r>
                          <m:r>
                            <a:rPr lang="en-US" i="1">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rPr>
                            <m:t>𝑘</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𝑚</m:t>
                          </m:r>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18" name="TextBox 17">
                <a:extLst>
                  <a:ext uri="{FF2B5EF4-FFF2-40B4-BE49-F238E27FC236}">
                    <a16:creationId xmlns:a16="http://schemas.microsoft.com/office/drawing/2014/main" id="{8B665B81-9126-467C-9E67-BF08615156A9}"/>
                  </a:ext>
                </a:extLst>
              </p:cNvPr>
              <p:cNvSpPr txBox="1">
                <a:spLocks noRot="1" noChangeAspect="1" noMove="1" noResize="1" noEditPoints="1" noAdjustHandles="1" noChangeArrowheads="1" noChangeShapeType="1" noTextEdit="1"/>
              </p:cNvSpPr>
              <p:nvPr/>
            </p:nvSpPr>
            <p:spPr>
              <a:xfrm>
                <a:off x="578242" y="2442088"/>
                <a:ext cx="1617494" cy="47436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6E17500-C554-4E1F-A872-39EA90F2138C}"/>
                  </a:ext>
                </a:extLst>
              </p:cNvPr>
              <p:cNvSpPr txBox="1"/>
              <p:nvPr/>
            </p:nvSpPr>
            <p:spPr>
              <a:xfrm>
                <a:off x="3126299" y="2365428"/>
                <a:ext cx="2192010"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r>
                        <a:rPr lang="en-US" b="0" i="1" smtClean="0">
                          <a:latin typeface="Cambria Math" panose="02040503050406030204" pitchFamily="18" charset="0"/>
                        </a:rPr>
                        <m:t>=0,</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 2</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19" name="TextBox 18">
                <a:extLst>
                  <a:ext uri="{FF2B5EF4-FFF2-40B4-BE49-F238E27FC236}">
                    <a16:creationId xmlns:a16="http://schemas.microsoft.com/office/drawing/2014/main" id="{76E17500-C554-4E1F-A872-39EA90F2138C}"/>
                  </a:ext>
                </a:extLst>
              </p:cNvPr>
              <p:cNvSpPr txBox="1">
                <a:spLocks noRot="1" noChangeAspect="1" noMove="1" noResize="1" noEditPoints="1" noAdjustHandles="1" noChangeArrowheads="1" noChangeShapeType="1" noTextEdit="1"/>
              </p:cNvSpPr>
              <p:nvPr/>
            </p:nvSpPr>
            <p:spPr>
              <a:xfrm>
                <a:off x="3126299" y="2365428"/>
                <a:ext cx="2192010" cy="524182"/>
              </a:xfrm>
              <a:prstGeom prst="rect">
                <a:avLst/>
              </a:prstGeom>
              <a:blipFill>
                <a:blip r:embed="rId5"/>
                <a:stretch>
                  <a:fillRect/>
                </a:stretch>
              </a:blipFill>
            </p:spPr>
            <p:txBody>
              <a:bodyPr/>
              <a:lstStyle/>
              <a:p>
                <a:r>
                  <a:rPr lang="en-US">
                    <a:noFill/>
                  </a:rPr>
                  <a:t> </a:t>
                </a:r>
              </a:p>
            </p:txBody>
          </p:sp>
        </mc:Fallback>
      </mc:AlternateContent>
      <p:sp>
        <p:nvSpPr>
          <p:cNvPr id="5" name="Arrow: Right 4">
            <a:extLst>
              <a:ext uri="{FF2B5EF4-FFF2-40B4-BE49-F238E27FC236}">
                <a16:creationId xmlns:a16="http://schemas.microsoft.com/office/drawing/2014/main" id="{CBF9E9B5-3A70-4800-9428-703C9170CCF6}"/>
              </a:ext>
            </a:extLst>
          </p:cNvPr>
          <p:cNvSpPr/>
          <p:nvPr/>
        </p:nvSpPr>
        <p:spPr bwMode="auto">
          <a:xfrm>
            <a:off x="2627784" y="2499453"/>
            <a:ext cx="354902" cy="32470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11" name="Straight Arrow Connector 10">
            <a:extLst>
              <a:ext uri="{FF2B5EF4-FFF2-40B4-BE49-F238E27FC236}">
                <a16:creationId xmlns:a16="http://schemas.microsoft.com/office/drawing/2014/main" id="{239DD2C7-F54A-42C1-AF8E-441E177A5624}"/>
              </a:ext>
            </a:extLst>
          </p:cNvPr>
          <p:cNvCxnSpPr/>
          <p:nvPr/>
        </p:nvCxnSpPr>
        <p:spPr bwMode="auto">
          <a:xfrm flipV="1">
            <a:off x="3779912" y="2811661"/>
            <a:ext cx="0" cy="53939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a:extLst>
              <a:ext uri="{FF2B5EF4-FFF2-40B4-BE49-F238E27FC236}">
                <a16:creationId xmlns:a16="http://schemas.microsoft.com/office/drawing/2014/main" id="{827C9CC0-CDAC-4365-B20D-0F1E80988827}"/>
              </a:ext>
            </a:extLst>
          </p:cNvPr>
          <p:cNvSpPr txBox="1"/>
          <p:nvPr/>
        </p:nvSpPr>
        <p:spPr>
          <a:xfrm>
            <a:off x="3393731" y="3473424"/>
            <a:ext cx="968535" cy="369332"/>
          </a:xfrm>
          <a:prstGeom prst="rect">
            <a:avLst/>
          </a:prstGeom>
          <a:noFill/>
        </p:spPr>
        <p:txBody>
          <a:bodyPr wrap="none" rtlCol="0">
            <a:spAutoFit/>
          </a:bodyPr>
          <a:lstStyle/>
          <a:p>
            <a:r>
              <a:rPr lang="en-US" dirty="0"/>
              <a:t>Node at </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DF193FD-AAA8-4988-B361-977F39670D9C}"/>
                  </a:ext>
                </a:extLst>
              </p:cNvPr>
              <p:cNvSpPr txBox="1"/>
              <p:nvPr/>
            </p:nvSpPr>
            <p:spPr>
              <a:xfrm>
                <a:off x="4269424" y="3553739"/>
                <a:ext cx="6177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m:t>
                      </m:r>
                    </m:oMath>
                  </m:oMathPara>
                </a14:m>
                <a:endParaRPr lang="en-US" dirty="0"/>
              </a:p>
            </p:txBody>
          </p:sp>
        </mc:Choice>
        <mc:Fallback xmlns="">
          <p:sp>
            <p:nvSpPr>
              <p:cNvPr id="14" name="TextBox 13">
                <a:extLst>
                  <a:ext uri="{FF2B5EF4-FFF2-40B4-BE49-F238E27FC236}">
                    <a16:creationId xmlns:a16="http://schemas.microsoft.com/office/drawing/2014/main" id="{8DF193FD-AAA8-4988-B361-977F39670D9C}"/>
                  </a:ext>
                </a:extLst>
              </p:cNvPr>
              <p:cNvSpPr txBox="1">
                <a:spLocks noRot="1" noChangeAspect="1" noMove="1" noResize="1" noEditPoints="1" noAdjustHandles="1" noChangeArrowheads="1" noChangeShapeType="1" noTextEdit="1"/>
              </p:cNvSpPr>
              <p:nvPr/>
            </p:nvSpPr>
            <p:spPr>
              <a:xfrm>
                <a:off x="4269424" y="3553739"/>
                <a:ext cx="617733" cy="276999"/>
              </a:xfrm>
              <a:prstGeom prst="rect">
                <a:avLst/>
              </a:prstGeom>
              <a:blipFill>
                <a:blip r:embed="rId6"/>
                <a:stretch>
                  <a:fillRect l="-4902" r="-7843" b="-8889"/>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9E201A2F-6DDE-4AE5-A8AB-F5B45444B3BC}"/>
              </a:ext>
            </a:extLst>
          </p:cNvPr>
          <p:cNvSpPr/>
          <p:nvPr/>
        </p:nvSpPr>
        <p:spPr bwMode="auto">
          <a:xfrm>
            <a:off x="5479566" y="2499453"/>
            <a:ext cx="354902" cy="32470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2A83B0C-3B19-408E-81B0-703E33B29EE6}"/>
                  </a:ext>
                </a:extLst>
              </p:cNvPr>
              <p:cNvSpPr txBox="1"/>
              <p:nvPr/>
            </p:nvSpPr>
            <p:spPr>
              <a:xfrm>
                <a:off x="5964562" y="2342512"/>
                <a:ext cx="1844095"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 2</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34" name="TextBox 33">
                <a:extLst>
                  <a:ext uri="{FF2B5EF4-FFF2-40B4-BE49-F238E27FC236}">
                    <a16:creationId xmlns:a16="http://schemas.microsoft.com/office/drawing/2014/main" id="{02A83B0C-3B19-408E-81B0-703E33B29EE6}"/>
                  </a:ext>
                </a:extLst>
              </p:cNvPr>
              <p:cNvSpPr txBox="1">
                <a:spLocks noRot="1" noChangeAspect="1" noMove="1" noResize="1" noEditPoints="1" noAdjustHandles="1" noChangeArrowheads="1" noChangeShapeType="1" noTextEdit="1"/>
              </p:cNvSpPr>
              <p:nvPr/>
            </p:nvSpPr>
            <p:spPr>
              <a:xfrm>
                <a:off x="5964562" y="2342512"/>
                <a:ext cx="1844095" cy="52418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27089F8-0329-4C0A-A814-57AE6B26A027}"/>
                  </a:ext>
                </a:extLst>
              </p:cNvPr>
              <p:cNvSpPr txBox="1"/>
              <p:nvPr/>
            </p:nvSpPr>
            <p:spPr>
              <a:xfrm>
                <a:off x="5964562" y="3175216"/>
                <a:ext cx="790986"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𝑛</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rPr>
                            <m:t>2</m:t>
                          </m:r>
                        </m:den>
                      </m:f>
                    </m:oMath>
                  </m:oMathPara>
                </a14:m>
                <a:endParaRPr lang="en-US" dirty="0"/>
              </a:p>
            </p:txBody>
          </p:sp>
        </mc:Choice>
        <mc:Fallback xmlns="">
          <p:sp>
            <p:nvSpPr>
              <p:cNvPr id="35" name="TextBox 34">
                <a:extLst>
                  <a:ext uri="{FF2B5EF4-FFF2-40B4-BE49-F238E27FC236}">
                    <a16:creationId xmlns:a16="http://schemas.microsoft.com/office/drawing/2014/main" id="{027089F8-0329-4C0A-A814-57AE6B26A027}"/>
                  </a:ext>
                </a:extLst>
              </p:cNvPr>
              <p:cNvSpPr txBox="1">
                <a:spLocks noRot="1" noChangeAspect="1" noMove="1" noResize="1" noEditPoints="1" noAdjustHandles="1" noChangeArrowheads="1" noChangeShapeType="1" noTextEdit="1"/>
              </p:cNvSpPr>
              <p:nvPr/>
            </p:nvSpPr>
            <p:spPr>
              <a:xfrm>
                <a:off x="5964562" y="3175216"/>
                <a:ext cx="790986" cy="524182"/>
              </a:xfrm>
              <a:prstGeom prst="rect">
                <a:avLst/>
              </a:prstGeom>
              <a:blipFill>
                <a:blip r:embed="rId8"/>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678B338A-B808-4855-A917-14A063C849AD}"/>
              </a:ext>
            </a:extLst>
          </p:cNvPr>
          <p:cNvSpPr txBox="1"/>
          <p:nvPr/>
        </p:nvSpPr>
        <p:spPr>
          <a:xfrm>
            <a:off x="4114800" y="2887133"/>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9A0D357-E5D2-497E-A3F8-73751A3D40E4}"/>
                  </a:ext>
                </a:extLst>
              </p:cNvPr>
              <p:cNvSpPr txBox="1"/>
              <p:nvPr/>
            </p:nvSpPr>
            <p:spPr>
              <a:xfrm>
                <a:off x="5402175" y="3919038"/>
                <a:ext cx="2737288" cy="369332"/>
              </a:xfrm>
              <a:prstGeom prst="rect">
                <a:avLst/>
              </a:prstGeom>
              <a:noFill/>
            </p:spPr>
            <p:txBody>
              <a:bodyPr wrap="none" rtlCol="0">
                <a:spAutoFit/>
              </a:bodyPr>
              <a:lstStyle/>
              <a:p>
                <a:r>
                  <a:rPr lang="en-US" dirty="0"/>
                  <a:t>Where </a:t>
                </a:r>
                <a14:m>
                  <m:oMath xmlns:m="http://schemas.openxmlformats.org/officeDocument/2006/math">
                    <m:r>
                      <a:rPr lang="en-US" b="0" i="1" smtClean="0">
                        <a:latin typeface="Cambria Math" panose="02040503050406030204" pitchFamily="18" charset="0"/>
                      </a:rPr>
                      <m:t>𝑛</m:t>
                    </m:r>
                  </m:oMath>
                </a14:m>
                <a:r>
                  <a:rPr lang="en-US" dirty="0"/>
                  <a:t> is a positive integer</a:t>
                </a:r>
              </a:p>
            </p:txBody>
          </p:sp>
        </mc:Choice>
        <mc:Fallback xmlns="">
          <p:sp>
            <p:nvSpPr>
              <p:cNvPr id="53" name="TextBox 52">
                <a:extLst>
                  <a:ext uri="{FF2B5EF4-FFF2-40B4-BE49-F238E27FC236}">
                    <a16:creationId xmlns:a16="http://schemas.microsoft.com/office/drawing/2014/main" id="{29A0D357-E5D2-497E-A3F8-73751A3D40E4}"/>
                  </a:ext>
                </a:extLst>
              </p:cNvPr>
              <p:cNvSpPr txBox="1">
                <a:spLocks noRot="1" noChangeAspect="1" noMove="1" noResize="1" noEditPoints="1" noAdjustHandles="1" noChangeArrowheads="1" noChangeShapeType="1" noTextEdit="1"/>
              </p:cNvSpPr>
              <p:nvPr/>
            </p:nvSpPr>
            <p:spPr>
              <a:xfrm>
                <a:off x="5402175" y="3919038"/>
                <a:ext cx="2737288" cy="369332"/>
              </a:xfrm>
              <a:prstGeom prst="rect">
                <a:avLst/>
              </a:prstGeom>
              <a:blipFill>
                <a:blip r:embed="rId9"/>
                <a:stretch>
                  <a:fillRect l="-1782" t="-10000" r="-5568" b="-26667"/>
                </a:stretch>
              </a:blipFill>
            </p:spPr>
            <p:txBody>
              <a:bodyPr/>
              <a:lstStyle/>
              <a:p>
                <a:r>
                  <a:rPr lang="en-US">
                    <a:noFill/>
                  </a:rPr>
                  <a:t> </a:t>
                </a:r>
              </a:p>
            </p:txBody>
          </p:sp>
        </mc:Fallback>
      </mc:AlternateContent>
    </p:spTree>
    <p:extLst>
      <p:ext uri="{BB962C8B-B14F-4D97-AF65-F5344CB8AC3E}">
        <p14:creationId xmlns:p14="http://schemas.microsoft.com/office/powerpoint/2010/main" val="23905909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Rounded Corners 54">
            <a:extLst>
              <a:ext uri="{FF2B5EF4-FFF2-40B4-BE49-F238E27FC236}">
                <a16:creationId xmlns:a16="http://schemas.microsoft.com/office/drawing/2014/main" id="{BC15A86A-F26B-4888-B5E3-8DBC11CC9B79}"/>
              </a:ext>
            </a:extLst>
          </p:cNvPr>
          <p:cNvSpPr/>
          <p:nvPr/>
        </p:nvSpPr>
        <p:spPr bwMode="auto">
          <a:xfrm>
            <a:off x="5834468" y="4937201"/>
            <a:ext cx="2553956" cy="659155"/>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51" name="Rectangle: Rounded Corners 50">
            <a:extLst>
              <a:ext uri="{FF2B5EF4-FFF2-40B4-BE49-F238E27FC236}">
                <a16:creationId xmlns:a16="http://schemas.microsoft.com/office/drawing/2014/main" id="{6915962B-F869-4C18-9870-0B71B7A93E91}"/>
              </a:ext>
            </a:extLst>
          </p:cNvPr>
          <p:cNvSpPr/>
          <p:nvPr/>
        </p:nvSpPr>
        <p:spPr bwMode="auto">
          <a:xfrm>
            <a:off x="5724147" y="3059797"/>
            <a:ext cx="1440141" cy="77018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24" name="Straight Arrow Connector 23">
            <a:extLst>
              <a:ext uri="{FF2B5EF4-FFF2-40B4-BE49-F238E27FC236}">
                <a16:creationId xmlns:a16="http://schemas.microsoft.com/office/drawing/2014/main" id="{6E5D977E-3C31-4948-8754-F0D3F3A7B6B0}"/>
              </a:ext>
            </a:extLst>
          </p:cNvPr>
          <p:cNvCxnSpPr/>
          <p:nvPr/>
        </p:nvCxnSpPr>
        <p:spPr bwMode="auto">
          <a:xfrm>
            <a:off x="806896" y="5877272"/>
            <a:ext cx="542128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itle 1"/>
          <p:cNvSpPr>
            <a:spLocks noGrp="1"/>
          </p:cNvSpPr>
          <p:nvPr>
            <p:ph type="title"/>
          </p:nvPr>
        </p:nvSpPr>
        <p:spPr>
          <a:xfrm>
            <a:off x="539552" y="-171400"/>
            <a:ext cx="8229600" cy="1143000"/>
          </a:xfrm>
        </p:spPr>
        <p:txBody>
          <a:bodyPr/>
          <a:lstStyle/>
          <a:p>
            <a:r>
              <a:rPr lang="en-US" dirty="0"/>
              <a:t>Ex. Standing waves</a:t>
            </a:r>
          </a:p>
        </p:txBody>
      </p:sp>
      <p:sp>
        <p:nvSpPr>
          <p:cNvPr id="4" name="Slide Number Placeholder 3"/>
          <p:cNvSpPr>
            <a:spLocks noGrp="1"/>
          </p:cNvSpPr>
          <p:nvPr>
            <p:ph type="sldNum" sz="quarter" idx="4294967295"/>
          </p:nvPr>
        </p:nvSpPr>
        <p:spPr/>
        <p:txBody>
          <a:bodyPr/>
          <a:lstStyle/>
          <a:p>
            <a:pPr>
              <a:defRPr/>
            </a:pPr>
            <a:fld id="{3C76BCED-983B-4975-B93D-90282543D9E3}" type="slidenum">
              <a:rPr lang="en-US" altLang="zh-CN" smtClean="0"/>
              <a:pPr>
                <a:defRPr/>
              </a:pPr>
              <a:t>51</a:t>
            </a:fld>
            <a:endParaRPr lang="en-US" altLang="zh-CN"/>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F16A0C1-7915-41B8-BC14-921465627E51}"/>
                  </a:ext>
                </a:extLst>
              </p:cNvPr>
              <p:cNvSpPr txBox="1"/>
              <p:nvPr/>
            </p:nvSpPr>
            <p:spPr>
              <a:xfrm>
                <a:off x="576965" y="1346831"/>
                <a:ext cx="7709851" cy="1477328"/>
              </a:xfrm>
              <a:prstGeom prst="rect">
                <a:avLst/>
              </a:prstGeom>
              <a:noFill/>
            </p:spPr>
            <p:txBody>
              <a:bodyPr wrap="square" rtlCol="0">
                <a:spAutoFit/>
              </a:bodyPr>
              <a:lstStyle/>
              <a:p>
                <a:r>
                  <a:rPr lang="en-US" dirty="0"/>
                  <a:t>3) We consider that for the both end of the string, there is a node, i.e.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=0,</m:t>
                        </m:r>
                        <m:r>
                          <a:rPr lang="en-US" i="1">
                            <a:latin typeface="Cambria Math" panose="02040503050406030204" pitchFamily="18" charset="0"/>
                          </a:rPr>
                          <m:t>𝑡</m:t>
                        </m:r>
                      </m:e>
                    </m:d>
                    <m:r>
                      <a:rPr lang="en-US" i="1">
                        <a:latin typeface="Cambria Math" panose="02040503050406030204" pitchFamily="18" charset="0"/>
                      </a:rPr>
                      <m:t>=0</m:t>
                    </m:r>
                  </m:oMath>
                </a14:m>
                <a:r>
                  <a:rPr lang="en-US" dirty="0"/>
                  <a:t> and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=0</m:t>
                    </m:r>
                  </m:oMath>
                </a14:m>
                <a:r>
                  <a:rPr lang="en-US" dirty="0"/>
                  <a:t>. Give a condition on the length L of the string relatively to the wavelength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a:t>
                </a:r>
              </a:p>
              <a:p>
                <a:r>
                  <a:rPr lang="en-US" dirty="0"/>
                  <a:t> </a:t>
                </a:r>
              </a:p>
              <a:p>
                <a:r>
                  <a:rPr lang="en-US" dirty="0"/>
                  <a:t>  </a:t>
                </a:r>
              </a:p>
            </p:txBody>
          </p:sp>
        </mc:Choice>
        <mc:Fallback xmlns="">
          <p:sp>
            <p:nvSpPr>
              <p:cNvPr id="16" name="TextBox 15">
                <a:extLst>
                  <a:ext uri="{FF2B5EF4-FFF2-40B4-BE49-F238E27FC236}">
                    <a16:creationId xmlns:a16="http://schemas.microsoft.com/office/drawing/2014/main" id="{3F16A0C1-7915-41B8-BC14-921465627E51}"/>
                  </a:ext>
                </a:extLst>
              </p:cNvPr>
              <p:cNvSpPr txBox="1">
                <a:spLocks noRot="1" noChangeAspect="1" noMove="1" noResize="1" noEditPoints="1" noAdjustHandles="1" noChangeArrowheads="1" noChangeShapeType="1" noTextEdit="1"/>
              </p:cNvSpPr>
              <p:nvPr/>
            </p:nvSpPr>
            <p:spPr>
              <a:xfrm>
                <a:off x="576965" y="1346831"/>
                <a:ext cx="7709851" cy="1477328"/>
              </a:xfrm>
              <a:prstGeom prst="rect">
                <a:avLst/>
              </a:prstGeom>
              <a:blipFill>
                <a:blip r:embed="rId3"/>
                <a:stretch>
                  <a:fillRect l="-712" t="-29752"/>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CD55F517-20E7-4ADC-95B8-FF004F6BF8F1}"/>
              </a:ext>
            </a:extLst>
          </p:cNvPr>
          <p:cNvCxnSpPr/>
          <p:nvPr/>
        </p:nvCxnSpPr>
        <p:spPr bwMode="auto">
          <a:xfrm flipV="1">
            <a:off x="843277" y="5372670"/>
            <a:ext cx="0" cy="11138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3FEEA3A-A094-4B43-9EBB-E7EB730F5516}"/>
                  </a:ext>
                </a:extLst>
              </p:cNvPr>
              <p:cNvSpPr txBox="1"/>
              <p:nvPr/>
            </p:nvSpPr>
            <p:spPr>
              <a:xfrm>
                <a:off x="467544" y="5744289"/>
                <a:ext cx="218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en-US" dirty="0"/>
              </a:p>
            </p:txBody>
          </p:sp>
        </mc:Choice>
        <mc:Fallback xmlns="">
          <p:sp>
            <p:nvSpPr>
              <p:cNvPr id="27" name="TextBox 26">
                <a:extLst>
                  <a:ext uri="{FF2B5EF4-FFF2-40B4-BE49-F238E27FC236}">
                    <a16:creationId xmlns:a16="http://schemas.microsoft.com/office/drawing/2014/main" id="{03FEEA3A-A094-4B43-9EBB-E7EB730F5516}"/>
                  </a:ext>
                </a:extLst>
              </p:cNvPr>
              <p:cNvSpPr txBox="1">
                <a:spLocks noRot="1" noChangeAspect="1" noMove="1" noResize="1" noEditPoints="1" noAdjustHandles="1" noChangeArrowheads="1" noChangeShapeType="1" noTextEdit="1"/>
              </p:cNvSpPr>
              <p:nvPr/>
            </p:nvSpPr>
            <p:spPr>
              <a:xfrm>
                <a:off x="467544" y="5744289"/>
                <a:ext cx="218842" cy="276999"/>
              </a:xfrm>
              <a:prstGeom prst="rect">
                <a:avLst/>
              </a:prstGeom>
              <a:blipFill>
                <a:blip r:embed="rId4"/>
                <a:stretch>
                  <a:fillRect l="-25000" r="-22222" b="-8696"/>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76176A5D-280C-4B52-AB19-9FBA81E8E11E}"/>
              </a:ext>
            </a:extLst>
          </p:cNvPr>
          <p:cNvCxnSpPr/>
          <p:nvPr/>
        </p:nvCxnSpPr>
        <p:spPr bwMode="auto">
          <a:xfrm flipV="1">
            <a:off x="5118148" y="5547692"/>
            <a:ext cx="0" cy="659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B47819C-094F-4440-B771-95E662DDD858}"/>
                  </a:ext>
                </a:extLst>
              </p:cNvPr>
              <p:cNvSpPr txBox="1"/>
              <p:nvPr/>
            </p:nvSpPr>
            <p:spPr>
              <a:xfrm>
                <a:off x="4788024" y="6272303"/>
                <a:ext cx="11714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30" name="TextBox 29">
                <a:extLst>
                  <a:ext uri="{FF2B5EF4-FFF2-40B4-BE49-F238E27FC236}">
                    <a16:creationId xmlns:a16="http://schemas.microsoft.com/office/drawing/2014/main" id="{FB47819C-094F-4440-B771-95E662DDD858}"/>
                  </a:ext>
                </a:extLst>
              </p:cNvPr>
              <p:cNvSpPr txBox="1">
                <a:spLocks noRot="1" noChangeAspect="1" noMove="1" noResize="1" noEditPoints="1" noAdjustHandles="1" noChangeArrowheads="1" noChangeShapeType="1" noTextEdit="1"/>
              </p:cNvSpPr>
              <p:nvPr/>
            </p:nvSpPr>
            <p:spPr>
              <a:xfrm>
                <a:off x="4788024" y="6272303"/>
                <a:ext cx="1171475" cy="276999"/>
              </a:xfrm>
              <a:prstGeom prst="rect">
                <a:avLst/>
              </a:prstGeom>
              <a:blipFill>
                <a:blip r:embed="rId5"/>
                <a:stretch>
                  <a:fillRect l="-2591" r="-3627" b="-11111"/>
                </a:stretch>
              </a:blipFill>
            </p:spPr>
            <p:txBody>
              <a:bodyPr/>
              <a:lstStyle/>
              <a:p>
                <a:r>
                  <a:rPr lang="en-US">
                    <a:noFill/>
                  </a:rPr>
                  <a:t> </a:t>
                </a:r>
              </a:p>
            </p:txBody>
          </p:sp>
        </mc:Fallback>
      </mc:AlternateContent>
      <p:sp>
        <p:nvSpPr>
          <p:cNvPr id="31" name="Freeform: Shape 30">
            <a:extLst>
              <a:ext uri="{FF2B5EF4-FFF2-40B4-BE49-F238E27FC236}">
                <a16:creationId xmlns:a16="http://schemas.microsoft.com/office/drawing/2014/main" id="{52B920C5-B4AC-460A-87B9-AA641839D102}"/>
              </a:ext>
            </a:extLst>
          </p:cNvPr>
          <p:cNvSpPr/>
          <p:nvPr/>
        </p:nvSpPr>
        <p:spPr bwMode="auto">
          <a:xfrm>
            <a:off x="862149" y="5582597"/>
            <a:ext cx="4241074" cy="652346"/>
          </a:xfrm>
          <a:custGeom>
            <a:avLst/>
            <a:gdLst>
              <a:gd name="connsiteX0" fmla="*/ 0 w 4241074"/>
              <a:gd name="connsiteY0" fmla="*/ 295689 h 652346"/>
              <a:gd name="connsiteX1" fmla="*/ 592182 w 4241074"/>
              <a:gd name="connsiteY1" fmla="*/ 8306 h 652346"/>
              <a:gd name="connsiteX2" fmla="*/ 1576251 w 4241074"/>
              <a:gd name="connsiteY2" fmla="*/ 583072 h 652346"/>
              <a:gd name="connsiteX3" fmla="*/ 2647405 w 4241074"/>
              <a:gd name="connsiteY3" fmla="*/ 8306 h 652346"/>
              <a:gd name="connsiteX4" fmla="*/ 3561805 w 4241074"/>
              <a:gd name="connsiteY4" fmla="*/ 644032 h 652346"/>
              <a:gd name="connsiteX5" fmla="*/ 4241074 w 4241074"/>
              <a:gd name="connsiteY5" fmla="*/ 313106 h 65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1074" h="652346">
                <a:moveTo>
                  <a:pt x="0" y="295689"/>
                </a:moveTo>
                <a:cubicBezTo>
                  <a:pt x="164737" y="128049"/>
                  <a:pt x="329474" y="-39591"/>
                  <a:pt x="592182" y="8306"/>
                </a:cubicBezTo>
                <a:cubicBezTo>
                  <a:pt x="854890" y="56203"/>
                  <a:pt x="1233714" y="583072"/>
                  <a:pt x="1576251" y="583072"/>
                </a:cubicBezTo>
                <a:cubicBezTo>
                  <a:pt x="1918788" y="583072"/>
                  <a:pt x="2316479" y="-1854"/>
                  <a:pt x="2647405" y="8306"/>
                </a:cubicBezTo>
                <a:cubicBezTo>
                  <a:pt x="2978331" y="18466"/>
                  <a:pt x="3296194" y="593232"/>
                  <a:pt x="3561805" y="644032"/>
                </a:cubicBezTo>
                <a:cubicBezTo>
                  <a:pt x="3827416" y="694832"/>
                  <a:pt x="4034245" y="503969"/>
                  <a:pt x="4241074" y="313106"/>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87DB9B8-FA61-4CE5-8A74-BF9CB421252F}"/>
                  </a:ext>
                </a:extLst>
              </p:cNvPr>
              <p:cNvSpPr txBox="1"/>
              <p:nvPr/>
            </p:nvSpPr>
            <p:spPr>
              <a:xfrm>
                <a:off x="6258146" y="5744289"/>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32" name="TextBox 31">
                <a:extLst>
                  <a:ext uri="{FF2B5EF4-FFF2-40B4-BE49-F238E27FC236}">
                    <a16:creationId xmlns:a16="http://schemas.microsoft.com/office/drawing/2014/main" id="{A87DB9B8-FA61-4CE5-8A74-BF9CB421252F}"/>
                  </a:ext>
                </a:extLst>
              </p:cNvPr>
              <p:cNvSpPr txBox="1">
                <a:spLocks noRot="1" noChangeAspect="1" noMove="1" noResize="1" noEditPoints="1" noAdjustHandles="1" noChangeArrowheads="1" noChangeShapeType="1" noTextEdit="1"/>
              </p:cNvSpPr>
              <p:nvPr/>
            </p:nvSpPr>
            <p:spPr>
              <a:xfrm>
                <a:off x="6258146" y="5744289"/>
                <a:ext cx="188128" cy="276999"/>
              </a:xfrm>
              <a:prstGeom prst="rect">
                <a:avLst/>
              </a:prstGeom>
              <a:blipFill>
                <a:blip r:embed="rId6"/>
                <a:stretch>
                  <a:fillRect l="-16667"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F86E6E6-FA56-4A5E-A7E2-638F65E30385}"/>
                  </a:ext>
                </a:extLst>
              </p:cNvPr>
              <p:cNvSpPr txBox="1"/>
              <p:nvPr/>
            </p:nvSpPr>
            <p:spPr>
              <a:xfrm>
                <a:off x="539552" y="5234170"/>
                <a:ext cx="191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33" name="TextBox 32">
                <a:extLst>
                  <a:ext uri="{FF2B5EF4-FFF2-40B4-BE49-F238E27FC236}">
                    <a16:creationId xmlns:a16="http://schemas.microsoft.com/office/drawing/2014/main" id="{AF86E6E6-FA56-4A5E-A7E2-638F65E30385}"/>
                  </a:ext>
                </a:extLst>
              </p:cNvPr>
              <p:cNvSpPr txBox="1">
                <a:spLocks noRot="1" noChangeAspect="1" noMove="1" noResize="1" noEditPoints="1" noAdjustHandles="1" noChangeArrowheads="1" noChangeShapeType="1" noTextEdit="1"/>
              </p:cNvSpPr>
              <p:nvPr/>
            </p:nvSpPr>
            <p:spPr>
              <a:xfrm>
                <a:off x="539552" y="5234170"/>
                <a:ext cx="191527" cy="276999"/>
              </a:xfrm>
              <a:prstGeom prst="rect">
                <a:avLst/>
              </a:prstGeom>
              <a:blipFill>
                <a:blip r:embed="rId7"/>
                <a:stretch>
                  <a:fillRect l="-29032" r="-29032" b="-2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B665B81-9126-467C-9E67-BF08615156A9}"/>
                  </a:ext>
                </a:extLst>
              </p:cNvPr>
              <p:cNvSpPr txBox="1"/>
              <p:nvPr/>
            </p:nvSpPr>
            <p:spPr>
              <a:xfrm>
                <a:off x="578242" y="2442088"/>
                <a:ext cx="1617494" cy="474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𝑚</m:t>
                          </m:r>
                          <m:r>
                            <a:rPr lang="en-US" i="1">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rPr>
                            <m:t>𝑘</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𝑚</m:t>
                          </m:r>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18" name="TextBox 17">
                <a:extLst>
                  <a:ext uri="{FF2B5EF4-FFF2-40B4-BE49-F238E27FC236}">
                    <a16:creationId xmlns:a16="http://schemas.microsoft.com/office/drawing/2014/main" id="{8B665B81-9126-467C-9E67-BF08615156A9}"/>
                  </a:ext>
                </a:extLst>
              </p:cNvPr>
              <p:cNvSpPr txBox="1">
                <a:spLocks noRot="1" noChangeAspect="1" noMove="1" noResize="1" noEditPoints="1" noAdjustHandles="1" noChangeArrowheads="1" noChangeShapeType="1" noTextEdit="1"/>
              </p:cNvSpPr>
              <p:nvPr/>
            </p:nvSpPr>
            <p:spPr>
              <a:xfrm>
                <a:off x="578242" y="2442088"/>
                <a:ext cx="1617494" cy="47436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6E17500-C554-4E1F-A872-39EA90F2138C}"/>
                  </a:ext>
                </a:extLst>
              </p:cNvPr>
              <p:cNvSpPr txBox="1"/>
              <p:nvPr/>
            </p:nvSpPr>
            <p:spPr>
              <a:xfrm>
                <a:off x="3126299" y="2365428"/>
                <a:ext cx="2192010"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r>
                        <a:rPr lang="en-US" b="0" i="1" smtClean="0">
                          <a:latin typeface="Cambria Math" panose="02040503050406030204" pitchFamily="18" charset="0"/>
                        </a:rPr>
                        <m:t>=0,</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 2</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19" name="TextBox 18">
                <a:extLst>
                  <a:ext uri="{FF2B5EF4-FFF2-40B4-BE49-F238E27FC236}">
                    <a16:creationId xmlns:a16="http://schemas.microsoft.com/office/drawing/2014/main" id="{76E17500-C554-4E1F-A872-39EA90F2138C}"/>
                  </a:ext>
                </a:extLst>
              </p:cNvPr>
              <p:cNvSpPr txBox="1">
                <a:spLocks noRot="1" noChangeAspect="1" noMove="1" noResize="1" noEditPoints="1" noAdjustHandles="1" noChangeArrowheads="1" noChangeShapeType="1" noTextEdit="1"/>
              </p:cNvSpPr>
              <p:nvPr/>
            </p:nvSpPr>
            <p:spPr>
              <a:xfrm>
                <a:off x="3126299" y="2365428"/>
                <a:ext cx="2192010" cy="524182"/>
              </a:xfrm>
              <a:prstGeom prst="rect">
                <a:avLst/>
              </a:prstGeom>
              <a:blipFill>
                <a:blip r:embed="rId9"/>
                <a:stretch>
                  <a:fillRect/>
                </a:stretch>
              </a:blipFill>
            </p:spPr>
            <p:txBody>
              <a:bodyPr/>
              <a:lstStyle/>
              <a:p>
                <a:r>
                  <a:rPr lang="en-US">
                    <a:noFill/>
                  </a:rPr>
                  <a:t> </a:t>
                </a:r>
              </a:p>
            </p:txBody>
          </p:sp>
        </mc:Fallback>
      </mc:AlternateContent>
      <p:sp>
        <p:nvSpPr>
          <p:cNvPr id="5" name="Arrow: Right 4">
            <a:extLst>
              <a:ext uri="{FF2B5EF4-FFF2-40B4-BE49-F238E27FC236}">
                <a16:creationId xmlns:a16="http://schemas.microsoft.com/office/drawing/2014/main" id="{CBF9E9B5-3A70-4800-9428-703C9170CCF6}"/>
              </a:ext>
            </a:extLst>
          </p:cNvPr>
          <p:cNvSpPr/>
          <p:nvPr/>
        </p:nvSpPr>
        <p:spPr bwMode="auto">
          <a:xfrm>
            <a:off x="2627784" y="2499453"/>
            <a:ext cx="354902" cy="32470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11" name="Straight Arrow Connector 10">
            <a:extLst>
              <a:ext uri="{FF2B5EF4-FFF2-40B4-BE49-F238E27FC236}">
                <a16:creationId xmlns:a16="http://schemas.microsoft.com/office/drawing/2014/main" id="{239DD2C7-F54A-42C1-AF8E-441E177A5624}"/>
              </a:ext>
            </a:extLst>
          </p:cNvPr>
          <p:cNvCxnSpPr/>
          <p:nvPr/>
        </p:nvCxnSpPr>
        <p:spPr bwMode="auto">
          <a:xfrm flipV="1">
            <a:off x="3779912" y="2811661"/>
            <a:ext cx="0" cy="53939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a:extLst>
              <a:ext uri="{FF2B5EF4-FFF2-40B4-BE49-F238E27FC236}">
                <a16:creationId xmlns:a16="http://schemas.microsoft.com/office/drawing/2014/main" id="{827C9CC0-CDAC-4365-B20D-0F1E80988827}"/>
              </a:ext>
            </a:extLst>
          </p:cNvPr>
          <p:cNvSpPr txBox="1"/>
          <p:nvPr/>
        </p:nvSpPr>
        <p:spPr>
          <a:xfrm>
            <a:off x="3393731" y="3473424"/>
            <a:ext cx="968535" cy="369332"/>
          </a:xfrm>
          <a:prstGeom prst="rect">
            <a:avLst/>
          </a:prstGeom>
          <a:noFill/>
        </p:spPr>
        <p:txBody>
          <a:bodyPr wrap="none" rtlCol="0">
            <a:spAutoFit/>
          </a:bodyPr>
          <a:lstStyle/>
          <a:p>
            <a:r>
              <a:rPr lang="en-US" dirty="0"/>
              <a:t>Node at </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DF193FD-AAA8-4988-B361-977F39670D9C}"/>
                  </a:ext>
                </a:extLst>
              </p:cNvPr>
              <p:cNvSpPr txBox="1"/>
              <p:nvPr/>
            </p:nvSpPr>
            <p:spPr>
              <a:xfrm>
                <a:off x="4269424" y="3553739"/>
                <a:ext cx="6177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m:t>
                      </m:r>
                    </m:oMath>
                  </m:oMathPara>
                </a14:m>
                <a:endParaRPr lang="en-US" dirty="0"/>
              </a:p>
            </p:txBody>
          </p:sp>
        </mc:Choice>
        <mc:Fallback xmlns="">
          <p:sp>
            <p:nvSpPr>
              <p:cNvPr id="14" name="TextBox 13">
                <a:extLst>
                  <a:ext uri="{FF2B5EF4-FFF2-40B4-BE49-F238E27FC236}">
                    <a16:creationId xmlns:a16="http://schemas.microsoft.com/office/drawing/2014/main" id="{8DF193FD-AAA8-4988-B361-977F39670D9C}"/>
                  </a:ext>
                </a:extLst>
              </p:cNvPr>
              <p:cNvSpPr txBox="1">
                <a:spLocks noRot="1" noChangeAspect="1" noMove="1" noResize="1" noEditPoints="1" noAdjustHandles="1" noChangeArrowheads="1" noChangeShapeType="1" noTextEdit="1"/>
              </p:cNvSpPr>
              <p:nvPr/>
            </p:nvSpPr>
            <p:spPr>
              <a:xfrm>
                <a:off x="4269424" y="3553739"/>
                <a:ext cx="617733" cy="276999"/>
              </a:xfrm>
              <a:prstGeom prst="rect">
                <a:avLst/>
              </a:prstGeom>
              <a:blipFill>
                <a:blip r:embed="rId10"/>
                <a:stretch>
                  <a:fillRect l="-4902" r="-7843" b="-8889"/>
                </a:stretch>
              </a:blipFill>
            </p:spPr>
            <p:txBody>
              <a:bodyPr/>
              <a:lstStyle/>
              <a:p>
                <a:r>
                  <a:rPr lang="en-US">
                    <a:noFill/>
                  </a:rPr>
                  <a:t> </a:t>
                </a:r>
              </a:p>
            </p:txBody>
          </p:sp>
        </mc:Fallback>
      </mc:AlternateContent>
      <p:sp>
        <p:nvSpPr>
          <p:cNvPr id="28" name="Arrow: Right 27">
            <a:extLst>
              <a:ext uri="{FF2B5EF4-FFF2-40B4-BE49-F238E27FC236}">
                <a16:creationId xmlns:a16="http://schemas.microsoft.com/office/drawing/2014/main" id="{9E201A2F-6DDE-4AE5-A8AB-F5B45444B3BC}"/>
              </a:ext>
            </a:extLst>
          </p:cNvPr>
          <p:cNvSpPr/>
          <p:nvPr/>
        </p:nvSpPr>
        <p:spPr bwMode="auto">
          <a:xfrm>
            <a:off x="5479566" y="2499453"/>
            <a:ext cx="354902" cy="32470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2A83B0C-3B19-408E-81B0-703E33B29EE6}"/>
                  </a:ext>
                </a:extLst>
              </p:cNvPr>
              <p:cNvSpPr txBox="1"/>
              <p:nvPr/>
            </p:nvSpPr>
            <p:spPr>
              <a:xfrm>
                <a:off x="5964562" y="2342512"/>
                <a:ext cx="1844095"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 2</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34" name="TextBox 33">
                <a:extLst>
                  <a:ext uri="{FF2B5EF4-FFF2-40B4-BE49-F238E27FC236}">
                    <a16:creationId xmlns:a16="http://schemas.microsoft.com/office/drawing/2014/main" id="{02A83B0C-3B19-408E-81B0-703E33B29EE6}"/>
                  </a:ext>
                </a:extLst>
              </p:cNvPr>
              <p:cNvSpPr txBox="1">
                <a:spLocks noRot="1" noChangeAspect="1" noMove="1" noResize="1" noEditPoints="1" noAdjustHandles="1" noChangeArrowheads="1" noChangeShapeType="1" noTextEdit="1"/>
              </p:cNvSpPr>
              <p:nvPr/>
            </p:nvSpPr>
            <p:spPr>
              <a:xfrm>
                <a:off x="5964562" y="2342512"/>
                <a:ext cx="1844095" cy="52418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27089F8-0329-4C0A-A814-57AE6B26A027}"/>
                  </a:ext>
                </a:extLst>
              </p:cNvPr>
              <p:cNvSpPr txBox="1"/>
              <p:nvPr/>
            </p:nvSpPr>
            <p:spPr>
              <a:xfrm>
                <a:off x="5964562" y="3175216"/>
                <a:ext cx="790986"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𝑛</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rPr>
                            <m:t>2</m:t>
                          </m:r>
                        </m:den>
                      </m:f>
                    </m:oMath>
                  </m:oMathPara>
                </a14:m>
                <a:endParaRPr lang="en-US" dirty="0"/>
              </a:p>
            </p:txBody>
          </p:sp>
        </mc:Choice>
        <mc:Fallback xmlns="">
          <p:sp>
            <p:nvSpPr>
              <p:cNvPr id="35" name="TextBox 34">
                <a:extLst>
                  <a:ext uri="{FF2B5EF4-FFF2-40B4-BE49-F238E27FC236}">
                    <a16:creationId xmlns:a16="http://schemas.microsoft.com/office/drawing/2014/main" id="{027089F8-0329-4C0A-A814-57AE6B26A027}"/>
                  </a:ext>
                </a:extLst>
              </p:cNvPr>
              <p:cNvSpPr txBox="1">
                <a:spLocks noRot="1" noChangeAspect="1" noMove="1" noResize="1" noEditPoints="1" noAdjustHandles="1" noChangeArrowheads="1" noChangeShapeType="1" noTextEdit="1"/>
              </p:cNvSpPr>
              <p:nvPr/>
            </p:nvSpPr>
            <p:spPr>
              <a:xfrm>
                <a:off x="5964562" y="3175216"/>
                <a:ext cx="790986" cy="524182"/>
              </a:xfrm>
              <a:prstGeom prst="rect">
                <a:avLst/>
              </a:prstGeom>
              <a:blipFill>
                <a:blip r:embed="rId12"/>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5DA6D93C-26D9-4E8A-BE7E-FD989C0179D9}"/>
              </a:ext>
            </a:extLst>
          </p:cNvPr>
          <p:cNvCxnSpPr/>
          <p:nvPr/>
        </p:nvCxnSpPr>
        <p:spPr bwMode="auto">
          <a:xfrm>
            <a:off x="835298" y="4572181"/>
            <a:ext cx="1" cy="73004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C9BE408-BC04-4E30-86DD-C24DD980DC2A}"/>
                  </a:ext>
                </a:extLst>
              </p:cNvPr>
              <p:cNvSpPr txBox="1"/>
              <p:nvPr/>
            </p:nvSpPr>
            <p:spPr>
              <a:xfrm>
                <a:off x="611086" y="4149871"/>
                <a:ext cx="6852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=0</m:t>
                      </m:r>
                    </m:oMath>
                  </m:oMathPara>
                </a14:m>
                <a:endParaRPr lang="en-US" dirty="0"/>
              </a:p>
            </p:txBody>
          </p:sp>
        </mc:Choice>
        <mc:Fallback xmlns="">
          <p:sp>
            <p:nvSpPr>
              <p:cNvPr id="22" name="TextBox 21">
                <a:extLst>
                  <a:ext uri="{FF2B5EF4-FFF2-40B4-BE49-F238E27FC236}">
                    <a16:creationId xmlns:a16="http://schemas.microsoft.com/office/drawing/2014/main" id="{8C9BE408-BC04-4E30-86DD-C24DD980DC2A}"/>
                  </a:ext>
                </a:extLst>
              </p:cNvPr>
              <p:cNvSpPr txBox="1">
                <a:spLocks noRot="1" noChangeAspect="1" noMove="1" noResize="1" noEditPoints="1" noAdjustHandles="1" noChangeArrowheads="1" noChangeShapeType="1" noTextEdit="1"/>
              </p:cNvSpPr>
              <p:nvPr/>
            </p:nvSpPr>
            <p:spPr>
              <a:xfrm>
                <a:off x="611086" y="4149871"/>
                <a:ext cx="685252" cy="276999"/>
              </a:xfrm>
              <a:prstGeom prst="rect">
                <a:avLst/>
              </a:prstGeom>
              <a:blipFill>
                <a:blip r:embed="rId13"/>
                <a:stretch>
                  <a:fillRect l="-4425" r="-7080"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7C91A5D-4FA4-4E50-A604-AF4D8F839F42}"/>
                  </a:ext>
                </a:extLst>
              </p:cNvPr>
              <p:cNvSpPr txBox="1"/>
              <p:nvPr/>
            </p:nvSpPr>
            <p:spPr>
              <a:xfrm>
                <a:off x="4794314" y="4292433"/>
                <a:ext cx="11236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=4</m:t>
                      </m:r>
                    </m:oMath>
                  </m:oMathPara>
                </a14:m>
                <a:endParaRPr lang="en-US" dirty="0"/>
              </a:p>
            </p:txBody>
          </p:sp>
        </mc:Choice>
        <mc:Fallback xmlns="">
          <p:sp>
            <p:nvSpPr>
              <p:cNvPr id="36" name="TextBox 35">
                <a:extLst>
                  <a:ext uri="{FF2B5EF4-FFF2-40B4-BE49-F238E27FC236}">
                    <a16:creationId xmlns:a16="http://schemas.microsoft.com/office/drawing/2014/main" id="{87C91A5D-4FA4-4E50-A604-AF4D8F839F42}"/>
                  </a:ext>
                </a:extLst>
              </p:cNvPr>
              <p:cNvSpPr txBox="1">
                <a:spLocks noRot="1" noChangeAspect="1" noMove="1" noResize="1" noEditPoints="1" noAdjustHandles="1" noChangeArrowheads="1" noChangeShapeType="1" noTextEdit="1"/>
              </p:cNvSpPr>
              <p:nvPr/>
            </p:nvSpPr>
            <p:spPr>
              <a:xfrm>
                <a:off x="4794314" y="4292433"/>
                <a:ext cx="1123641" cy="276999"/>
              </a:xfrm>
              <a:prstGeom prst="rect">
                <a:avLst/>
              </a:prstGeom>
              <a:blipFill>
                <a:blip r:embed="rId14"/>
                <a:stretch>
                  <a:fillRect l="-2703" r="-4324" b="-8696"/>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855EAA7F-16E5-4FBB-95EB-1717CD50FD3A}"/>
              </a:ext>
            </a:extLst>
          </p:cNvPr>
          <p:cNvCxnSpPr/>
          <p:nvPr/>
        </p:nvCxnSpPr>
        <p:spPr bwMode="auto">
          <a:xfrm>
            <a:off x="5089493" y="4666107"/>
            <a:ext cx="1" cy="73004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7B608A5-EDD0-4646-BC61-43CCEE68389D}"/>
                  </a:ext>
                </a:extLst>
              </p:cNvPr>
              <p:cNvSpPr txBox="1"/>
              <p:nvPr/>
            </p:nvSpPr>
            <p:spPr>
              <a:xfrm>
                <a:off x="1679661" y="4169496"/>
                <a:ext cx="6852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=1</m:t>
                      </m:r>
                    </m:oMath>
                  </m:oMathPara>
                </a14:m>
                <a:endParaRPr lang="en-US" dirty="0"/>
              </a:p>
            </p:txBody>
          </p:sp>
        </mc:Choice>
        <mc:Fallback xmlns="">
          <p:sp>
            <p:nvSpPr>
              <p:cNvPr id="38" name="TextBox 37">
                <a:extLst>
                  <a:ext uri="{FF2B5EF4-FFF2-40B4-BE49-F238E27FC236}">
                    <a16:creationId xmlns:a16="http://schemas.microsoft.com/office/drawing/2014/main" id="{87B608A5-EDD0-4646-BC61-43CCEE68389D}"/>
                  </a:ext>
                </a:extLst>
              </p:cNvPr>
              <p:cNvSpPr txBox="1">
                <a:spLocks noRot="1" noChangeAspect="1" noMove="1" noResize="1" noEditPoints="1" noAdjustHandles="1" noChangeArrowheads="1" noChangeShapeType="1" noTextEdit="1"/>
              </p:cNvSpPr>
              <p:nvPr/>
            </p:nvSpPr>
            <p:spPr>
              <a:xfrm>
                <a:off x="1679661" y="4169496"/>
                <a:ext cx="685252" cy="276999"/>
              </a:xfrm>
              <a:prstGeom prst="rect">
                <a:avLst/>
              </a:prstGeom>
              <a:blipFill>
                <a:blip r:embed="rId15"/>
                <a:stretch>
                  <a:fillRect l="-4464" r="-7143" b="-8889"/>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D7C87412-45FB-4B73-B600-C5AF79B27DEA}"/>
              </a:ext>
            </a:extLst>
          </p:cNvPr>
          <p:cNvCxnSpPr/>
          <p:nvPr/>
        </p:nvCxnSpPr>
        <p:spPr bwMode="auto">
          <a:xfrm>
            <a:off x="1907704" y="4761010"/>
            <a:ext cx="0" cy="91649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275EC54-2207-460E-A9CF-D55764F0CAF7}"/>
                  </a:ext>
                </a:extLst>
              </p:cNvPr>
              <p:cNvSpPr txBox="1"/>
              <p:nvPr/>
            </p:nvSpPr>
            <p:spPr>
              <a:xfrm>
                <a:off x="2748236" y="4150080"/>
                <a:ext cx="6852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=2</m:t>
                      </m:r>
                    </m:oMath>
                  </m:oMathPara>
                </a14:m>
                <a:endParaRPr lang="en-US" dirty="0"/>
              </a:p>
            </p:txBody>
          </p:sp>
        </mc:Choice>
        <mc:Fallback xmlns="">
          <p:sp>
            <p:nvSpPr>
              <p:cNvPr id="39" name="TextBox 38">
                <a:extLst>
                  <a:ext uri="{FF2B5EF4-FFF2-40B4-BE49-F238E27FC236}">
                    <a16:creationId xmlns:a16="http://schemas.microsoft.com/office/drawing/2014/main" id="{5275EC54-2207-460E-A9CF-D55764F0CAF7}"/>
                  </a:ext>
                </a:extLst>
              </p:cNvPr>
              <p:cNvSpPr txBox="1">
                <a:spLocks noRot="1" noChangeAspect="1" noMove="1" noResize="1" noEditPoints="1" noAdjustHandles="1" noChangeArrowheads="1" noChangeShapeType="1" noTextEdit="1"/>
              </p:cNvSpPr>
              <p:nvPr/>
            </p:nvSpPr>
            <p:spPr>
              <a:xfrm>
                <a:off x="2748236" y="4150080"/>
                <a:ext cx="685252" cy="276999"/>
              </a:xfrm>
              <a:prstGeom prst="rect">
                <a:avLst/>
              </a:prstGeom>
              <a:blipFill>
                <a:blip r:embed="rId16"/>
                <a:stretch>
                  <a:fillRect l="-4464" r="-7143" b="-8889"/>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7361CFEE-745C-4E56-AD04-2974A71086C9}"/>
              </a:ext>
            </a:extLst>
          </p:cNvPr>
          <p:cNvCxnSpPr/>
          <p:nvPr/>
        </p:nvCxnSpPr>
        <p:spPr bwMode="auto">
          <a:xfrm>
            <a:off x="2968457" y="4713320"/>
            <a:ext cx="0" cy="91649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F17FBA3-2438-42C7-B8B3-DB2E4C398C3B}"/>
                  </a:ext>
                </a:extLst>
              </p:cNvPr>
              <p:cNvSpPr txBox="1"/>
              <p:nvPr/>
            </p:nvSpPr>
            <p:spPr>
              <a:xfrm>
                <a:off x="3725739" y="4229886"/>
                <a:ext cx="6852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=3</m:t>
                      </m:r>
                    </m:oMath>
                  </m:oMathPara>
                </a14:m>
                <a:endParaRPr lang="en-US" dirty="0"/>
              </a:p>
            </p:txBody>
          </p:sp>
        </mc:Choice>
        <mc:Fallback xmlns="">
          <p:sp>
            <p:nvSpPr>
              <p:cNvPr id="41" name="TextBox 40">
                <a:extLst>
                  <a:ext uri="{FF2B5EF4-FFF2-40B4-BE49-F238E27FC236}">
                    <a16:creationId xmlns:a16="http://schemas.microsoft.com/office/drawing/2014/main" id="{6F17FBA3-2438-42C7-B8B3-DB2E4C398C3B}"/>
                  </a:ext>
                </a:extLst>
              </p:cNvPr>
              <p:cNvSpPr txBox="1">
                <a:spLocks noRot="1" noChangeAspect="1" noMove="1" noResize="1" noEditPoints="1" noAdjustHandles="1" noChangeArrowheads="1" noChangeShapeType="1" noTextEdit="1"/>
              </p:cNvSpPr>
              <p:nvPr/>
            </p:nvSpPr>
            <p:spPr>
              <a:xfrm>
                <a:off x="3725739" y="4229886"/>
                <a:ext cx="685252" cy="276999"/>
              </a:xfrm>
              <a:prstGeom prst="rect">
                <a:avLst/>
              </a:prstGeom>
              <a:blipFill>
                <a:blip r:embed="rId17"/>
                <a:stretch>
                  <a:fillRect l="-4425" r="-7080" b="-8889"/>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8C59D5C1-FA1F-4C4E-B90E-4807C0B43845}"/>
              </a:ext>
            </a:extLst>
          </p:cNvPr>
          <p:cNvCxnSpPr/>
          <p:nvPr/>
        </p:nvCxnSpPr>
        <p:spPr bwMode="auto">
          <a:xfrm>
            <a:off x="3995936" y="4725144"/>
            <a:ext cx="0" cy="91649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Box 42">
            <a:extLst>
              <a:ext uri="{FF2B5EF4-FFF2-40B4-BE49-F238E27FC236}">
                <a16:creationId xmlns:a16="http://schemas.microsoft.com/office/drawing/2014/main" id="{678B338A-B808-4855-A917-14A063C849AD}"/>
              </a:ext>
            </a:extLst>
          </p:cNvPr>
          <p:cNvSpPr txBox="1"/>
          <p:nvPr/>
        </p:nvSpPr>
        <p:spPr>
          <a:xfrm>
            <a:off x="4114800" y="2887133"/>
            <a:ext cx="65" cy="276999"/>
          </a:xfrm>
          <a:prstGeom prst="rect">
            <a:avLst/>
          </a:prstGeom>
          <a:noFill/>
        </p:spPr>
        <p:txBody>
          <a:bodyPr wrap="none" lIns="0" tIns="0" rIns="0" bIns="0" rtlCol="0">
            <a:spAutoFit/>
          </a:bodyPr>
          <a:lstStyle/>
          <a:p>
            <a:endParaRPr lang="en-US" dirty="0"/>
          </a:p>
        </p:txBody>
      </p:sp>
      <p:cxnSp>
        <p:nvCxnSpPr>
          <p:cNvPr id="45" name="Straight Arrow Connector 44">
            <a:extLst>
              <a:ext uri="{FF2B5EF4-FFF2-40B4-BE49-F238E27FC236}">
                <a16:creationId xmlns:a16="http://schemas.microsoft.com/office/drawing/2014/main" id="{D1FCA1E1-2383-4C9B-8B71-CC7C78D52D74}"/>
              </a:ext>
            </a:extLst>
          </p:cNvPr>
          <p:cNvCxnSpPr/>
          <p:nvPr/>
        </p:nvCxnSpPr>
        <p:spPr bwMode="auto">
          <a:xfrm flipV="1">
            <a:off x="914147" y="6357536"/>
            <a:ext cx="2028974" cy="11825"/>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B09BDCF-88A8-482B-B61B-6E10CAA1CF03}"/>
                  </a:ext>
                </a:extLst>
              </p:cNvPr>
              <p:cNvSpPr txBox="1"/>
              <p:nvPr/>
            </p:nvSpPr>
            <p:spPr>
              <a:xfrm>
                <a:off x="1643810" y="6426023"/>
                <a:ext cx="1819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47" name="TextBox 46">
                <a:extLst>
                  <a:ext uri="{FF2B5EF4-FFF2-40B4-BE49-F238E27FC236}">
                    <a16:creationId xmlns:a16="http://schemas.microsoft.com/office/drawing/2014/main" id="{6B09BDCF-88A8-482B-B61B-6E10CAA1CF03}"/>
                  </a:ext>
                </a:extLst>
              </p:cNvPr>
              <p:cNvSpPr txBox="1">
                <a:spLocks noRot="1" noChangeAspect="1" noMove="1" noResize="1" noEditPoints="1" noAdjustHandles="1" noChangeArrowheads="1" noChangeShapeType="1" noTextEdit="1"/>
              </p:cNvSpPr>
              <p:nvPr/>
            </p:nvSpPr>
            <p:spPr>
              <a:xfrm>
                <a:off x="1643810" y="6426023"/>
                <a:ext cx="181909" cy="276999"/>
              </a:xfrm>
              <a:prstGeom prst="rect">
                <a:avLst/>
              </a:prstGeom>
              <a:blipFill>
                <a:blip r:embed="rId18"/>
                <a:stretch>
                  <a:fillRect l="-31034" r="-34483" b="-8696"/>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DA6071EF-E4E4-4B79-AC64-91710FB070DD}"/>
              </a:ext>
            </a:extLst>
          </p:cNvPr>
          <p:cNvCxnSpPr/>
          <p:nvPr/>
        </p:nvCxnSpPr>
        <p:spPr bwMode="auto">
          <a:xfrm flipV="1">
            <a:off x="840314" y="6713397"/>
            <a:ext cx="4261368" cy="1"/>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68159F1-B923-4932-B79E-ACC6042C6682}"/>
                  </a:ext>
                </a:extLst>
              </p:cNvPr>
              <p:cNvSpPr txBox="1"/>
              <p:nvPr/>
            </p:nvSpPr>
            <p:spPr>
              <a:xfrm>
                <a:off x="3181431" y="6434715"/>
                <a:ext cx="3101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50" name="TextBox 49">
                <a:extLst>
                  <a:ext uri="{FF2B5EF4-FFF2-40B4-BE49-F238E27FC236}">
                    <a16:creationId xmlns:a16="http://schemas.microsoft.com/office/drawing/2014/main" id="{568159F1-B923-4932-B79E-ACC6042C6682}"/>
                  </a:ext>
                </a:extLst>
              </p:cNvPr>
              <p:cNvSpPr txBox="1">
                <a:spLocks noRot="1" noChangeAspect="1" noMove="1" noResize="1" noEditPoints="1" noAdjustHandles="1" noChangeArrowheads="1" noChangeShapeType="1" noTextEdit="1"/>
              </p:cNvSpPr>
              <p:nvPr/>
            </p:nvSpPr>
            <p:spPr>
              <a:xfrm>
                <a:off x="3181431" y="6434715"/>
                <a:ext cx="310150" cy="276999"/>
              </a:xfrm>
              <a:prstGeom prst="rect">
                <a:avLst/>
              </a:prstGeom>
              <a:blipFill>
                <a:blip r:embed="rId19"/>
                <a:stretch>
                  <a:fillRect l="-17647" r="-17647"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9A0D357-E5D2-497E-A3F8-73751A3D40E4}"/>
                  </a:ext>
                </a:extLst>
              </p:cNvPr>
              <p:cNvSpPr txBox="1"/>
              <p:nvPr/>
            </p:nvSpPr>
            <p:spPr>
              <a:xfrm>
                <a:off x="5402175" y="3919038"/>
                <a:ext cx="2737288" cy="369332"/>
              </a:xfrm>
              <a:prstGeom prst="rect">
                <a:avLst/>
              </a:prstGeom>
              <a:noFill/>
            </p:spPr>
            <p:txBody>
              <a:bodyPr wrap="none" rtlCol="0">
                <a:spAutoFit/>
              </a:bodyPr>
              <a:lstStyle/>
              <a:p>
                <a:r>
                  <a:rPr lang="en-US" dirty="0"/>
                  <a:t>Where </a:t>
                </a:r>
                <a14:m>
                  <m:oMath xmlns:m="http://schemas.openxmlformats.org/officeDocument/2006/math">
                    <m:r>
                      <a:rPr lang="en-US" b="0" i="1" smtClean="0">
                        <a:latin typeface="Cambria Math" panose="02040503050406030204" pitchFamily="18" charset="0"/>
                      </a:rPr>
                      <m:t>𝑛</m:t>
                    </m:r>
                  </m:oMath>
                </a14:m>
                <a:r>
                  <a:rPr lang="en-US" dirty="0"/>
                  <a:t> is a positive integer</a:t>
                </a:r>
              </a:p>
            </p:txBody>
          </p:sp>
        </mc:Choice>
        <mc:Fallback xmlns="">
          <p:sp>
            <p:nvSpPr>
              <p:cNvPr id="53" name="TextBox 52">
                <a:extLst>
                  <a:ext uri="{FF2B5EF4-FFF2-40B4-BE49-F238E27FC236}">
                    <a16:creationId xmlns:a16="http://schemas.microsoft.com/office/drawing/2014/main" id="{29A0D357-E5D2-497E-A3F8-73751A3D40E4}"/>
                  </a:ext>
                </a:extLst>
              </p:cNvPr>
              <p:cNvSpPr txBox="1">
                <a:spLocks noRot="1" noChangeAspect="1" noMove="1" noResize="1" noEditPoints="1" noAdjustHandles="1" noChangeArrowheads="1" noChangeShapeType="1" noTextEdit="1"/>
              </p:cNvSpPr>
              <p:nvPr/>
            </p:nvSpPr>
            <p:spPr>
              <a:xfrm>
                <a:off x="5402175" y="3919038"/>
                <a:ext cx="2737288" cy="369332"/>
              </a:xfrm>
              <a:prstGeom prst="rect">
                <a:avLst/>
              </a:prstGeom>
              <a:blipFill>
                <a:blip r:embed="rId20"/>
                <a:stretch>
                  <a:fillRect l="-1782" t="-10000" r="-5568"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F026E73-9244-4E6B-8F5C-E453527740F6}"/>
                  </a:ext>
                </a:extLst>
              </p:cNvPr>
              <p:cNvSpPr txBox="1"/>
              <p:nvPr/>
            </p:nvSpPr>
            <p:spPr>
              <a:xfrm>
                <a:off x="6015498" y="5105518"/>
                <a:ext cx="2104166" cy="369332"/>
              </a:xfrm>
              <a:prstGeom prst="rect">
                <a:avLst/>
              </a:prstGeom>
              <a:noFill/>
            </p:spPr>
            <p:txBody>
              <a:bodyPr wrap="none" rtlCol="0">
                <a:spAutoFit/>
              </a:bodyPr>
              <a:lstStyle/>
              <a:p>
                <a:r>
                  <a:rPr lang="en-US" dirty="0"/>
                  <a:t>Example for </a:t>
                </a:r>
                <a14:m>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𝜆</m:t>
                    </m:r>
                  </m:oMath>
                </a14:m>
                <a:r>
                  <a:rPr lang="en-US" dirty="0"/>
                  <a:t> </a:t>
                </a:r>
              </a:p>
            </p:txBody>
          </p:sp>
        </mc:Choice>
        <mc:Fallback xmlns="">
          <p:sp>
            <p:nvSpPr>
              <p:cNvPr id="54" name="TextBox 53">
                <a:extLst>
                  <a:ext uri="{FF2B5EF4-FFF2-40B4-BE49-F238E27FC236}">
                    <a16:creationId xmlns:a16="http://schemas.microsoft.com/office/drawing/2014/main" id="{4F026E73-9244-4E6B-8F5C-E453527740F6}"/>
                  </a:ext>
                </a:extLst>
              </p:cNvPr>
              <p:cNvSpPr txBox="1">
                <a:spLocks noRot="1" noChangeAspect="1" noMove="1" noResize="1" noEditPoints="1" noAdjustHandles="1" noChangeArrowheads="1" noChangeShapeType="1" noTextEdit="1"/>
              </p:cNvSpPr>
              <p:nvPr/>
            </p:nvSpPr>
            <p:spPr>
              <a:xfrm>
                <a:off x="6015498" y="5105518"/>
                <a:ext cx="2104166" cy="369332"/>
              </a:xfrm>
              <a:prstGeom prst="rect">
                <a:avLst/>
              </a:prstGeom>
              <a:blipFill>
                <a:blip r:embed="rId21"/>
                <a:stretch>
                  <a:fillRect l="-2609"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28430801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A2C57-9968-4265-86E0-C709485FDEA8}"/>
              </a:ext>
            </a:extLst>
          </p:cNvPr>
          <p:cNvSpPr>
            <a:spLocks noGrp="1"/>
          </p:cNvSpPr>
          <p:nvPr>
            <p:ph type="title"/>
          </p:nvPr>
        </p:nvSpPr>
        <p:spPr>
          <a:xfrm>
            <a:off x="457200" y="2420888"/>
            <a:ext cx="8229600" cy="1143000"/>
          </a:xfrm>
        </p:spPr>
        <p:txBody>
          <a:bodyPr/>
          <a:lstStyle/>
          <a:p>
            <a:r>
              <a:rPr lang="en-US" dirty="0"/>
              <a:t>Rest time</a:t>
            </a:r>
          </a:p>
        </p:txBody>
      </p:sp>
      <p:sp>
        <p:nvSpPr>
          <p:cNvPr id="4" name="Slide Number Placeholder 3">
            <a:extLst>
              <a:ext uri="{FF2B5EF4-FFF2-40B4-BE49-F238E27FC236}">
                <a16:creationId xmlns:a16="http://schemas.microsoft.com/office/drawing/2014/main" id="{17D56807-9433-4E0A-B456-5EF947D36024}"/>
              </a:ext>
            </a:extLst>
          </p:cNvPr>
          <p:cNvSpPr>
            <a:spLocks noGrp="1"/>
          </p:cNvSpPr>
          <p:nvPr>
            <p:ph type="sldNum" sz="quarter" idx="10"/>
          </p:nvPr>
        </p:nvSpPr>
        <p:spPr/>
        <p:txBody>
          <a:bodyPr/>
          <a:lstStyle/>
          <a:p>
            <a:fld id="{41A7B2A6-4997-4D6A-A223-B65D77C6B4A9}" type="slidenum">
              <a:rPr lang="en-US" altLang="zh-CN" smtClean="0"/>
              <a:pPr/>
              <a:t>52</a:t>
            </a:fld>
            <a:endParaRPr lang="en-US" altLang="zh-CN"/>
          </a:p>
        </p:txBody>
      </p:sp>
    </p:spTree>
    <p:extLst>
      <p:ext uri="{BB962C8B-B14F-4D97-AF65-F5344CB8AC3E}">
        <p14:creationId xmlns:p14="http://schemas.microsoft.com/office/powerpoint/2010/main" val="1376166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53</a:t>
            </a:fld>
            <a:endParaRPr lang="en-US" altLang="zh-CN"/>
          </a:p>
        </p:txBody>
      </p:sp>
      <p:sp>
        <p:nvSpPr>
          <p:cNvPr id="3" name="Freeform: Shape 44">
            <a:extLst>
              <a:ext uri="{FF2B5EF4-FFF2-40B4-BE49-F238E27FC236}">
                <a16:creationId xmlns:a16="http://schemas.microsoft.com/office/drawing/2014/main" id="{61D6A429-8306-4E15-B2E2-6AB7033E2A77}"/>
              </a:ext>
            </a:extLst>
          </p:cNvPr>
          <p:cNvSpPr/>
          <p:nvPr/>
        </p:nvSpPr>
        <p:spPr bwMode="auto">
          <a:xfrm flipV="1">
            <a:off x="693835" y="4819272"/>
            <a:ext cx="4241074" cy="747139"/>
          </a:xfrm>
          <a:custGeom>
            <a:avLst/>
            <a:gdLst>
              <a:gd name="connsiteX0" fmla="*/ 0 w 4241074"/>
              <a:gd name="connsiteY0" fmla="*/ 295689 h 652346"/>
              <a:gd name="connsiteX1" fmla="*/ 592182 w 4241074"/>
              <a:gd name="connsiteY1" fmla="*/ 8306 h 652346"/>
              <a:gd name="connsiteX2" fmla="*/ 1576251 w 4241074"/>
              <a:gd name="connsiteY2" fmla="*/ 583072 h 652346"/>
              <a:gd name="connsiteX3" fmla="*/ 2647405 w 4241074"/>
              <a:gd name="connsiteY3" fmla="*/ 8306 h 652346"/>
              <a:gd name="connsiteX4" fmla="*/ 3561805 w 4241074"/>
              <a:gd name="connsiteY4" fmla="*/ 644032 h 652346"/>
              <a:gd name="connsiteX5" fmla="*/ 4241074 w 4241074"/>
              <a:gd name="connsiteY5" fmla="*/ 313106 h 65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1074" h="652346">
                <a:moveTo>
                  <a:pt x="0" y="295689"/>
                </a:moveTo>
                <a:cubicBezTo>
                  <a:pt x="164737" y="128049"/>
                  <a:pt x="329474" y="-39591"/>
                  <a:pt x="592182" y="8306"/>
                </a:cubicBezTo>
                <a:cubicBezTo>
                  <a:pt x="854890" y="56203"/>
                  <a:pt x="1233714" y="583072"/>
                  <a:pt x="1576251" y="583072"/>
                </a:cubicBezTo>
                <a:cubicBezTo>
                  <a:pt x="1918788" y="583072"/>
                  <a:pt x="2316479" y="-1854"/>
                  <a:pt x="2647405" y="8306"/>
                </a:cubicBezTo>
                <a:cubicBezTo>
                  <a:pt x="2978331" y="18466"/>
                  <a:pt x="3296194" y="593232"/>
                  <a:pt x="3561805" y="644032"/>
                </a:cubicBezTo>
                <a:cubicBezTo>
                  <a:pt x="3827416" y="694832"/>
                  <a:pt x="4034245" y="503969"/>
                  <a:pt x="4241074" y="313106"/>
                </a:cubicBezTo>
              </a:path>
            </a:pathLst>
          </a:custGeom>
          <a:noFill/>
          <a:ln w="952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5" name="Rectangle: Rounded Corners 42">
            <a:extLst>
              <a:ext uri="{FF2B5EF4-FFF2-40B4-BE49-F238E27FC236}">
                <a16:creationId xmlns:a16="http://schemas.microsoft.com/office/drawing/2014/main" id="{8223633D-EB32-45FF-A4A4-E94623817862}"/>
              </a:ext>
            </a:extLst>
          </p:cNvPr>
          <p:cNvSpPr/>
          <p:nvPr/>
        </p:nvSpPr>
        <p:spPr bwMode="auto">
          <a:xfrm>
            <a:off x="5401742" y="4026215"/>
            <a:ext cx="3285058" cy="115745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6" name="Title 1">
            <a:extLst>
              <a:ext uri="{FF2B5EF4-FFF2-40B4-BE49-F238E27FC236}">
                <a16:creationId xmlns:a16="http://schemas.microsoft.com/office/drawing/2014/main" id="{86C8FE7A-C46D-4828-AA47-E33E984D6A1B}"/>
              </a:ext>
            </a:extLst>
          </p:cNvPr>
          <p:cNvSpPr>
            <a:spLocks noGrp="1"/>
          </p:cNvSpPr>
          <p:nvPr>
            <p:ph type="title"/>
          </p:nvPr>
        </p:nvSpPr>
        <p:spPr>
          <a:xfrm>
            <a:off x="603818" y="-146329"/>
            <a:ext cx="8229600" cy="1143000"/>
          </a:xfrm>
        </p:spPr>
        <p:txBody>
          <a:bodyPr/>
          <a:lstStyle/>
          <a:p>
            <a:r>
              <a:rPr lang="en-US" dirty="0"/>
              <a:t>Standing waves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479BCB4-259E-4D83-AB4B-B12627942016}"/>
                  </a:ext>
                </a:extLst>
              </p:cNvPr>
              <p:cNvSpPr>
                <a:spLocks noGrp="1"/>
              </p:cNvSpPr>
              <p:nvPr>
                <p:ph idx="1"/>
              </p:nvPr>
            </p:nvSpPr>
            <p:spPr>
              <a:xfrm>
                <a:off x="179512" y="1052736"/>
                <a:ext cx="8229600" cy="4525963"/>
              </a:xfrm>
            </p:spPr>
            <p:txBody>
              <a:bodyPr/>
              <a:lstStyle/>
              <a:p>
                <a:r>
                  <a:rPr lang="en-US" sz="2400" dirty="0"/>
                  <a:t>A standing wave can be created by the superposition of two waves travelling on two opposite directions at the same angular frequency </a:t>
                </a:r>
                <a14:m>
                  <m:oMath xmlns:m="http://schemas.openxmlformats.org/officeDocument/2006/math">
                    <m:r>
                      <a:rPr lang="en-US" sz="2400" i="1" smtClean="0">
                        <a:latin typeface="Cambria Math" panose="02040503050406030204" pitchFamily="18" charset="0"/>
                        <a:ea typeface="Cambria Math" panose="02040503050406030204" pitchFamily="18" charset="0"/>
                      </a:rPr>
                      <m:t>𝜔</m:t>
                    </m:r>
                  </m:oMath>
                </a14:m>
                <a:r>
                  <a:rPr lang="en-US" sz="2400" dirty="0"/>
                  <a:t>.</a:t>
                </a:r>
              </a:p>
            </p:txBody>
          </p:sp>
        </mc:Choice>
        <mc:Fallback xmlns="">
          <p:sp>
            <p:nvSpPr>
              <p:cNvPr id="7" name="Content Placeholder 2">
                <a:extLst>
                  <a:ext uri="{FF2B5EF4-FFF2-40B4-BE49-F238E27FC236}">
                    <a16:creationId xmlns:a16="http://schemas.microsoft.com/office/drawing/2014/main" id="{A479BCB4-259E-4D83-AB4B-B12627942016}"/>
                  </a:ext>
                </a:extLst>
              </p:cNvPr>
              <p:cNvSpPr>
                <a:spLocks noGrp="1" noRot="1" noChangeAspect="1" noMove="1" noResize="1" noEditPoints="1" noAdjustHandles="1" noChangeArrowheads="1" noChangeShapeType="1" noTextEdit="1"/>
              </p:cNvSpPr>
              <p:nvPr>
                <p:ph idx="1"/>
              </p:nvPr>
            </p:nvSpPr>
            <p:spPr>
              <a:xfrm>
                <a:off x="179512" y="1052736"/>
                <a:ext cx="8229600" cy="4525963"/>
              </a:xfrm>
              <a:blipFill>
                <a:blip r:embed="rId3"/>
                <a:stretch>
                  <a:fillRect l="-963" t="-943"/>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E833CB8F-4C63-4467-96F1-873957639494}"/>
              </a:ext>
            </a:extLst>
          </p:cNvPr>
          <p:cNvCxnSpPr/>
          <p:nvPr/>
        </p:nvCxnSpPr>
        <p:spPr bwMode="auto">
          <a:xfrm>
            <a:off x="679635" y="5224486"/>
            <a:ext cx="542128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Arrow Connector 8">
            <a:extLst>
              <a:ext uri="{FF2B5EF4-FFF2-40B4-BE49-F238E27FC236}">
                <a16:creationId xmlns:a16="http://schemas.microsoft.com/office/drawing/2014/main" id="{1066F364-59B5-431F-A539-72A686E21300}"/>
              </a:ext>
            </a:extLst>
          </p:cNvPr>
          <p:cNvCxnSpPr/>
          <p:nvPr/>
        </p:nvCxnSpPr>
        <p:spPr bwMode="auto">
          <a:xfrm flipV="1">
            <a:off x="716016" y="4719884"/>
            <a:ext cx="0" cy="11138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EA31A76-4008-4405-AD17-CB4110E0A4A4}"/>
                  </a:ext>
                </a:extLst>
              </p:cNvPr>
              <p:cNvSpPr txBox="1"/>
              <p:nvPr/>
            </p:nvSpPr>
            <p:spPr>
              <a:xfrm>
                <a:off x="340283" y="5091503"/>
                <a:ext cx="218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en-US" dirty="0"/>
              </a:p>
            </p:txBody>
          </p:sp>
        </mc:Choice>
        <mc:Fallback xmlns="">
          <p:sp>
            <p:nvSpPr>
              <p:cNvPr id="10" name="TextBox 9">
                <a:extLst>
                  <a:ext uri="{FF2B5EF4-FFF2-40B4-BE49-F238E27FC236}">
                    <a16:creationId xmlns:a16="http://schemas.microsoft.com/office/drawing/2014/main" id="{0EA31A76-4008-4405-AD17-CB4110E0A4A4}"/>
                  </a:ext>
                </a:extLst>
              </p:cNvPr>
              <p:cNvSpPr txBox="1">
                <a:spLocks noRot="1" noChangeAspect="1" noMove="1" noResize="1" noEditPoints="1" noAdjustHandles="1" noChangeArrowheads="1" noChangeShapeType="1" noTextEdit="1"/>
              </p:cNvSpPr>
              <p:nvPr/>
            </p:nvSpPr>
            <p:spPr>
              <a:xfrm>
                <a:off x="340283" y="5091503"/>
                <a:ext cx="218842" cy="276999"/>
              </a:xfrm>
              <a:prstGeom prst="rect">
                <a:avLst/>
              </a:prstGeom>
              <a:blipFill>
                <a:blip r:embed="rId4"/>
                <a:stretch>
                  <a:fillRect l="-25000" r="-22222" b="-8696"/>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82B858E7-25E8-444F-B737-3203777DC753}"/>
              </a:ext>
            </a:extLst>
          </p:cNvPr>
          <p:cNvCxnSpPr/>
          <p:nvPr/>
        </p:nvCxnSpPr>
        <p:spPr bwMode="auto">
          <a:xfrm flipV="1">
            <a:off x="4990887" y="4894906"/>
            <a:ext cx="0" cy="659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FD607C8-7DCA-4A4C-B78B-E0908AA93586}"/>
                  </a:ext>
                </a:extLst>
              </p:cNvPr>
              <p:cNvSpPr txBox="1"/>
              <p:nvPr/>
            </p:nvSpPr>
            <p:spPr>
              <a:xfrm>
                <a:off x="4660763" y="5619517"/>
                <a:ext cx="6176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oMath>
                  </m:oMathPara>
                </a14:m>
                <a:endParaRPr lang="en-US" dirty="0"/>
              </a:p>
            </p:txBody>
          </p:sp>
        </mc:Choice>
        <mc:Fallback xmlns="">
          <p:sp>
            <p:nvSpPr>
              <p:cNvPr id="12" name="TextBox 11">
                <a:extLst>
                  <a:ext uri="{FF2B5EF4-FFF2-40B4-BE49-F238E27FC236}">
                    <a16:creationId xmlns:a16="http://schemas.microsoft.com/office/drawing/2014/main" id="{CFD607C8-7DCA-4A4C-B78B-E0908AA93586}"/>
                  </a:ext>
                </a:extLst>
              </p:cNvPr>
              <p:cNvSpPr txBox="1">
                <a:spLocks noRot="1" noChangeAspect="1" noMove="1" noResize="1" noEditPoints="1" noAdjustHandles="1" noChangeArrowheads="1" noChangeShapeType="1" noTextEdit="1"/>
              </p:cNvSpPr>
              <p:nvPr/>
            </p:nvSpPr>
            <p:spPr>
              <a:xfrm>
                <a:off x="4660763" y="5619517"/>
                <a:ext cx="617669" cy="276999"/>
              </a:xfrm>
              <a:prstGeom prst="rect">
                <a:avLst/>
              </a:prstGeom>
              <a:blipFill>
                <a:blip r:embed="rId5"/>
                <a:stretch>
                  <a:fillRect l="-4950" r="-6931" b="-8889"/>
                </a:stretch>
              </a:blipFill>
            </p:spPr>
            <p:txBody>
              <a:bodyPr/>
              <a:lstStyle/>
              <a:p>
                <a:r>
                  <a:rPr lang="en-US">
                    <a:noFill/>
                  </a:rPr>
                  <a:t> </a:t>
                </a:r>
              </a:p>
            </p:txBody>
          </p:sp>
        </mc:Fallback>
      </mc:AlternateContent>
      <p:sp>
        <p:nvSpPr>
          <p:cNvPr id="13" name="Freeform: Shape 10">
            <a:extLst>
              <a:ext uri="{FF2B5EF4-FFF2-40B4-BE49-F238E27FC236}">
                <a16:creationId xmlns:a16="http://schemas.microsoft.com/office/drawing/2014/main" id="{AE269575-B8DA-4FFE-8D26-A3D95A688F7B}"/>
              </a:ext>
            </a:extLst>
          </p:cNvPr>
          <p:cNvSpPr/>
          <p:nvPr/>
        </p:nvSpPr>
        <p:spPr bwMode="auto">
          <a:xfrm>
            <a:off x="695088" y="4931403"/>
            <a:ext cx="4241074" cy="652346"/>
          </a:xfrm>
          <a:custGeom>
            <a:avLst/>
            <a:gdLst>
              <a:gd name="connsiteX0" fmla="*/ 0 w 4241074"/>
              <a:gd name="connsiteY0" fmla="*/ 295689 h 652346"/>
              <a:gd name="connsiteX1" fmla="*/ 592182 w 4241074"/>
              <a:gd name="connsiteY1" fmla="*/ 8306 h 652346"/>
              <a:gd name="connsiteX2" fmla="*/ 1576251 w 4241074"/>
              <a:gd name="connsiteY2" fmla="*/ 583072 h 652346"/>
              <a:gd name="connsiteX3" fmla="*/ 2647405 w 4241074"/>
              <a:gd name="connsiteY3" fmla="*/ 8306 h 652346"/>
              <a:gd name="connsiteX4" fmla="*/ 3561805 w 4241074"/>
              <a:gd name="connsiteY4" fmla="*/ 644032 h 652346"/>
              <a:gd name="connsiteX5" fmla="*/ 4241074 w 4241074"/>
              <a:gd name="connsiteY5" fmla="*/ 313106 h 65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1074" h="652346">
                <a:moveTo>
                  <a:pt x="0" y="295689"/>
                </a:moveTo>
                <a:cubicBezTo>
                  <a:pt x="164737" y="128049"/>
                  <a:pt x="329474" y="-39591"/>
                  <a:pt x="592182" y="8306"/>
                </a:cubicBezTo>
                <a:cubicBezTo>
                  <a:pt x="854890" y="56203"/>
                  <a:pt x="1233714" y="583072"/>
                  <a:pt x="1576251" y="583072"/>
                </a:cubicBezTo>
                <a:cubicBezTo>
                  <a:pt x="1918788" y="583072"/>
                  <a:pt x="2316479" y="-1854"/>
                  <a:pt x="2647405" y="8306"/>
                </a:cubicBezTo>
                <a:cubicBezTo>
                  <a:pt x="2978331" y="18466"/>
                  <a:pt x="3296194" y="593232"/>
                  <a:pt x="3561805" y="644032"/>
                </a:cubicBezTo>
                <a:cubicBezTo>
                  <a:pt x="3827416" y="694832"/>
                  <a:pt x="4034245" y="503969"/>
                  <a:pt x="4241074" y="313106"/>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D5BAA70-30AA-443C-B86C-AEA8350B55C2}"/>
                  </a:ext>
                </a:extLst>
              </p:cNvPr>
              <p:cNvSpPr txBox="1"/>
              <p:nvPr/>
            </p:nvSpPr>
            <p:spPr>
              <a:xfrm>
                <a:off x="6130885" y="5091503"/>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4" name="TextBox 13">
                <a:extLst>
                  <a:ext uri="{FF2B5EF4-FFF2-40B4-BE49-F238E27FC236}">
                    <a16:creationId xmlns:a16="http://schemas.microsoft.com/office/drawing/2014/main" id="{7D5BAA70-30AA-443C-B86C-AEA8350B55C2}"/>
                  </a:ext>
                </a:extLst>
              </p:cNvPr>
              <p:cNvSpPr txBox="1">
                <a:spLocks noRot="1" noChangeAspect="1" noMove="1" noResize="1" noEditPoints="1" noAdjustHandles="1" noChangeArrowheads="1" noChangeShapeType="1" noTextEdit="1"/>
              </p:cNvSpPr>
              <p:nvPr/>
            </p:nvSpPr>
            <p:spPr>
              <a:xfrm>
                <a:off x="6130885" y="5091503"/>
                <a:ext cx="188128" cy="276999"/>
              </a:xfrm>
              <a:prstGeom prst="rect">
                <a:avLst/>
              </a:prstGeom>
              <a:blipFill>
                <a:blip r:embed="rId6"/>
                <a:stretch>
                  <a:fillRect l="-16129" r="-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C0BAC0B-FF48-4F99-9AA0-B130E6053167}"/>
                  </a:ext>
                </a:extLst>
              </p:cNvPr>
              <p:cNvSpPr txBox="1"/>
              <p:nvPr/>
            </p:nvSpPr>
            <p:spPr>
              <a:xfrm>
                <a:off x="412291" y="4581384"/>
                <a:ext cx="191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15" name="TextBox 14">
                <a:extLst>
                  <a:ext uri="{FF2B5EF4-FFF2-40B4-BE49-F238E27FC236}">
                    <a16:creationId xmlns:a16="http://schemas.microsoft.com/office/drawing/2014/main" id="{FC0BAC0B-FF48-4F99-9AA0-B130E6053167}"/>
                  </a:ext>
                </a:extLst>
              </p:cNvPr>
              <p:cNvSpPr txBox="1">
                <a:spLocks noRot="1" noChangeAspect="1" noMove="1" noResize="1" noEditPoints="1" noAdjustHandles="1" noChangeArrowheads="1" noChangeShapeType="1" noTextEdit="1"/>
              </p:cNvSpPr>
              <p:nvPr/>
            </p:nvSpPr>
            <p:spPr>
              <a:xfrm>
                <a:off x="412291" y="4581384"/>
                <a:ext cx="191527" cy="276999"/>
              </a:xfrm>
              <a:prstGeom prst="rect">
                <a:avLst/>
              </a:prstGeom>
              <a:blipFill>
                <a:blip r:embed="rId7"/>
                <a:stretch>
                  <a:fillRect l="-29032" r="-29032" b="-28889"/>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25D52491-34BC-4C9D-AACF-C33537EDA0D7}"/>
              </a:ext>
            </a:extLst>
          </p:cNvPr>
          <p:cNvCxnSpPr/>
          <p:nvPr/>
        </p:nvCxnSpPr>
        <p:spPr bwMode="auto">
          <a:xfrm flipV="1">
            <a:off x="734888" y="5996372"/>
            <a:ext cx="0" cy="5040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a:extLst>
              <a:ext uri="{FF2B5EF4-FFF2-40B4-BE49-F238E27FC236}">
                <a16:creationId xmlns:a16="http://schemas.microsoft.com/office/drawing/2014/main" id="{AEDD7D95-4190-4035-801B-FEBAD7E25072}"/>
              </a:ext>
            </a:extLst>
          </p:cNvPr>
          <p:cNvSpPr txBox="1"/>
          <p:nvPr/>
        </p:nvSpPr>
        <p:spPr>
          <a:xfrm>
            <a:off x="553588" y="6481734"/>
            <a:ext cx="362600" cy="369332"/>
          </a:xfrm>
          <a:prstGeom prst="rect">
            <a:avLst/>
          </a:prstGeom>
          <a:noFill/>
        </p:spPr>
        <p:txBody>
          <a:bodyPr wrap="none" rtlCol="0">
            <a:spAutoFit/>
          </a:bodyPr>
          <a:lstStyle/>
          <a:p>
            <a:r>
              <a:rPr lang="en-US" dirty="0"/>
              <a:t>N</a:t>
            </a:r>
          </a:p>
        </p:txBody>
      </p:sp>
      <p:cxnSp>
        <p:nvCxnSpPr>
          <p:cNvPr id="18" name="Straight Arrow Connector 17">
            <a:extLst>
              <a:ext uri="{FF2B5EF4-FFF2-40B4-BE49-F238E27FC236}">
                <a16:creationId xmlns:a16="http://schemas.microsoft.com/office/drawing/2014/main" id="{F9E12DB2-1E3A-44DA-88C2-C1CDA5FD5CE3}"/>
              </a:ext>
            </a:extLst>
          </p:cNvPr>
          <p:cNvCxnSpPr/>
          <p:nvPr/>
        </p:nvCxnSpPr>
        <p:spPr bwMode="auto">
          <a:xfrm flipV="1">
            <a:off x="1763688" y="5492316"/>
            <a:ext cx="0" cy="5040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8">
            <a:extLst>
              <a:ext uri="{FF2B5EF4-FFF2-40B4-BE49-F238E27FC236}">
                <a16:creationId xmlns:a16="http://schemas.microsoft.com/office/drawing/2014/main" id="{F032210C-A92B-4D0A-8A8B-E8134F09A1E9}"/>
              </a:ext>
            </a:extLst>
          </p:cNvPr>
          <p:cNvSpPr txBox="1"/>
          <p:nvPr/>
        </p:nvSpPr>
        <p:spPr>
          <a:xfrm>
            <a:off x="1582388" y="6083301"/>
            <a:ext cx="362600" cy="369332"/>
          </a:xfrm>
          <a:prstGeom prst="rect">
            <a:avLst/>
          </a:prstGeom>
          <a:noFill/>
        </p:spPr>
        <p:txBody>
          <a:bodyPr wrap="none" rtlCol="0">
            <a:spAutoFit/>
          </a:bodyPr>
          <a:lstStyle/>
          <a:p>
            <a:r>
              <a:rPr lang="en-US" dirty="0"/>
              <a:t>N</a:t>
            </a:r>
          </a:p>
        </p:txBody>
      </p:sp>
      <p:cxnSp>
        <p:nvCxnSpPr>
          <p:cNvPr id="20" name="Straight Arrow Connector 19">
            <a:extLst>
              <a:ext uri="{FF2B5EF4-FFF2-40B4-BE49-F238E27FC236}">
                <a16:creationId xmlns:a16="http://schemas.microsoft.com/office/drawing/2014/main" id="{564798D3-627D-4733-8EA8-B5C67447D5A9}"/>
              </a:ext>
            </a:extLst>
          </p:cNvPr>
          <p:cNvCxnSpPr/>
          <p:nvPr/>
        </p:nvCxnSpPr>
        <p:spPr bwMode="auto">
          <a:xfrm flipV="1">
            <a:off x="2849580" y="5505988"/>
            <a:ext cx="0" cy="5040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DBEE9CE4-BBFA-4BE5-B0D3-5793649B880B}"/>
              </a:ext>
            </a:extLst>
          </p:cNvPr>
          <p:cNvCxnSpPr/>
          <p:nvPr/>
        </p:nvCxnSpPr>
        <p:spPr bwMode="auto">
          <a:xfrm flipV="1">
            <a:off x="3851920" y="5470860"/>
            <a:ext cx="0" cy="5040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a:extLst>
              <a:ext uri="{FF2B5EF4-FFF2-40B4-BE49-F238E27FC236}">
                <a16:creationId xmlns:a16="http://schemas.microsoft.com/office/drawing/2014/main" id="{6811FDE5-B275-4FD0-A79D-820C50BE73F1}"/>
              </a:ext>
            </a:extLst>
          </p:cNvPr>
          <p:cNvSpPr txBox="1"/>
          <p:nvPr/>
        </p:nvSpPr>
        <p:spPr>
          <a:xfrm>
            <a:off x="2668280" y="6083301"/>
            <a:ext cx="362600" cy="369332"/>
          </a:xfrm>
          <a:prstGeom prst="rect">
            <a:avLst/>
          </a:prstGeom>
          <a:noFill/>
        </p:spPr>
        <p:txBody>
          <a:bodyPr wrap="none" rtlCol="0">
            <a:spAutoFit/>
          </a:bodyPr>
          <a:lstStyle/>
          <a:p>
            <a:r>
              <a:rPr lang="en-US" dirty="0"/>
              <a:t>N</a:t>
            </a:r>
          </a:p>
        </p:txBody>
      </p:sp>
      <p:sp>
        <p:nvSpPr>
          <p:cNvPr id="23" name="TextBox 22">
            <a:extLst>
              <a:ext uri="{FF2B5EF4-FFF2-40B4-BE49-F238E27FC236}">
                <a16:creationId xmlns:a16="http://schemas.microsoft.com/office/drawing/2014/main" id="{BFF3A5BE-489D-47B1-9CD2-E14D4760839C}"/>
              </a:ext>
            </a:extLst>
          </p:cNvPr>
          <p:cNvSpPr txBox="1"/>
          <p:nvPr/>
        </p:nvSpPr>
        <p:spPr>
          <a:xfrm>
            <a:off x="3670620" y="6083301"/>
            <a:ext cx="362600" cy="369332"/>
          </a:xfrm>
          <a:prstGeom prst="rect">
            <a:avLst/>
          </a:prstGeom>
          <a:noFill/>
        </p:spPr>
        <p:txBody>
          <a:bodyPr wrap="none" rtlCol="0">
            <a:spAutoFit/>
          </a:bodyPr>
          <a:lstStyle/>
          <a:p>
            <a:r>
              <a:rPr lang="en-US" dirty="0"/>
              <a:t>N</a:t>
            </a:r>
          </a:p>
        </p:txBody>
      </p:sp>
      <p:cxnSp>
        <p:nvCxnSpPr>
          <p:cNvPr id="24" name="Straight Arrow Connector 23">
            <a:extLst>
              <a:ext uri="{FF2B5EF4-FFF2-40B4-BE49-F238E27FC236}">
                <a16:creationId xmlns:a16="http://schemas.microsoft.com/office/drawing/2014/main" id="{72C00486-FE34-421C-B021-6EF2B333F863}"/>
              </a:ext>
            </a:extLst>
          </p:cNvPr>
          <p:cNvCxnSpPr/>
          <p:nvPr/>
        </p:nvCxnSpPr>
        <p:spPr bwMode="auto">
          <a:xfrm flipV="1">
            <a:off x="5015874" y="5896516"/>
            <a:ext cx="0" cy="5040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F4B257D-20D3-4CE4-8B17-CC0CBE58252E}"/>
                  </a:ext>
                </a:extLst>
              </p:cNvPr>
              <p:cNvSpPr txBox="1"/>
              <p:nvPr/>
            </p:nvSpPr>
            <p:spPr>
              <a:xfrm>
                <a:off x="4853764" y="6452633"/>
                <a:ext cx="231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oMath>
                  </m:oMathPara>
                </a14:m>
                <a:endParaRPr lang="en-US" dirty="0"/>
              </a:p>
            </p:txBody>
          </p:sp>
        </mc:Choice>
        <mc:Fallback xmlns="">
          <p:sp>
            <p:nvSpPr>
              <p:cNvPr id="25" name="TextBox 24">
                <a:extLst>
                  <a:ext uri="{FF2B5EF4-FFF2-40B4-BE49-F238E27FC236}">
                    <a16:creationId xmlns:a16="http://schemas.microsoft.com/office/drawing/2014/main" id="{3F4B257D-20D3-4CE4-8B17-CC0CBE58252E}"/>
                  </a:ext>
                </a:extLst>
              </p:cNvPr>
              <p:cNvSpPr txBox="1">
                <a:spLocks noRot="1" noChangeAspect="1" noMove="1" noResize="1" noEditPoints="1" noAdjustHandles="1" noChangeArrowheads="1" noChangeShapeType="1" noTextEdit="1"/>
              </p:cNvSpPr>
              <p:nvPr/>
            </p:nvSpPr>
            <p:spPr>
              <a:xfrm>
                <a:off x="4853764" y="6452633"/>
                <a:ext cx="231666" cy="276999"/>
              </a:xfrm>
              <a:prstGeom prst="rect">
                <a:avLst/>
              </a:prstGeom>
              <a:blipFill>
                <a:blip r:embed="rId8"/>
                <a:stretch>
                  <a:fillRect l="-21053" r="-23684" b="-8889"/>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9A2D72CD-7559-4D27-885F-0D9A5793E8D5}"/>
              </a:ext>
            </a:extLst>
          </p:cNvPr>
          <p:cNvCxnSpPr/>
          <p:nvPr/>
        </p:nvCxnSpPr>
        <p:spPr bwMode="auto">
          <a:xfrm flipH="1">
            <a:off x="3390279" y="4491938"/>
            <a:ext cx="292968" cy="36798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Box 26">
            <a:extLst>
              <a:ext uri="{FF2B5EF4-FFF2-40B4-BE49-F238E27FC236}">
                <a16:creationId xmlns:a16="http://schemas.microsoft.com/office/drawing/2014/main" id="{F5AFF494-4AA5-41AE-861B-F502C9AFE068}"/>
              </a:ext>
            </a:extLst>
          </p:cNvPr>
          <p:cNvSpPr txBox="1"/>
          <p:nvPr/>
        </p:nvSpPr>
        <p:spPr>
          <a:xfrm>
            <a:off x="3513526" y="4172683"/>
            <a:ext cx="519694" cy="369332"/>
          </a:xfrm>
          <a:prstGeom prst="rect">
            <a:avLst/>
          </a:prstGeom>
          <a:noFill/>
        </p:spPr>
        <p:txBody>
          <a:bodyPr wrap="none" rtlCol="0">
            <a:spAutoFit/>
          </a:bodyPr>
          <a:lstStyle/>
          <a:p>
            <a:r>
              <a:rPr lang="en-US" dirty="0"/>
              <a:t>AN</a:t>
            </a:r>
          </a:p>
        </p:txBody>
      </p:sp>
      <p:cxnSp>
        <p:nvCxnSpPr>
          <p:cNvPr id="28" name="Straight Arrow Connector 27">
            <a:extLst>
              <a:ext uri="{FF2B5EF4-FFF2-40B4-BE49-F238E27FC236}">
                <a16:creationId xmlns:a16="http://schemas.microsoft.com/office/drawing/2014/main" id="{D8148A30-072D-4C5A-9231-9EB2256D6FB4}"/>
              </a:ext>
            </a:extLst>
          </p:cNvPr>
          <p:cNvCxnSpPr/>
          <p:nvPr/>
        </p:nvCxnSpPr>
        <p:spPr bwMode="auto">
          <a:xfrm>
            <a:off x="3925940" y="4547065"/>
            <a:ext cx="502044" cy="92379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4E983D58-FC62-4BBC-9F2D-00FE7C79304F}"/>
              </a:ext>
            </a:extLst>
          </p:cNvPr>
          <p:cNvCxnSpPr/>
          <p:nvPr/>
        </p:nvCxnSpPr>
        <p:spPr bwMode="auto">
          <a:xfrm flipH="1">
            <a:off x="4853764" y="4491938"/>
            <a:ext cx="582332" cy="36644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Arrow Connector 29">
            <a:extLst>
              <a:ext uri="{FF2B5EF4-FFF2-40B4-BE49-F238E27FC236}">
                <a16:creationId xmlns:a16="http://schemas.microsoft.com/office/drawing/2014/main" id="{2A5B16E4-5E65-4C89-9A62-291928479B86}"/>
              </a:ext>
            </a:extLst>
          </p:cNvPr>
          <p:cNvCxnSpPr/>
          <p:nvPr/>
        </p:nvCxnSpPr>
        <p:spPr bwMode="auto">
          <a:xfrm flipH="1">
            <a:off x="4726360" y="4542015"/>
            <a:ext cx="709736" cy="82648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Box 30">
            <a:extLst>
              <a:ext uri="{FF2B5EF4-FFF2-40B4-BE49-F238E27FC236}">
                <a16:creationId xmlns:a16="http://schemas.microsoft.com/office/drawing/2014/main" id="{432EA8EA-2ADF-472A-A6BA-CFE2034D945D}"/>
              </a:ext>
            </a:extLst>
          </p:cNvPr>
          <p:cNvSpPr txBox="1"/>
          <p:nvPr/>
        </p:nvSpPr>
        <p:spPr>
          <a:xfrm>
            <a:off x="5517850" y="4029673"/>
            <a:ext cx="3409419" cy="1200329"/>
          </a:xfrm>
          <a:prstGeom prst="rect">
            <a:avLst/>
          </a:prstGeom>
          <a:noFill/>
        </p:spPr>
        <p:txBody>
          <a:bodyPr wrap="square" rtlCol="0">
            <a:spAutoFit/>
          </a:bodyPr>
          <a:lstStyle/>
          <a:p>
            <a:r>
              <a:rPr lang="en-US" dirty="0"/>
              <a:t>The string at different times. Excepted at the nodes, each point of string has a simple harmonic motion</a:t>
            </a:r>
          </a:p>
        </p:txBody>
      </p:sp>
      <p:sp>
        <p:nvSpPr>
          <p:cNvPr id="32" name="Freeform: Shape 43">
            <a:extLst>
              <a:ext uri="{FF2B5EF4-FFF2-40B4-BE49-F238E27FC236}">
                <a16:creationId xmlns:a16="http://schemas.microsoft.com/office/drawing/2014/main" id="{3CD91F48-1E11-47E2-AF5A-A64A41F03D4D}"/>
              </a:ext>
            </a:extLst>
          </p:cNvPr>
          <p:cNvSpPr/>
          <p:nvPr/>
        </p:nvSpPr>
        <p:spPr bwMode="auto">
          <a:xfrm flipV="1">
            <a:off x="716016" y="5074643"/>
            <a:ext cx="4241074" cy="255439"/>
          </a:xfrm>
          <a:custGeom>
            <a:avLst/>
            <a:gdLst>
              <a:gd name="connsiteX0" fmla="*/ 0 w 4241074"/>
              <a:gd name="connsiteY0" fmla="*/ 295689 h 652346"/>
              <a:gd name="connsiteX1" fmla="*/ 592182 w 4241074"/>
              <a:gd name="connsiteY1" fmla="*/ 8306 h 652346"/>
              <a:gd name="connsiteX2" fmla="*/ 1576251 w 4241074"/>
              <a:gd name="connsiteY2" fmla="*/ 583072 h 652346"/>
              <a:gd name="connsiteX3" fmla="*/ 2647405 w 4241074"/>
              <a:gd name="connsiteY3" fmla="*/ 8306 h 652346"/>
              <a:gd name="connsiteX4" fmla="*/ 3561805 w 4241074"/>
              <a:gd name="connsiteY4" fmla="*/ 644032 h 652346"/>
              <a:gd name="connsiteX5" fmla="*/ 4241074 w 4241074"/>
              <a:gd name="connsiteY5" fmla="*/ 313106 h 65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1074" h="652346">
                <a:moveTo>
                  <a:pt x="0" y="295689"/>
                </a:moveTo>
                <a:cubicBezTo>
                  <a:pt x="164737" y="128049"/>
                  <a:pt x="329474" y="-39591"/>
                  <a:pt x="592182" y="8306"/>
                </a:cubicBezTo>
                <a:cubicBezTo>
                  <a:pt x="854890" y="56203"/>
                  <a:pt x="1233714" y="583072"/>
                  <a:pt x="1576251" y="583072"/>
                </a:cubicBezTo>
                <a:cubicBezTo>
                  <a:pt x="1918788" y="583072"/>
                  <a:pt x="2316479" y="-1854"/>
                  <a:pt x="2647405" y="8306"/>
                </a:cubicBezTo>
                <a:cubicBezTo>
                  <a:pt x="2978331" y="18466"/>
                  <a:pt x="3296194" y="593232"/>
                  <a:pt x="3561805" y="644032"/>
                </a:cubicBezTo>
                <a:cubicBezTo>
                  <a:pt x="3827416" y="694832"/>
                  <a:pt x="4034245" y="503969"/>
                  <a:pt x="4241074" y="313106"/>
                </a:cubicBezTo>
              </a:path>
            </a:pathLst>
          </a:custGeom>
          <a:no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Tree>
    <p:extLst>
      <p:ext uri="{BB962C8B-B14F-4D97-AF65-F5344CB8AC3E}">
        <p14:creationId xmlns:p14="http://schemas.microsoft.com/office/powerpoint/2010/main" val="20922811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54</a:t>
            </a:fld>
            <a:endParaRPr lang="en-US" altLang="zh-CN"/>
          </a:p>
        </p:txBody>
      </p:sp>
      <p:sp>
        <p:nvSpPr>
          <p:cNvPr id="3" name="Freeform: Shape 44">
            <a:extLst>
              <a:ext uri="{FF2B5EF4-FFF2-40B4-BE49-F238E27FC236}">
                <a16:creationId xmlns:a16="http://schemas.microsoft.com/office/drawing/2014/main" id="{61D6A429-8306-4E15-B2E2-6AB7033E2A77}"/>
              </a:ext>
            </a:extLst>
          </p:cNvPr>
          <p:cNvSpPr/>
          <p:nvPr/>
        </p:nvSpPr>
        <p:spPr bwMode="auto">
          <a:xfrm flipV="1">
            <a:off x="693835" y="4819272"/>
            <a:ext cx="4241074" cy="747139"/>
          </a:xfrm>
          <a:custGeom>
            <a:avLst/>
            <a:gdLst>
              <a:gd name="connsiteX0" fmla="*/ 0 w 4241074"/>
              <a:gd name="connsiteY0" fmla="*/ 295689 h 652346"/>
              <a:gd name="connsiteX1" fmla="*/ 592182 w 4241074"/>
              <a:gd name="connsiteY1" fmla="*/ 8306 h 652346"/>
              <a:gd name="connsiteX2" fmla="*/ 1576251 w 4241074"/>
              <a:gd name="connsiteY2" fmla="*/ 583072 h 652346"/>
              <a:gd name="connsiteX3" fmla="*/ 2647405 w 4241074"/>
              <a:gd name="connsiteY3" fmla="*/ 8306 h 652346"/>
              <a:gd name="connsiteX4" fmla="*/ 3561805 w 4241074"/>
              <a:gd name="connsiteY4" fmla="*/ 644032 h 652346"/>
              <a:gd name="connsiteX5" fmla="*/ 4241074 w 4241074"/>
              <a:gd name="connsiteY5" fmla="*/ 313106 h 65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1074" h="652346">
                <a:moveTo>
                  <a:pt x="0" y="295689"/>
                </a:moveTo>
                <a:cubicBezTo>
                  <a:pt x="164737" y="128049"/>
                  <a:pt x="329474" y="-39591"/>
                  <a:pt x="592182" y="8306"/>
                </a:cubicBezTo>
                <a:cubicBezTo>
                  <a:pt x="854890" y="56203"/>
                  <a:pt x="1233714" y="583072"/>
                  <a:pt x="1576251" y="583072"/>
                </a:cubicBezTo>
                <a:cubicBezTo>
                  <a:pt x="1918788" y="583072"/>
                  <a:pt x="2316479" y="-1854"/>
                  <a:pt x="2647405" y="8306"/>
                </a:cubicBezTo>
                <a:cubicBezTo>
                  <a:pt x="2978331" y="18466"/>
                  <a:pt x="3296194" y="593232"/>
                  <a:pt x="3561805" y="644032"/>
                </a:cubicBezTo>
                <a:cubicBezTo>
                  <a:pt x="3827416" y="694832"/>
                  <a:pt x="4034245" y="503969"/>
                  <a:pt x="4241074" y="313106"/>
                </a:cubicBezTo>
              </a:path>
            </a:pathLst>
          </a:custGeom>
          <a:noFill/>
          <a:ln w="952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5" name="Rectangle: Rounded Corners 42">
            <a:extLst>
              <a:ext uri="{FF2B5EF4-FFF2-40B4-BE49-F238E27FC236}">
                <a16:creationId xmlns:a16="http://schemas.microsoft.com/office/drawing/2014/main" id="{8223633D-EB32-45FF-A4A4-E94623817862}"/>
              </a:ext>
            </a:extLst>
          </p:cNvPr>
          <p:cNvSpPr/>
          <p:nvPr/>
        </p:nvSpPr>
        <p:spPr bwMode="auto">
          <a:xfrm>
            <a:off x="5401742" y="4026215"/>
            <a:ext cx="3285058" cy="115745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6" name="Title 1">
            <a:extLst>
              <a:ext uri="{FF2B5EF4-FFF2-40B4-BE49-F238E27FC236}">
                <a16:creationId xmlns:a16="http://schemas.microsoft.com/office/drawing/2014/main" id="{86C8FE7A-C46D-4828-AA47-E33E984D6A1B}"/>
              </a:ext>
            </a:extLst>
          </p:cNvPr>
          <p:cNvSpPr>
            <a:spLocks noGrp="1"/>
          </p:cNvSpPr>
          <p:nvPr>
            <p:ph type="title"/>
          </p:nvPr>
        </p:nvSpPr>
        <p:spPr>
          <a:xfrm>
            <a:off x="603818" y="-146329"/>
            <a:ext cx="8229600" cy="1143000"/>
          </a:xfrm>
        </p:spPr>
        <p:txBody>
          <a:bodyPr/>
          <a:lstStyle/>
          <a:p>
            <a:r>
              <a:rPr lang="en-US" dirty="0"/>
              <a:t>Standing waves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479BCB4-259E-4D83-AB4B-B12627942016}"/>
                  </a:ext>
                </a:extLst>
              </p:cNvPr>
              <p:cNvSpPr>
                <a:spLocks noGrp="1"/>
              </p:cNvSpPr>
              <p:nvPr>
                <p:ph idx="1"/>
              </p:nvPr>
            </p:nvSpPr>
            <p:spPr>
              <a:xfrm>
                <a:off x="179512" y="1052736"/>
                <a:ext cx="8229600" cy="4525963"/>
              </a:xfrm>
            </p:spPr>
            <p:txBody>
              <a:bodyPr/>
              <a:lstStyle/>
              <a:p>
                <a:r>
                  <a:rPr lang="en-US" sz="2400" dirty="0"/>
                  <a:t>A standing wave can be created by the superposition of two waves travelling on two opposite directions at the same angular frequency </a:t>
                </a:r>
                <a14:m>
                  <m:oMath xmlns:m="http://schemas.openxmlformats.org/officeDocument/2006/math">
                    <m:r>
                      <a:rPr lang="en-US" sz="2400" i="1" smtClean="0">
                        <a:latin typeface="Cambria Math" panose="02040503050406030204" pitchFamily="18" charset="0"/>
                        <a:ea typeface="Cambria Math" panose="02040503050406030204" pitchFamily="18" charset="0"/>
                      </a:rPr>
                      <m:t>𝜔</m:t>
                    </m:r>
                  </m:oMath>
                </a14:m>
                <a:r>
                  <a:rPr lang="en-US" sz="2400" dirty="0"/>
                  <a:t>.</a:t>
                </a:r>
              </a:p>
              <a:p>
                <a:r>
                  <a:rPr lang="en-US" sz="2400" dirty="0"/>
                  <a:t>The positions of destructive interference between the two waves are named </a:t>
                </a:r>
                <a:r>
                  <a:rPr lang="en-US" sz="2400" b="1" dirty="0"/>
                  <a:t>nodes </a:t>
                </a:r>
              </a:p>
            </p:txBody>
          </p:sp>
        </mc:Choice>
        <mc:Fallback xmlns="">
          <p:sp>
            <p:nvSpPr>
              <p:cNvPr id="7" name="Content Placeholder 2">
                <a:extLst>
                  <a:ext uri="{FF2B5EF4-FFF2-40B4-BE49-F238E27FC236}">
                    <a16:creationId xmlns:a16="http://schemas.microsoft.com/office/drawing/2014/main" id="{A479BCB4-259E-4D83-AB4B-B12627942016}"/>
                  </a:ext>
                </a:extLst>
              </p:cNvPr>
              <p:cNvSpPr>
                <a:spLocks noGrp="1" noRot="1" noChangeAspect="1" noMove="1" noResize="1" noEditPoints="1" noAdjustHandles="1" noChangeArrowheads="1" noChangeShapeType="1" noTextEdit="1"/>
              </p:cNvSpPr>
              <p:nvPr>
                <p:ph idx="1"/>
              </p:nvPr>
            </p:nvSpPr>
            <p:spPr>
              <a:xfrm>
                <a:off x="179512" y="1052736"/>
                <a:ext cx="8229600" cy="4525963"/>
              </a:xfrm>
              <a:blipFill>
                <a:blip r:embed="rId3"/>
                <a:stretch>
                  <a:fillRect l="-963" t="-943"/>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E833CB8F-4C63-4467-96F1-873957639494}"/>
              </a:ext>
            </a:extLst>
          </p:cNvPr>
          <p:cNvCxnSpPr/>
          <p:nvPr/>
        </p:nvCxnSpPr>
        <p:spPr bwMode="auto">
          <a:xfrm>
            <a:off x="679635" y="5224486"/>
            <a:ext cx="542128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Arrow Connector 8">
            <a:extLst>
              <a:ext uri="{FF2B5EF4-FFF2-40B4-BE49-F238E27FC236}">
                <a16:creationId xmlns:a16="http://schemas.microsoft.com/office/drawing/2014/main" id="{1066F364-59B5-431F-A539-72A686E21300}"/>
              </a:ext>
            </a:extLst>
          </p:cNvPr>
          <p:cNvCxnSpPr/>
          <p:nvPr/>
        </p:nvCxnSpPr>
        <p:spPr bwMode="auto">
          <a:xfrm flipV="1">
            <a:off x="716016" y="4719884"/>
            <a:ext cx="0" cy="11138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EA31A76-4008-4405-AD17-CB4110E0A4A4}"/>
                  </a:ext>
                </a:extLst>
              </p:cNvPr>
              <p:cNvSpPr txBox="1"/>
              <p:nvPr/>
            </p:nvSpPr>
            <p:spPr>
              <a:xfrm>
                <a:off x="340283" y="5091503"/>
                <a:ext cx="218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en-US" dirty="0"/>
              </a:p>
            </p:txBody>
          </p:sp>
        </mc:Choice>
        <mc:Fallback xmlns="">
          <p:sp>
            <p:nvSpPr>
              <p:cNvPr id="10" name="TextBox 9">
                <a:extLst>
                  <a:ext uri="{FF2B5EF4-FFF2-40B4-BE49-F238E27FC236}">
                    <a16:creationId xmlns:a16="http://schemas.microsoft.com/office/drawing/2014/main" id="{0EA31A76-4008-4405-AD17-CB4110E0A4A4}"/>
                  </a:ext>
                </a:extLst>
              </p:cNvPr>
              <p:cNvSpPr txBox="1">
                <a:spLocks noRot="1" noChangeAspect="1" noMove="1" noResize="1" noEditPoints="1" noAdjustHandles="1" noChangeArrowheads="1" noChangeShapeType="1" noTextEdit="1"/>
              </p:cNvSpPr>
              <p:nvPr/>
            </p:nvSpPr>
            <p:spPr>
              <a:xfrm>
                <a:off x="340283" y="5091503"/>
                <a:ext cx="218842" cy="276999"/>
              </a:xfrm>
              <a:prstGeom prst="rect">
                <a:avLst/>
              </a:prstGeom>
              <a:blipFill>
                <a:blip r:embed="rId4"/>
                <a:stretch>
                  <a:fillRect l="-25000" r="-22222" b="-8696"/>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82B858E7-25E8-444F-B737-3203777DC753}"/>
              </a:ext>
            </a:extLst>
          </p:cNvPr>
          <p:cNvCxnSpPr/>
          <p:nvPr/>
        </p:nvCxnSpPr>
        <p:spPr bwMode="auto">
          <a:xfrm flipV="1">
            <a:off x="4990887" y="4894906"/>
            <a:ext cx="0" cy="659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FD607C8-7DCA-4A4C-B78B-E0908AA93586}"/>
                  </a:ext>
                </a:extLst>
              </p:cNvPr>
              <p:cNvSpPr txBox="1"/>
              <p:nvPr/>
            </p:nvSpPr>
            <p:spPr>
              <a:xfrm>
                <a:off x="4660763" y="5619517"/>
                <a:ext cx="6176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oMath>
                  </m:oMathPara>
                </a14:m>
                <a:endParaRPr lang="en-US" dirty="0"/>
              </a:p>
            </p:txBody>
          </p:sp>
        </mc:Choice>
        <mc:Fallback xmlns="">
          <p:sp>
            <p:nvSpPr>
              <p:cNvPr id="12" name="TextBox 11">
                <a:extLst>
                  <a:ext uri="{FF2B5EF4-FFF2-40B4-BE49-F238E27FC236}">
                    <a16:creationId xmlns:a16="http://schemas.microsoft.com/office/drawing/2014/main" id="{CFD607C8-7DCA-4A4C-B78B-E0908AA93586}"/>
                  </a:ext>
                </a:extLst>
              </p:cNvPr>
              <p:cNvSpPr txBox="1">
                <a:spLocks noRot="1" noChangeAspect="1" noMove="1" noResize="1" noEditPoints="1" noAdjustHandles="1" noChangeArrowheads="1" noChangeShapeType="1" noTextEdit="1"/>
              </p:cNvSpPr>
              <p:nvPr/>
            </p:nvSpPr>
            <p:spPr>
              <a:xfrm>
                <a:off x="4660763" y="5619517"/>
                <a:ext cx="617669" cy="276999"/>
              </a:xfrm>
              <a:prstGeom prst="rect">
                <a:avLst/>
              </a:prstGeom>
              <a:blipFill>
                <a:blip r:embed="rId5"/>
                <a:stretch>
                  <a:fillRect l="-4950" r="-6931" b="-8889"/>
                </a:stretch>
              </a:blipFill>
            </p:spPr>
            <p:txBody>
              <a:bodyPr/>
              <a:lstStyle/>
              <a:p>
                <a:r>
                  <a:rPr lang="en-US">
                    <a:noFill/>
                  </a:rPr>
                  <a:t> </a:t>
                </a:r>
              </a:p>
            </p:txBody>
          </p:sp>
        </mc:Fallback>
      </mc:AlternateContent>
      <p:sp>
        <p:nvSpPr>
          <p:cNvPr id="13" name="Freeform: Shape 10">
            <a:extLst>
              <a:ext uri="{FF2B5EF4-FFF2-40B4-BE49-F238E27FC236}">
                <a16:creationId xmlns:a16="http://schemas.microsoft.com/office/drawing/2014/main" id="{AE269575-B8DA-4FFE-8D26-A3D95A688F7B}"/>
              </a:ext>
            </a:extLst>
          </p:cNvPr>
          <p:cNvSpPr/>
          <p:nvPr/>
        </p:nvSpPr>
        <p:spPr bwMode="auto">
          <a:xfrm>
            <a:off x="695088" y="4931403"/>
            <a:ext cx="4241074" cy="652346"/>
          </a:xfrm>
          <a:custGeom>
            <a:avLst/>
            <a:gdLst>
              <a:gd name="connsiteX0" fmla="*/ 0 w 4241074"/>
              <a:gd name="connsiteY0" fmla="*/ 295689 h 652346"/>
              <a:gd name="connsiteX1" fmla="*/ 592182 w 4241074"/>
              <a:gd name="connsiteY1" fmla="*/ 8306 h 652346"/>
              <a:gd name="connsiteX2" fmla="*/ 1576251 w 4241074"/>
              <a:gd name="connsiteY2" fmla="*/ 583072 h 652346"/>
              <a:gd name="connsiteX3" fmla="*/ 2647405 w 4241074"/>
              <a:gd name="connsiteY3" fmla="*/ 8306 h 652346"/>
              <a:gd name="connsiteX4" fmla="*/ 3561805 w 4241074"/>
              <a:gd name="connsiteY4" fmla="*/ 644032 h 652346"/>
              <a:gd name="connsiteX5" fmla="*/ 4241074 w 4241074"/>
              <a:gd name="connsiteY5" fmla="*/ 313106 h 65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1074" h="652346">
                <a:moveTo>
                  <a:pt x="0" y="295689"/>
                </a:moveTo>
                <a:cubicBezTo>
                  <a:pt x="164737" y="128049"/>
                  <a:pt x="329474" y="-39591"/>
                  <a:pt x="592182" y="8306"/>
                </a:cubicBezTo>
                <a:cubicBezTo>
                  <a:pt x="854890" y="56203"/>
                  <a:pt x="1233714" y="583072"/>
                  <a:pt x="1576251" y="583072"/>
                </a:cubicBezTo>
                <a:cubicBezTo>
                  <a:pt x="1918788" y="583072"/>
                  <a:pt x="2316479" y="-1854"/>
                  <a:pt x="2647405" y="8306"/>
                </a:cubicBezTo>
                <a:cubicBezTo>
                  <a:pt x="2978331" y="18466"/>
                  <a:pt x="3296194" y="593232"/>
                  <a:pt x="3561805" y="644032"/>
                </a:cubicBezTo>
                <a:cubicBezTo>
                  <a:pt x="3827416" y="694832"/>
                  <a:pt x="4034245" y="503969"/>
                  <a:pt x="4241074" y="313106"/>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D5BAA70-30AA-443C-B86C-AEA8350B55C2}"/>
                  </a:ext>
                </a:extLst>
              </p:cNvPr>
              <p:cNvSpPr txBox="1"/>
              <p:nvPr/>
            </p:nvSpPr>
            <p:spPr>
              <a:xfrm>
                <a:off x="6130885" y="5091503"/>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4" name="TextBox 13">
                <a:extLst>
                  <a:ext uri="{FF2B5EF4-FFF2-40B4-BE49-F238E27FC236}">
                    <a16:creationId xmlns:a16="http://schemas.microsoft.com/office/drawing/2014/main" id="{7D5BAA70-30AA-443C-B86C-AEA8350B55C2}"/>
                  </a:ext>
                </a:extLst>
              </p:cNvPr>
              <p:cNvSpPr txBox="1">
                <a:spLocks noRot="1" noChangeAspect="1" noMove="1" noResize="1" noEditPoints="1" noAdjustHandles="1" noChangeArrowheads="1" noChangeShapeType="1" noTextEdit="1"/>
              </p:cNvSpPr>
              <p:nvPr/>
            </p:nvSpPr>
            <p:spPr>
              <a:xfrm>
                <a:off x="6130885" y="5091503"/>
                <a:ext cx="188128" cy="276999"/>
              </a:xfrm>
              <a:prstGeom prst="rect">
                <a:avLst/>
              </a:prstGeom>
              <a:blipFill>
                <a:blip r:embed="rId6"/>
                <a:stretch>
                  <a:fillRect l="-16129" r="-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C0BAC0B-FF48-4F99-9AA0-B130E6053167}"/>
                  </a:ext>
                </a:extLst>
              </p:cNvPr>
              <p:cNvSpPr txBox="1"/>
              <p:nvPr/>
            </p:nvSpPr>
            <p:spPr>
              <a:xfrm>
                <a:off x="412291" y="4581384"/>
                <a:ext cx="191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15" name="TextBox 14">
                <a:extLst>
                  <a:ext uri="{FF2B5EF4-FFF2-40B4-BE49-F238E27FC236}">
                    <a16:creationId xmlns:a16="http://schemas.microsoft.com/office/drawing/2014/main" id="{FC0BAC0B-FF48-4F99-9AA0-B130E6053167}"/>
                  </a:ext>
                </a:extLst>
              </p:cNvPr>
              <p:cNvSpPr txBox="1">
                <a:spLocks noRot="1" noChangeAspect="1" noMove="1" noResize="1" noEditPoints="1" noAdjustHandles="1" noChangeArrowheads="1" noChangeShapeType="1" noTextEdit="1"/>
              </p:cNvSpPr>
              <p:nvPr/>
            </p:nvSpPr>
            <p:spPr>
              <a:xfrm>
                <a:off x="412291" y="4581384"/>
                <a:ext cx="191527" cy="276999"/>
              </a:xfrm>
              <a:prstGeom prst="rect">
                <a:avLst/>
              </a:prstGeom>
              <a:blipFill>
                <a:blip r:embed="rId7"/>
                <a:stretch>
                  <a:fillRect l="-29032" r="-29032" b="-28889"/>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25D52491-34BC-4C9D-AACF-C33537EDA0D7}"/>
              </a:ext>
            </a:extLst>
          </p:cNvPr>
          <p:cNvCxnSpPr/>
          <p:nvPr/>
        </p:nvCxnSpPr>
        <p:spPr bwMode="auto">
          <a:xfrm flipV="1">
            <a:off x="734888" y="5996372"/>
            <a:ext cx="0" cy="5040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a:extLst>
              <a:ext uri="{FF2B5EF4-FFF2-40B4-BE49-F238E27FC236}">
                <a16:creationId xmlns:a16="http://schemas.microsoft.com/office/drawing/2014/main" id="{AEDD7D95-4190-4035-801B-FEBAD7E25072}"/>
              </a:ext>
            </a:extLst>
          </p:cNvPr>
          <p:cNvSpPr txBox="1"/>
          <p:nvPr/>
        </p:nvSpPr>
        <p:spPr>
          <a:xfrm>
            <a:off x="553588" y="6481734"/>
            <a:ext cx="362600" cy="369332"/>
          </a:xfrm>
          <a:prstGeom prst="rect">
            <a:avLst/>
          </a:prstGeom>
          <a:noFill/>
        </p:spPr>
        <p:txBody>
          <a:bodyPr wrap="none" rtlCol="0">
            <a:spAutoFit/>
          </a:bodyPr>
          <a:lstStyle/>
          <a:p>
            <a:r>
              <a:rPr lang="en-US" dirty="0"/>
              <a:t>N</a:t>
            </a:r>
          </a:p>
        </p:txBody>
      </p:sp>
      <p:cxnSp>
        <p:nvCxnSpPr>
          <p:cNvPr id="18" name="Straight Arrow Connector 17">
            <a:extLst>
              <a:ext uri="{FF2B5EF4-FFF2-40B4-BE49-F238E27FC236}">
                <a16:creationId xmlns:a16="http://schemas.microsoft.com/office/drawing/2014/main" id="{F9E12DB2-1E3A-44DA-88C2-C1CDA5FD5CE3}"/>
              </a:ext>
            </a:extLst>
          </p:cNvPr>
          <p:cNvCxnSpPr/>
          <p:nvPr/>
        </p:nvCxnSpPr>
        <p:spPr bwMode="auto">
          <a:xfrm flipV="1">
            <a:off x="1763688" y="5492316"/>
            <a:ext cx="0" cy="5040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8">
            <a:extLst>
              <a:ext uri="{FF2B5EF4-FFF2-40B4-BE49-F238E27FC236}">
                <a16:creationId xmlns:a16="http://schemas.microsoft.com/office/drawing/2014/main" id="{F032210C-A92B-4D0A-8A8B-E8134F09A1E9}"/>
              </a:ext>
            </a:extLst>
          </p:cNvPr>
          <p:cNvSpPr txBox="1"/>
          <p:nvPr/>
        </p:nvSpPr>
        <p:spPr>
          <a:xfrm>
            <a:off x="1582388" y="6083301"/>
            <a:ext cx="362600" cy="369332"/>
          </a:xfrm>
          <a:prstGeom prst="rect">
            <a:avLst/>
          </a:prstGeom>
          <a:noFill/>
        </p:spPr>
        <p:txBody>
          <a:bodyPr wrap="none" rtlCol="0">
            <a:spAutoFit/>
          </a:bodyPr>
          <a:lstStyle/>
          <a:p>
            <a:r>
              <a:rPr lang="en-US" dirty="0"/>
              <a:t>N</a:t>
            </a:r>
          </a:p>
        </p:txBody>
      </p:sp>
      <p:cxnSp>
        <p:nvCxnSpPr>
          <p:cNvPr id="20" name="Straight Arrow Connector 19">
            <a:extLst>
              <a:ext uri="{FF2B5EF4-FFF2-40B4-BE49-F238E27FC236}">
                <a16:creationId xmlns:a16="http://schemas.microsoft.com/office/drawing/2014/main" id="{564798D3-627D-4733-8EA8-B5C67447D5A9}"/>
              </a:ext>
            </a:extLst>
          </p:cNvPr>
          <p:cNvCxnSpPr/>
          <p:nvPr/>
        </p:nvCxnSpPr>
        <p:spPr bwMode="auto">
          <a:xfrm flipV="1">
            <a:off x="2849580" y="5505988"/>
            <a:ext cx="0" cy="5040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DBEE9CE4-BBFA-4BE5-B0D3-5793649B880B}"/>
              </a:ext>
            </a:extLst>
          </p:cNvPr>
          <p:cNvCxnSpPr/>
          <p:nvPr/>
        </p:nvCxnSpPr>
        <p:spPr bwMode="auto">
          <a:xfrm flipV="1">
            <a:off x="3851920" y="5470860"/>
            <a:ext cx="0" cy="5040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a:extLst>
              <a:ext uri="{FF2B5EF4-FFF2-40B4-BE49-F238E27FC236}">
                <a16:creationId xmlns:a16="http://schemas.microsoft.com/office/drawing/2014/main" id="{6811FDE5-B275-4FD0-A79D-820C50BE73F1}"/>
              </a:ext>
            </a:extLst>
          </p:cNvPr>
          <p:cNvSpPr txBox="1"/>
          <p:nvPr/>
        </p:nvSpPr>
        <p:spPr>
          <a:xfrm>
            <a:off x="2668280" y="6083301"/>
            <a:ext cx="362600" cy="369332"/>
          </a:xfrm>
          <a:prstGeom prst="rect">
            <a:avLst/>
          </a:prstGeom>
          <a:noFill/>
        </p:spPr>
        <p:txBody>
          <a:bodyPr wrap="none" rtlCol="0">
            <a:spAutoFit/>
          </a:bodyPr>
          <a:lstStyle/>
          <a:p>
            <a:r>
              <a:rPr lang="en-US" dirty="0"/>
              <a:t>N</a:t>
            </a:r>
          </a:p>
        </p:txBody>
      </p:sp>
      <p:sp>
        <p:nvSpPr>
          <p:cNvPr id="23" name="TextBox 22">
            <a:extLst>
              <a:ext uri="{FF2B5EF4-FFF2-40B4-BE49-F238E27FC236}">
                <a16:creationId xmlns:a16="http://schemas.microsoft.com/office/drawing/2014/main" id="{BFF3A5BE-489D-47B1-9CD2-E14D4760839C}"/>
              </a:ext>
            </a:extLst>
          </p:cNvPr>
          <p:cNvSpPr txBox="1"/>
          <p:nvPr/>
        </p:nvSpPr>
        <p:spPr>
          <a:xfrm>
            <a:off x="3670620" y="6083301"/>
            <a:ext cx="362600" cy="369332"/>
          </a:xfrm>
          <a:prstGeom prst="rect">
            <a:avLst/>
          </a:prstGeom>
          <a:noFill/>
        </p:spPr>
        <p:txBody>
          <a:bodyPr wrap="none" rtlCol="0">
            <a:spAutoFit/>
          </a:bodyPr>
          <a:lstStyle/>
          <a:p>
            <a:r>
              <a:rPr lang="en-US" dirty="0"/>
              <a:t>N</a:t>
            </a:r>
          </a:p>
        </p:txBody>
      </p:sp>
      <p:cxnSp>
        <p:nvCxnSpPr>
          <p:cNvPr id="24" name="Straight Arrow Connector 23">
            <a:extLst>
              <a:ext uri="{FF2B5EF4-FFF2-40B4-BE49-F238E27FC236}">
                <a16:creationId xmlns:a16="http://schemas.microsoft.com/office/drawing/2014/main" id="{72C00486-FE34-421C-B021-6EF2B333F863}"/>
              </a:ext>
            </a:extLst>
          </p:cNvPr>
          <p:cNvCxnSpPr/>
          <p:nvPr/>
        </p:nvCxnSpPr>
        <p:spPr bwMode="auto">
          <a:xfrm flipV="1">
            <a:off x="5015874" y="5896516"/>
            <a:ext cx="0" cy="5040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F4B257D-20D3-4CE4-8B17-CC0CBE58252E}"/>
                  </a:ext>
                </a:extLst>
              </p:cNvPr>
              <p:cNvSpPr txBox="1"/>
              <p:nvPr/>
            </p:nvSpPr>
            <p:spPr>
              <a:xfrm>
                <a:off x="4853764" y="6452633"/>
                <a:ext cx="231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oMath>
                  </m:oMathPara>
                </a14:m>
                <a:endParaRPr lang="en-US" dirty="0"/>
              </a:p>
            </p:txBody>
          </p:sp>
        </mc:Choice>
        <mc:Fallback xmlns="">
          <p:sp>
            <p:nvSpPr>
              <p:cNvPr id="25" name="TextBox 24">
                <a:extLst>
                  <a:ext uri="{FF2B5EF4-FFF2-40B4-BE49-F238E27FC236}">
                    <a16:creationId xmlns:a16="http://schemas.microsoft.com/office/drawing/2014/main" id="{3F4B257D-20D3-4CE4-8B17-CC0CBE58252E}"/>
                  </a:ext>
                </a:extLst>
              </p:cNvPr>
              <p:cNvSpPr txBox="1">
                <a:spLocks noRot="1" noChangeAspect="1" noMove="1" noResize="1" noEditPoints="1" noAdjustHandles="1" noChangeArrowheads="1" noChangeShapeType="1" noTextEdit="1"/>
              </p:cNvSpPr>
              <p:nvPr/>
            </p:nvSpPr>
            <p:spPr>
              <a:xfrm>
                <a:off x="4853764" y="6452633"/>
                <a:ext cx="231666" cy="276999"/>
              </a:xfrm>
              <a:prstGeom prst="rect">
                <a:avLst/>
              </a:prstGeom>
              <a:blipFill>
                <a:blip r:embed="rId8"/>
                <a:stretch>
                  <a:fillRect l="-21053" r="-23684" b="-8889"/>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9A2D72CD-7559-4D27-885F-0D9A5793E8D5}"/>
              </a:ext>
            </a:extLst>
          </p:cNvPr>
          <p:cNvCxnSpPr/>
          <p:nvPr/>
        </p:nvCxnSpPr>
        <p:spPr bwMode="auto">
          <a:xfrm flipH="1">
            <a:off x="3390279" y="4491938"/>
            <a:ext cx="292968" cy="36798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Box 26">
            <a:extLst>
              <a:ext uri="{FF2B5EF4-FFF2-40B4-BE49-F238E27FC236}">
                <a16:creationId xmlns:a16="http://schemas.microsoft.com/office/drawing/2014/main" id="{F5AFF494-4AA5-41AE-861B-F502C9AFE068}"/>
              </a:ext>
            </a:extLst>
          </p:cNvPr>
          <p:cNvSpPr txBox="1"/>
          <p:nvPr/>
        </p:nvSpPr>
        <p:spPr>
          <a:xfrm>
            <a:off x="3513526" y="4172683"/>
            <a:ext cx="519694" cy="369332"/>
          </a:xfrm>
          <a:prstGeom prst="rect">
            <a:avLst/>
          </a:prstGeom>
          <a:noFill/>
        </p:spPr>
        <p:txBody>
          <a:bodyPr wrap="none" rtlCol="0">
            <a:spAutoFit/>
          </a:bodyPr>
          <a:lstStyle/>
          <a:p>
            <a:r>
              <a:rPr lang="en-US" dirty="0"/>
              <a:t>AN</a:t>
            </a:r>
          </a:p>
        </p:txBody>
      </p:sp>
      <p:cxnSp>
        <p:nvCxnSpPr>
          <p:cNvPr id="28" name="Straight Arrow Connector 27">
            <a:extLst>
              <a:ext uri="{FF2B5EF4-FFF2-40B4-BE49-F238E27FC236}">
                <a16:creationId xmlns:a16="http://schemas.microsoft.com/office/drawing/2014/main" id="{D8148A30-072D-4C5A-9231-9EB2256D6FB4}"/>
              </a:ext>
            </a:extLst>
          </p:cNvPr>
          <p:cNvCxnSpPr/>
          <p:nvPr/>
        </p:nvCxnSpPr>
        <p:spPr bwMode="auto">
          <a:xfrm>
            <a:off x="3925940" y="4547065"/>
            <a:ext cx="502044" cy="92379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4E983D58-FC62-4BBC-9F2D-00FE7C79304F}"/>
              </a:ext>
            </a:extLst>
          </p:cNvPr>
          <p:cNvCxnSpPr/>
          <p:nvPr/>
        </p:nvCxnSpPr>
        <p:spPr bwMode="auto">
          <a:xfrm flipH="1">
            <a:off x="4853764" y="4491938"/>
            <a:ext cx="582332" cy="36644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Arrow Connector 29">
            <a:extLst>
              <a:ext uri="{FF2B5EF4-FFF2-40B4-BE49-F238E27FC236}">
                <a16:creationId xmlns:a16="http://schemas.microsoft.com/office/drawing/2014/main" id="{2A5B16E4-5E65-4C89-9A62-291928479B86}"/>
              </a:ext>
            </a:extLst>
          </p:cNvPr>
          <p:cNvCxnSpPr/>
          <p:nvPr/>
        </p:nvCxnSpPr>
        <p:spPr bwMode="auto">
          <a:xfrm flipH="1">
            <a:off x="4726360" y="4542015"/>
            <a:ext cx="709736" cy="82648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Box 30">
            <a:extLst>
              <a:ext uri="{FF2B5EF4-FFF2-40B4-BE49-F238E27FC236}">
                <a16:creationId xmlns:a16="http://schemas.microsoft.com/office/drawing/2014/main" id="{432EA8EA-2ADF-472A-A6BA-CFE2034D945D}"/>
              </a:ext>
            </a:extLst>
          </p:cNvPr>
          <p:cNvSpPr txBox="1"/>
          <p:nvPr/>
        </p:nvSpPr>
        <p:spPr>
          <a:xfrm>
            <a:off x="5517850" y="4029673"/>
            <a:ext cx="3409419" cy="1200329"/>
          </a:xfrm>
          <a:prstGeom prst="rect">
            <a:avLst/>
          </a:prstGeom>
          <a:noFill/>
        </p:spPr>
        <p:txBody>
          <a:bodyPr wrap="square" rtlCol="0">
            <a:spAutoFit/>
          </a:bodyPr>
          <a:lstStyle/>
          <a:p>
            <a:r>
              <a:rPr lang="en-US" dirty="0"/>
              <a:t>The string at different times. Excepted at the nodes, each point of string has a simple harmonic motion</a:t>
            </a:r>
          </a:p>
        </p:txBody>
      </p:sp>
      <p:sp>
        <p:nvSpPr>
          <p:cNvPr id="32" name="Freeform: Shape 43">
            <a:extLst>
              <a:ext uri="{FF2B5EF4-FFF2-40B4-BE49-F238E27FC236}">
                <a16:creationId xmlns:a16="http://schemas.microsoft.com/office/drawing/2014/main" id="{3CD91F48-1E11-47E2-AF5A-A64A41F03D4D}"/>
              </a:ext>
            </a:extLst>
          </p:cNvPr>
          <p:cNvSpPr/>
          <p:nvPr/>
        </p:nvSpPr>
        <p:spPr bwMode="auto">
          <a:xfrm flipV="1">
            <a:off x="716016" y="5074643"/>
            <a:ext cx="4241074" cy="255439"/>
          </a:xfrm>
          <a:custGeom>
            <a:avLst/>
            <a:gdLst>
              <a:gd name="connsiteX0" fmla="*/ 0 w 4241074"/>
              <a:gd name="connsiteY0" fmla="*/ 295689 h 652346"/>
              <a:gd name="connsiteX1" fmla="*/ 592182 w 4241074"/>
              <a:gd name="connsiteY1" fmla="*/ 8306 h 652346"/>
              <a:gd name="connsiteX2" fmla="*/ 1576251 w 4241074"/>
              <a:gd name="connsiteY2" fmla="*/ 583072 h 652346"/>
              <a:gd name="connsiteX3" fmla="*/ 2647405 w 4241074"/>
              <a:gd name="connsiteY3" fmla="*/ 8306 h 652346"/>
              <a:gd name="connsiteX4" fmla="*/ 3561805 w 4241074"/>
              <a:gd name="connsiteY4" fmla="*/ 644032 h 652346"/>
              <a:gd name="connsiteX5" fmla="*/ 4241074 w 4241074"/>
              <a:gd name="connsiteY5" fmla="*/ 313106 h 65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1074" h="652346">
                <a:moveTo>
                  <a:pt x="0" y="295689"/>
                </a:moveTo>
                <a:cubicBezTo>
                  <a:pt x="164737" y="128049"/>
                  <a:pt x="329474" y="-39591"/>
                  <a:pt x="592182" y="8306"/>
                </a:cubicBezTo>
                <a:cubicBezTo>
                  <a:pt x="854890" y="56203"/>
                  <a:pt x="1233714" y="583072"/>
                  <a:pt x="1576251" y="583072"/>
                </a:cubicBezTo>
                <a:cubicBezTo>
                  <a:pt x="1918788" y="583072"/>
                  <a:pt x="2316479" y="-1854"/>
                  <a:pt x="2647405" y="8306"/>
                </a:cubicBezTo>
                <a:cubicBezTo>
                  <a:pt x="2978331" y="18466"/>
                  <a:pt x="3296194" y="593232"/>
                  <a:pt x="3561805" y="644032"/>
                </a:cubicBezTo>
                <a:cubicBezTo>
                  <a:pt x="3827416" y="694832"/>
                  <a:pt x="4034245" y="503969"/>
                  <a:pt x="4241074" y="313106"/>
                </a:cubicBezTo>
              </a:path>
            </a:pathLst>
          </a:custGeom>
          <a:no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Tree>
    <p:extLst>
      <p:ext uri="{BB962C8B-B14F-4D97-AF65-F5344CB8AC3E}">
        <p14:creationId xmlns:p14="http://schemas.microsoft.com/office/powerpoint/2010/main" val="2800779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55</a:t>
            </a:fld>
            <a:endParaRPr lang="en-US" altLang="zh-CN"/>
          </a:p>
        </p:txBody>
      </p:sp>
      <p:sp>
        <p:nvSpPr>
          <p:cNvPr id="3" name="Freeform: Shape 44">
            <a:extLst>
              <a:ext uri="{FF2B5EF4-FFF2-40B4-BE49-F238E27FC236}">
                <a16:creationId xmlns:a16="http://schemas.microsoft.com/office/drawing/2014/main" id="{61D6A429-8306-4E15-B2E2-6AB7033E2A77}"/>
              </a:ext>
            </a:extLst>
          </p:cNvPr>
          <p:cNvSpPr/>
          <p:nvPr/>
        </p:nvSpPr>
        <p:spPr bwMode="auto">
          <a:xfrm flipV="1">
            <a:off x="693835" y="4819272"/>
            <a:ext cx="4241074" cy="747139"/>
          </a:xfrm>
          <a:custGeom>
            <a:avLst/>
            <a:gdLst>
              <a:gd name="connsiteX0" fmla="*/ 0 w 4241074"/>
              <a:gd name="connsiteY0" fmla="*/ 295689 h 652346"/>
              <a:gd name="connsiteX1" fmla="*/ 592182 w 4241074"/>
              <a:gd name="connsiteY1" fmla="*/ 8306 h 652346"/>
              <a:gd name="connsiteX2" fmla="*/ 1576251 w 4241074"/>
              <a:gd name="connsiteY2" fmla="*/ 583072 h 652346"/>
              <a:gd name="connsiteX3" fmla="*/ 2647405 w 4241074"/>
              <a:gd name="connsiteY3" fmla="*/ 8306 h 652346"/>
              <a:gd name="connsiteX4" fmla="*/ 3561805 w 4241074"/>
              <a:gd name="connsiteY4" fmla="*/ 644032 h 652346"/>
              <a:gd name="connsiteX5" fmla="*/ 4241074 w 4241074"/>
              <a:gd name="connsiteY5" fmla="*/ 313106 h 65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1074" h="652346">
                <a:moveTo>
                  <a:pt x="0" y="295689"/>
                </a:moveTo>
                <a:cubicBezTo>
                  <a:pt x="164737" y="128049"/>
                  <a:pt x="329474" y="-39591"/>
                  <a:pt x="592182" y="8306"/>
                </a:cubicBezTo>
                <a:cubicBezTo>
                  <a:pt x="854890" y="56203"/>
                  <a:pt x="1233714" y="583072"/>
                  <a:pt x="1576251" y="583072"/>
                </a:cubicBezTo>
                <a:cubicBezTo>
                  <a:pt x="1918788" y="583072"/>
                  <a:pt x="2316479" y="-1854"/>
                  <a:pt x="2647405" y="8306"/>
                </a:cubicBezTo>
                <a:cubicBezTo>
                  <a:pt x="2978331" y="18466"/>
                  <a:pt x="3296194" y="593232"/>
                  <a:pt x="3561805" y="644032"/>
                </a:cubicBezTo>
                <a:cubicBezTo>
                  <a:pt x="3827416" y="694832"/>
                  <a:pt x="4034245" y="503969"/>
                  <a:pt x="4241074" y="313106"/>
                </a:cubicBezTo>
              </a:path>
            </a:pathLst>
          </a:custGeom>
          <a:noFill/>
          <a:ln w="952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5" name="Rectangle: Rounded Corners 42">
            <a:extLst>
              <a:ext uri="{FF2B5EF4-FFF2-40B4-BE49-F238E27FC236}">
                <a16:creationId xmlns:a16="http://schemas.microsoft.com/office/drawing/2014/main" id="{8223633D-EB32-45FF-A4A4-E94623817862}"/>
              </a:ext>
            </a:extLst>
          </p:cNvPr>
          <p:cNvSpPr/>
          <p:nvPr/>
        </p:nvSpPr>
        <p:spPr bwMode="auto">
          <a:xfrm>
            <a:off x="5401742" y="4026215"/>
            <a:ext cx="3285058" cy="115745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6" name="Title 1">
            <a:extLst>
              <a:ext uri="{FF2B5EF4-FFF2-40B4-BE49-F238E27FC236}">
                <a16:creationId xmlns:a16="http://schemas.microsoft.com/office/drawing/2014/main" id="{86C8FE7A-C46D-4828-AA47-E33E984D6A1B}"/>
              </a:ext>
            </a:extLst>
          </p:cNvPr>
          <p:cNvSpPr>
            <a:spLocks noGrp="1"/>
          </p:cNvSpPr>
          <p:nvPr>
            <p:ph type="title"/>
          </p:nvPr>
        </p:nvSpPr>
        <p:spPr>
          <a:xfrm>
            <a:off x="603818" y="-146329"/>
            <a:ext cx="8229600" cy="1143000"/>
          </a:xfrm>
        </p:spPr>
        <p:txBody>
          <a:bodyPr/>
          <a:lstStyle/>
          <a:p>
            <a:r>
              <a:rPr lang="en-US" dirty="0"/>
              <a:t>Standing waves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479BCB4-259E-4D83-AB4B-B12627942016}"/>
                  </a:ext>
                </a:extLst>
              </p:cNvPr>
              <p:cNvSpPr>
                <a:spLocks noGrp="1"/>
              </p:cNvSpPr>
              <p:nvPr>
                <p:ph idx="1"/>
              </p:nvPr>
            </p:nvSpPr>
            <p:spPr>
              <a:xfrm>
                <a:off x="179512" y="1052736"/>
                <a:ext cx="8229600" cy="4525963"/>
              </a:xfrm>
            </p:spPr>
            <p:txBody>
              <a:bodyPr/>
              <a:lstStyle/>
              <a:p>
                <a:r>
                  <a:rPr lang="en-US" sz="2400" dirty="0"/>
                  <a:t>A standing wave can be created by the superposition of two waves travelling on two opposite directions at the same angular frequency </a:t>
                </a:r>
                <a14:m>
                  <m:oMath xmlns:m="http://schemas.openxmlformats.org/officeDocument/2006/math">
                    <m:r>
                      <a:rPr lang="en-US" sz="2400" i="1" smtClean="0">
                        <a:latin typeface="Cambria Math" panose="02040503050406030204" pitchFamily="18" charset="0"/>
                        <a:ea typeface="Cambria Math" panose="02040503050406030204" pitchFamily="18" charset="0"/>
                      </a:rPr>
                      <m:t>𝜔</m:t>
                    </m:r>
                  </m:oMath>
                </a14:m>
                <a:r>
                  <a:rPr lang="en-US" sz="2400" dirty="0"/>
                  <a:t>.</a:t>
                </a:r>
              </a:p>
              <a:p>
                <a:r>
                  <a:rPr lang="en-US" sz="2400" dirty="0"/>
                  <a:t>The positions of destructive interference between the two waves are named </a:t>
                </a:r>
                <a:r>
                  <a:rPr lang="en-US" sz="2400" b="1" dirty="0"/>
                  <a:t>nodes </a:t>
                </a:r>
              </a:p>
              <a:p>
                <a:r>
                  <a:rPr lang="en-US" sz="2400" dirty="0"/>
                  <a:t>The position of constructive interference between the two waves are named </a:t>
                </a:r>
                <a:r>
                  <a:rPr lang="en-US" sz="2400" b="1" dirty="0"/>
                  <a:t>antinodes </a:t>
                </a:r>
                <a:r>
                  <a:rPr lang="en-US" sz="2400" dirty="0"/>
                  <a:t>(where the amplitude of motion is the greatest). </a:t>
                </a:r>
              </a:p>
            </p:txBody>
          </p:sp>
        </mc:Choice>
        <mc:Fallback xmlns="">
          <p:sp>
            <p:nvSpPr>
              <p:cNvPr id="7" name="Content Placeholder 2">
                <a:extLst>
                  <a:ext uri="{FF2B5EF4-FFF2-40B4-BE49-F238E27FC236}">
                    <a16:creationId xmlns:a16="http://schemas.microsoft.com/office/drawing/2014/main" id="{A479BCB4-259E-4D83-AB4B-B12627942016}"/>
                  </a:ext>
                </a:extLst>
              </p:cNvPr>
              <p:cNvSpPr>
                <a:spLocks noGrp="1" noRot="1" noChangeAspect="1" noMove="1" noResize="1" noEditPoints="1" noAdjustHandles="1" noChangeArrowheads="1" noChangeShapeType="1" noTextEdit="1"/>
              </p:cNvSpPr>
              <p:nvPr>
                <p:ph idx="1"/>
              </p:nvPr>
            </p:nvSpPr>
            <p:spPr>
              <a:xfrm>
                <a:off x="179512" y="1052736"/>
                <a:ext cx="8229600" cy="4525963"/>
              </a:xfrm>
              <a:blipFill>
                <a:blip r:embed="rId3"/>
                <a:stretch>
                  <a:fillRect l="-963" t="-943"/>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E833CB8F-4C63-4467-96F1-873957639494}"/>
              </a:ext>
            </a:extLst>
          </p:cNvPr>
          <p:cNvCxnSpPr/>
          <p:nvPr/>
        </p:nvCxnSpPr>
        <p:spPr bwMode="auto">
          <a:xfrm>
            <a:off x="679635" y="5224486"/>
            <a:ext cx="542128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Arrow Connector 8">
            <a:extLst>
              <a:ext uri="{FF2B5EF4-FFF2-40B4-BE49-F238E27FC236}">
                <a16:creationId xmlns:a16="http://schemas.microsoft.com/office/drawing/2014/main" id="{1066F364-59B5-431F-A539-72A686E21300}"/>
              </a:ext>
            </a:extLst>
          </p:cNvPr>
          <p:cNvCxnSpPr/>
          <p:nvPr/>
        </p:nvCxnSpPr>
        <p:spPr bwMode="auto">
          <a:xfrm flipV="1">
            <a:off x="716016" y="4719884"/>
            <a:ext cx="0" cy="11138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EA31A76-4008-4405-AD17-CB4110E0A4A4}"/>
                  </a:ext>
                </a:extLst>
              </p:cNvPr>
              <p:cNvSpPr txBox="1"/>
              <p:nvPr/>
            </p:nvSpPr>
            <p:spPr>
              <a:xfrm>
                <a:off x="340283" y="5091503"/>
                <a:ext cx="218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en-US" dirty="0"/>
              </a:p>
            </p:txBody>
          </p:sp>
        </mc:Choice>
        <mc:Fallback xmlns="">
          <p:sp>
            <p:nvSpPr>
              <p:cNvPr id="10" name="TextBox 9">
                <a:extLst>
                  <a:ext uri="{FF2B5EF4-FFF2-40B4-BE49-F238E27FC236}">
                    <a16:creationId xmlns:a16="http://schemas.microsoft.com/office/drawing/2014/main" id="{0EA31A76-4008-4405-AD17-CB4110E0A4A4}"/>
                  </a:ext>
                </a:extLst>
              </p:cNvPr>
              <p:cNvSpPr txBox="1">
                <a:spLocks noRot="1" noChangeAspect="1" noMove="1" noResize="1" noEditPoints="1" noAdjustHandles="1" noChangeArrowheads="1" noChangeShapeType="1" noTextEdit="1"/>
              </p:cNvSpPr>
              <p:nvPr/>
            </p:nvSpPr>
            <p:spPr>
              <a:xfrm>
                <a:off x="340283" y="5091503"/>
                <a:ext cx="218842" cy="276999"/>
              </a:xfrm>
              <a:prstGeom prst="rect">
                <a:avLst/>
              </a:prstGeom>
              <a:blipFill>
                <a:blip r:embed="rId4"/>
                <a:stretch>
                  <a:fillRect l="-25000" r="-22222" b="-8696"/>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82B858E7-25E8-444F-B737-3203777DC753}"/>
              </a:ext>
            </a:extLst>
          </p:cNvPr>
          <p:cNvCxnSpPr/>
          <p:nvPr/>
        </p:nvCxnSpPr>
        <p:spPr bwMode="auto">
          <a:xfrm flipV="1">
            <a:off x="4990887" y="4894906"/>
            <a:ext cx="0" cy="659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FD607C8-7DCA-4A4C-B78B-E0908AA93586}"/>
                  </a:ext>
                </a:extLst>
              </p:cNvPr>
              <p:cNvSpPr txBox="1"/>
              <p:nvPr/>
            </p:nvSpPr>
            <p:spPr>
              <a:xfrm>
                <a:off x="4660763" y="5619517"/>
                <a:ext cx="6176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oMath>
                  </m:oMathPara>
                </a14:m>
                <a:endParaRPr lang="en-US" dirty="0"/>
              </a:p>
            </p:txBody>
          </p:sp>
        </mc:Choice>
        <mc:Fallback xmlns="">
          <p:sp>
            <p:nvSpPr>
              <p:cNvPr id="12" name="TextBox 11">
                <a:extLst>
                  <a:ext uri="{FF2B5EF4-FFF2-40B4-BE49-F238E27FC236}">
                    <a16:creationId xmlns:a16="http://schemas.microsoft.com/office/drawing/2014/main" id="{CFD607C8-7DCA-4A4C-B78B-E0908AA93586}"/>
                  </a:ext>
                </a:extLst>
              </p:cNvPr>
              <p:cNvSpPr txBox="1">
                <a:spLocks noRot="1" noChangeAspect="1" noMove="1" noResize="1" noEditPoints="1" noAdjustHandles="1" noChangeArrowheads="1" noChangeShapeType="1" noTextEdit="1"/>
              </p:cNvSpPr>
              <p:nvPr/>
            </p:nvSpPr>
            <p:spPr>
              <a:xfrm>
                <a:off x="4660763" y="5619517"/>
                <a:ext cx="617669" cy="276999"/>
              </a:xfrm>
              <a:prstGeom prst="rect">
                <a:avLst/>
              </a:prstGeom>
              <a:blipFill>
                <a:blip r:embed="rId5"/>
                <a:stretch>
                  <a:fillRect l="-4950" r="-6931" b="-8889"/>
                </a:stretch>
              </a:blipFill>
            </p:spPr>
            <p:txBody>
              <a:bodyPr/>
              <a:lstStyle/>
              <a:p>
                <a:r>
                  <a:rPr lang="en-US">
                    <a:noFill/>
                  </a:rPr>
                  <a:t> </a:t>
                </a:r>
              </a:p>
            </p:txBody>
          </p:sp>
        </mc:Fallback>
      </mc:AlternateContent>
      <p:sp>
        <p:nvSpPr>
          <p:cNvPr id="13" name="Freeform: Shape 10">
            <a:extLst>
              <a:ext uri="{FF2B5EF4-FFF2-40B4-BE49-F238E27FC236}">
                <a16:creationId xmlns:a16="http://schemas.microsoft.com/office/drawing/2014/main" id="{AE269575-B8DA-4FFE-8D26-A3D95A688F7B}"/>
              </a:ext>
            </a:extLst>
          </p:cNvPr>
          <p:cNvSpPr/>
          <p:nvPr/>
        </p:nvSpPr>
        <p:spPr bwMode="auto">
          <a:xfrm>
            <a:off x="695088" y="4931403"/>
            <a:ext cx="4241074" cy="652346"/>
          </a:xfrm>
          <a:custGeom>
            <a:avLst/>
            <a:gdLst>
              <a:gd name="connsiteX0" fmla="*/ 0 w 4241074"/>
              <a:gd name="connsiteY0" fmla="*/ 295689 h 652346"/>
              <a:gd name="connsiteX1" fmla="*/ 592182 w 4241074"/>
              <a:gd name="connsiteY1" fmla="*/ 8306 h 652346"/>
              <a:gd name="connsiteX2" fmla="*/ 1576251 w 4241074"/>
              <a:gd name="connsiteY2" fmla="*/ 583072 h 652346"/>
              <a:gd name="connsiteX3" fmla="*/ 2647405 w 4241074"/>
              <a:gd name="connsiteY3" fmla="*/ 8306 h 652346"/>
              <a:gd name="connsiteX4" fmla="*/ 3561805 w 4241074"/>
              <a:gd name="connsiteY4" fmla="*/ 644032 h 652346"/>
              <a:gd name="connsiteX5" fmla="*/ 4241074 w 4241074"/>
              <a:gd name="connsiteY5" fmla="*/ 313106 h 65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1074" h="652346">
                <a:moveTo>
                  <a:pt x="0" y="295689"/>
                </a:moveTo>
                <a:cubicBezTo>
                  <a:pt x="164737" y="128049"/>
                  <a:pt x="329474" y="-39591"/>
                  <a:pt x="592182" y="8306"/>
                </a:cubicBezTo>
                <a:cubicBezTo>
                  <a:pt x="854890" y="56203"/>
                  <a:pt x="1233714" y="583072"/>
                  <a:pt x="1576251" y="583072"/>
                </a:cubicBezTo>
                <a:cubicBezTo>
                  <a:pt x="1918788" y="583072"/>
                  <a:pt x="2316479" y="-1854"/>
                  <a:pt x="2647405" y="8306"/>
                </a:cubicBezTo>
                <a:cubicBezTo>
                  <a:pt x="2978331" y="18466"/>
                  <a:pt x="3296194" y="593232"/>
                  <a:pt x="3561805" y="644032"/>
                </a:cubicBezTo>
                <a:cubicBezTo>
                  <a:pt x="3827416" y="694832"/>
                  <a:pt x="4034245" y="503969"/>
                  <a:pt x="4241074" y="313106"/>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D5BAA70-30AA-443C-B86C-AEA8350B55C2}"/>
                  </a:ext>
                </a:extLst>
              </p:cNvPr>
              <p:cNvSpPr txBox="1"/>
              <p:nvPr/>
            </p:nvSpPr>
            <p:spPr>
              <a:xfrm>
                <a:off x="6130885" y="5091503"/>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4" name="TextBox 13">
                <a:extLst>
                  <a:ext uri="{FF2B5EF4-FFF2-40B4-BE49-F238E27FC236}">
                    <a16:creationId xmlns:a16="http://schemas.microsoft.com/office/drawing/2014/main" id="{7D5BAA70-30AA-443C-B86C-AEA8350B55C2}"/>
                  </a:ext>
                </a:extLst>
              </p:cNvPr>
              <p:cNvSpPr txBox="1">
                <a:spLocks noRot="1" noChangeAspect="1" noMove="1" noResize="1" noEditPoints="1" noAdjustHandles="1" noChangeArrowheads="1" noChangeShapeType="1" noTextEdit="1"/>
              </p:cNvSpPr>
              <p:nvPr/>
            </p:nvSpPr>
            <p:spPr>
              <a:xfrm>
                <a:off x="6130885" y="5091503"/>
                <a:ext cx="188128" cy="276999"/>
              </a:xfrm>
              <a:prstGeom prst="rect">
                <a:avLst/>
              </a:prstGeom>
              <a:blipFill>
                <a:blip r:embed="rId6"/>
                <a:stretch>
                  <a:fillRect l="-16129" r="-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C0BAC0B-FF48-4F99-9AA0-B130E6053167}"/>
                  </a:ext>
                </a:extLst>
              </p:cNvPr>
              <p:cNvSpPr txBox="1"/>
              <p:nvPr/>
            </p:nvSpPr>
            <p:spPr>
              <a:xfrm>
                <a:off x="412291" y="4581384"/>
                <a:ext cx="191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15" name="TextBox 14">
                <a:extLst>
                  <a:ext uri="{FF2B5EF4-FFF2-40B4-BE49-F238E27FC236}">
                    <a16:creationId xmlns:a16="http://schemas.microsoft.com/office/drawing/2014/main" id="{FC0BAC0B-FF48-4F99-9AA0-B130E6053167}"/>
                  </a:ext>
                </a:extLst>
              </p:cNvPr>
              <p:cNvSpPr txBox="1">
                <a:spLocks noRot="1" noChangeAspect="1" noMove="1" noResize="1" noEditPoints="1" noAdjustHandles="1" noChangeArrowheads="1" noChangeShapeType="1" noTextEdit="1"/>
              </p:cNvSpPr>
              <p:nvPr/>
            </p:nvSpPr>
            <p:spPr>
              <a:xfrm>
                <a:off x="412291" y="4581384"/>
                <a:ext cx="191527" cy="276999"/>
              </a:xfrm>
              <a:prstGeom prst="rect">
                <a:avLst/>
              </a:prstGeom>
              <a:blipFill>
                <a:blip r:embed="rId7"/>
                <a:stretch>
                  <a:fillRect l="-29032" r="-29032" b="-28889"/>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25D52491-34BC-4C9D-AACF-C33537EDA0D7}"/>
              </a:ext>
            </a:extLst>
          </p:cNvPr>
          <p:cNvCxnSpPr/>
          <p:nvPr/>
        </p:nvCxnSpPr>
        <p:spPr bwMode="auto">
          <a:xfrm flipV="1">
            <a:off x="734888" y="5996372"/>
            <a:ext cx="0" cy="5040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a:extLst>
              <a:ext uri="{FF2B5EF4-FFF2-40B4-BE49-F238E27FC236}">
                <a16:creationId xmlns:a16="http://schemas.microsoft.com/office/drawing/2014/main" id="{AEDD7D95-4190-4035-801B-FEBAD7E25072}"/>
              </a:ext>
            </a:extLst>
          </p:cNvPr>
          <p:cNvSpPr txBox="1"/>
          <p:nvPr/>
        </p:nvSpPr>
        <p:spPr>
          <a:xfrm>
            <a:off x="553588" y="6481734"/>
            <a:ext cx="362600" cy="369332"/>
          </a:xfrm>
          <a:prstGeom prst="rect">
            <a:avLst/>
          </a:prstGeom>
          <a:noFill/>
        </p:spPr>
        <p:txBody>
          <a:bodyPr wrap="none" rtlCol="0">
            <a:spAutoFit/>
          </a:bodyPr>
          <a:lstStyle/>
          <a:p>
            <a:r>
              <a:rPr lang="en-US" dirty="0"/>
              <a:t>N</a:t>
            </a:r>
          </a:p>
        </p:txBody>
      </p:sp>
      <p:cxnSp>
        <p:nvCxnSpPr>
          <p:cNvPr id="18" name="Straight Arrow Connector 17">
            <a:extLst>
              <a:ext uri="{FF2B5EF4-FFF2-40B4-BE49-F238E27FC236}">
                <a16:creationId xmlns:a16="http://schemas.microsoft.com/office/drawing/2014/main" id="{F9E12DB2-1E3A-44DA-88C2-C1CDA5FD5CE3}"/>
              </a:ext>
            </a:extLst>
          </p:cNvPr>
          <p:cNvCxnSpPr/>
          <p:nvPr/>
        </p:nvCxnSpPr>
        <p:spPr bwMode="auto">
          <a:xfrm flipV="1">
            <a:off x="1763688" y="5492316"/>
            <a:ext cx="0" cy="5040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8">
            <a:extLst>
              <a:ext uri="{FF2B5EF4-FFF2-40B4-BE49-F238E27FC236}">
                <a16:creationId xmlns:a16="http://schemas.microsoft.com/office/drawing/2014/main" id="{F032210C-A92B-4D0A-8A8B-E8134F09A1E9}"/>
              </a:ext>
            </a:extLst>
          </p:cNvPr>
          <p:cNvSpPr txBox="1"/>
          <p:nvPr/>
        </p:nvSpPr>
        <p:spPr>
          <a:xfrm>
            <a:off x="1582388" y="6083301"/>
            <a:ext cx="362600" cy="369332"/>
          </a:xfrm>
          <a:prstGeom prst="rect">
            <a:avLst/>
          </a:prstGeom>
          <a:noFill/>
        </p:spPr>
        <p:txBody>
          <a:bodyPr wrap="none" rtlCol="0">
            <a:spAutoFit/>
          </a:bodyPr>
          <a:lstStyle/>
          <a:p>
            <a:r>
              <a:rPr lang="en-US" dirty="0"/>
              <a:t>N</a:t>
            </a:r>
          </a:p>
        </p:txBody>
      </p:sp>
      <p:cxnSp>
        <p:nvCxnSpPr>
          <p:cNvPr id="20" name="Straight Arrow Connector 19">
            <a:extLst>
              <a:ext uri="{FF2B5EF4-FFF2-40B4-BE49-F238E27FC236}">
                <a16:creationId xmlns:a16="http://schemas.microsoft.com/office/drawing/2014/main" id="{564798D3-627D-4733-8EA8-B5C67447D5A9}"/>
              </a:ext>
            </a:extLst>
          </p:cNvPr>
          <p:cNvCxnSpPr/>
          <p:nvPr/>
        </p:nvCxnSpPr>
        <p:spPr bwMode="auto">
          <a:xfrm flipV="1">
            <a:off x="2849580" y="5505988"/>
            <a:ext cx="0" cy="5040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DBEE9CE4-BBFA-4BE5-B0D3-5793649B880B}"/>
              </a:ext>
            </a:extLst>
          </p:cNvPr>
          <p:cNvCxnSpPr/>
          <p:nvPr/>
        </p:nvCxnSpPr>
        <p:spPr bwMode="auto">
          <a:xfrm flipV="1">
            <a:off x="3851920" y="5470860"/>
            <a:ext cx="0" cy="5040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a:extLst>
              <a:ext uri="{FF2B5EF4-FFF2-40B4-BE49-F238E27FC236}">
                <a16:creationId xmlns:a16="http://schemas.microsoft.com/office/drawing/2014/main" id="{6811FDE5-B275-4FD0-A79D-820C50BE73F1}"/>
              </a:ext>
            </a:extLst>
          </p:cNvPr>
          <p:cNvSpPr txBox="1"/>
          <p:nvPr/>
        </p:nvSpPr>
        <p:spPr>
          <a:xfrm>
            <a:off x="2668280" y="6083301"/>
            <a:ext cx="362600" cy="369332"/>
          </a:xfrm>
          <a:prstGeom prst="rect">
            <a:avLst/>
          </a:prstGeom>
          <a:noFill/>
        </p:spPr>
        <p:txBody>
          <a:bodyPr wrap="none" rtlCol="0">
            <a:spAutoFit/>
          </a:bodyPr>
          <a:lstStyle/>
          <a:p>
            <a:r>
              <a:rPr lang="en-US" dirty="0"/>
              <a:t>N</a:t>
            </a:r>
          </a:p>
        </p:txBody>
      </p:sp>
      <p:sp>
        <p:nvSpPr>
          <p:cNvPr id="23" name="TextBox 22">
            <a:extLst>
              <a:ext uri="{FF2B5EF4-FFF2-40B4-BE49-F238E27FC236}">
                <a16:creationId xmlns:a16="http://schemas.microsoft.com/office/drawing/2014/main" id="{BFF3A5BE-489D-47B1-9CD2-E14D4760839C}"/>
              </a:ext>
            </a:extLst>
          </p:cNvPr>
          <p:cNvSpPr txBox="1"/>
          <p:nvPr/>
        </p:nvSpPr>
        <p:spPr>
          <a:xfrm>
            <a:off x="3670620" y="6083301"/>
            <a:ext cx="362600" cy="369332"/>
          </a:xfrm>
          <a:prstGeom prst="rect">
            <a:avLst/>
          </a:prstGeom>
          <a:noFill/>
        </p:spPr>
        <p:txBody>
          <a:bodyPr wrap="none" rtlCol="0">
            <a:spAutoFit/>
          </a:bodyPr>
          <a:lstStyle/>
          <a:p>
            <a:r>
              <a:rPr lang="en-US" dirty="0"/>
              <a:t>N</a:t>
            </a:r>
          </a:p>
        </p:txBody>
      </p:sp>
      <p:cxnSp>
        <p:nvCxnSpPr>
          <p:cNvPr id="24" name="Straight Arrow Connector 23">
            <a:extLst>
              <a:ext uri="{FF2B5EF4-FFF2-40B4-BE49-F238E27FC236}">
                <a16:creationId xmlns:a16="http://schemas.microsoft.com/office/drawing/2014/main" id="{72C00486-FE34-421C-B021-6EF2B333F863}"/>
              </a:ext>
            </a:extLst>
          </p:cNvPr>
          <p:cNvCxnSpPr/>
          <p:nvPr/>
        </p:nvCxnSpPr>
        <p:spPr bwMode="auto">
          <a:xfrm flipV="1">
            <a:off x="5015874" y="5896516"/>
            <a:ext cx="0" cy="5040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F4B257D-20D3-4CE4-8B17-CC0CBE58252E}"/>
                  </a:ext>
                </a:extLst>
              </p:cNvPr>
              <p:cNvSpPr txBox="1"/>
              <p:nvPr/>
            </p:nvSpPr>
            <p:spPr>
              <a:xfrm>
                <a:off x="4853764" y="6452633"/>
                <a:ext cx="231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oMath>
                  </m:oMathPara>
                </a14:m>
                <a:endParaRPr lang="en-US" dirty="0"/>
              </a:p>
            </p:txBody>
          </p:sp>
        </mc:Choice>
        <mc:Fallback xmlns="">
          <p:sp>
            <p:nvSpPr>
              <p:cNvPr id="25" name="TextBox 24">
                <a:extLst>
                  <a:ext uri="{FF2B5EF4-FFF2-40B4-BE49-F238E27FC236}">
                    <a16:creationId xmlns:a16="http://schemas.microsoft.com/office/drawing/2014/main" id="{3F4B257D-20D3-4CE4-8B17-CC0CBE58252E}"/>
                  </a:ext>
                </a:extLst>
              </p:cNvPr>
              <p:cNvSpPr txBox="1">
                <a:spLocks noRot="1" noChangeAspect="1" noMove="1" noResize="1" noEditPoints="1" noAdjustHandles="1" noChangeArrowheads="1" noChangeShapeType="1" noTextEdit="1"/>
              </p:cNvSpPr>
              <p:nvPr/>
            </p:nvSpPr>
            <p:spPr>
              <a:xfrm>
                <a:off x="4853764" y="6452633"/>
                <a:ext cx="231666" cy="276999"/>
              </a:xfrm>
              <a:prstGeom prst="rect">
                <a:avLst/>
              </a:prstGeom>
              <a:blipFill>
                <a:blip r:embed="rId8"/>
                <a:stretch>
                  <a:fillRect l="-21053" r="-23684" b="-8889"/>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9A2D72CD-7559-4D27-885F-0D9A5793E8D5}"/>
              </a:ext>
            </a:extLst>
          </p:cNvPr>
          <p:cNvCxnSpPr/>
          <p:nvPr/>
        </p:nvCxnSpPr>
        <p:spPr bwMode="auto">
          <a:xfrm flipH="1">
            <a:off x="3390279" y="4491938"/>
            <a:ext cx="292968" cy="36798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Box 26">
            <a:extLst>
              <a:ext uri="{FF2B5EF4-FFF2-40B4-BE49-F238E27FC236}">
                <a16:creationId xmlns:a16="http://schemas.microsoft.com/office/drawing/2014/main" id="{F5AFF494-4AA5-41AE-861B-F502C9AFE068}"/>
              </a:ext>
            </a:extLst>
          </p:cNvPr>
          <p:cNvSpPr txBox="1"/>
          <p:nvPr/>
        </p:nvSpPr>
        <p:spPr>
          <a:xfrm>
            <a:off x="3513526" y="4172683"/>
            <a:ext cx="519694" cy="369332"/>
          </a:xfrm>
          <a:prstGeom prst="rect">
            <a:avLst/>
          </a:prstGeom>
          <a:noFill/>
        </p:spPr>
        <p:txBody>
          <a:bodyPr wrap="none" rtlCol="0">
            <a:spAutoFit/>
          </a:bodyPr>
          <a:lstStyle/>
          <a:p>
            <a:r>
              <a:rPr lang="en-US" dirty="0"/>
              <a:t>AN</a:t>
            </a:r>
          </a:p>
        </p:txBody>
      </p:sp>
      <p:cxnSp>
        <p:nvCxnSpPr>
          <p:cNvPr id="28" name="Straight Arrow Connector 27">
            <a:extLst>
              <a:ext uri="{FF2B5EF4-FFF2-40B4-BE49-F238E27FC236}">
                <a16:creationId xmlns:a16="http://schemas.microsoft.com/office/drawing/2014/main" id="{D8148A30-072D-4C5A-9231-9EB2256D6FB4}"/>
              </a:ext>
            </a:extLst>
          </p:cNvPr>
          <p:cNvCxnSpPr/>
          <p:nvPr/>
        </p:nvCxnSpPr>
        <p:spPr bwMode="auto">
          <a:xfrm>
            <a:off x="3925940" y="4547065"/>
            <a:ext cx="502044" cy="92379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4E983D58-FC62-4BBC-9F2D-00FE7C79304F}"/>
              </a:ext>
            </a:extLst>
          </p:cNvPr>
          <p:cNvCxnSpPr/>
          <p:nvPr/>
        </p:nvCxnSpPr>
        <p:spPr bwMode="auto">
          <a:xfrm flipH="1">
            <a:off x="4853764" y="4491938"/>
            <a:ext cx="582332" cy="36644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Arrow Connector 29">
            <a:extLst>
              <a:ext uri="{FF2B5EF4-FFF2-40B4-BE49-F238E27FC236}">
                <a16:creationId xmlns:a16="http://schemas.microsoft.com/office/drawing/2014/main" id="{2A5B16E4-5E65-4C89-9A62-291928479B86}"/>
              </a:ext>
            </a:extLst>
          </p:cNvPr>
          <p:cNvCxnSpPr/>
          <p:nvPr/>
        </p:nvCxnSpPr>
        <p:spPr bwMode="auto">
          <a:xfrm flipH="1">
            <a:off x="4726360" y="4542015"/>
            <a:ext cx="709736" cy="82648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Box 30">
            <a:extLst>
              <a:ext uri="{FF2B5EF4-FFF2-40B4-BE49-F238E27FC236}">
                <a16:creationId xmlns:a16="http://schemas.microsoft.com/office/drawing/2014/main" id="{432EA8EA-2ADF-472A-A6BA-CFE2034D945D}"/>
              </a:ext>
            </a:extLst>
          </p:cNvPr>
          <p:cNvSpPr txBox="1"/>
          <p:nvPr/>
        </p:nvSpPr>
        <p:spPr>
          <a:xfrm>
            <a:off x="5517850" y="4029673"/>
            <a:ext cx="3409419" cy="1200329"/>
          </a:xfrm>
          <a:prstGeom prst="rect">
            <a:avLst/>
          </a:prstGeom>
          <a:noFill/>
        </p:spPr>
        <p:txBody>
          <a:bodyPr wrap="square" rtlCol="0">
            <a:spAutoFit/>
          </a:bodyPr>
          <a:lstStyle/>
          <a:p>
            <a:r>
              <a:rPr lang="en-US" dirty="0"/>
              <a:t>The string at different times. Excepted at the nodes, each point of string has a simple harmonic motion</a:t>
            </a:r>
          </a:p>
        </p:txBody>
      </p:sp>
      <p:sp>
        <p:nvSpPr>
          <p:cNvPr id="32" name="Freeform: Shape 43">
            <a:extLst>
              <a:ext uri="{FF2B5EF4-FFF2-40B4-BE49-F238E27FC236}">
                <a16:creationId xmlns:a16="http://schemas.microsoft.com/office/drawing/2014/main" id="{3CD91F48-1E11-47E2-AF5A-A64A41F03D4D}"/>
              </a:ext>
            </a:extLst>
          </p:cNvPr>
          <p:cNvSpPr/>
          <p:nvPr/>
        </p:nvSpPr>
        <p:spPr bwMode="auto">
          <a:xfrm flipV="1">
            <a:off x="716016" y="5074643"/>
            <a:ext cx="4241074" cy="255439"/>
          </a:xfrm>
          <a:custGeom>
            <a:avLst/>
            <a:gdLst>
              <a:gd name="connsiteX0" fmla="*/ 0 w 4241074"/>
              <a:gd name="connsiteY0" fmla="*/ 295689 h 652346"/>
              <a:gd name="connsiteX1" fmla="*/ 592182 w 4241074"/>
              <a:gd name="connsiteY1" fmla="*/ 8306 h 652346"/>
              <a:gd name="connsiteX2" fmla="*/ 1576251 w 4241074"/>
              <a:gd name="connsiteY2" fmla="*/ 583072 h 652346"/>
              <a:gd name="connsiteX3" fmla="*/ 2647405 w 4241074"/>
              <a:gd name="connsiteY3" fmla="*/ 8306 h 652346"/>
              <a:gd name="connsiteX4" fmla="*/ 3561805 w 4241074"/>
              <a:gd name="connsiteY4" fmla="*/ 644032 h 652346"/>
              <a:gd name="connsiteX5" fmla="*/ 4241074 w 4241074"/>
              <a:gd name="connsiteY5" fmla="*/ 313106 h 65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1074" h="652346">
                <a:moveTo>
                  <a:pt x="0" y="295689"/>
                </a:moveTo>
                <a:cubicBezTo>
                  <a:pt x="164737" y="128049"/>
                  <a:pt x="329474" y="-39591"/>
                  <a:pt x="592182" y="8306"/>
                </a:cubicBezTo>
                <a:cubicBezTo>
                  <a:pt x="854890" y="56203"/>
                  <a:pt x="1233714" y="583072"/>
                  <a:pt x="1576251" y="583072"/>
                </a:cubicBezTo>
                <a:cubicBezTo>
                  <a:pt x="1918788" y="583072"/>
                  <a:pt x="2316479" y="-1854"/>
                  <a:pt x="2647405" y="8306"/>
                </a:cubicBezTo>
                <a:cubicBezTo>
                  <a:pt x="2978331" y="18466"/>
                  <a:pt x="3296194" y="593232"/>
                  <a:pt x="3561805" y="644032"/>
                </a:cubicBezTo>
                <a:cubicBezTo>
                  <a:pt x="3827416" y="694832"/>
                  <a:pt x="4034245" y="503969"/>
                  <a:pt x="4241074" y="313106"/>
                </a:cubicBezTo>
              </a:path>
            </a:pathLst>
          </a:custGeom>
          <a:no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Tree>
    <p:extLst>
      <p:ext uri="{BB962C8B-B14F-4D97-AF65-F5344CB8AC3E}">
        <p14:creationId xmlns:p14="http://schemas.microsoft.com/office/powerpoint/2010/main" val="3197604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56</a:t>
            </a:fld>
            <a:endParaRPr lang="en-US" altLang="zh-CN"/>
          </a:p>
        </p:txBody>
      </p:sp>
      <p:sp>
        <p:nvSpPr>
          <p:cNvPr id="3" name="Title 1">
            <a:extLst>
              <a:ext uri="{FF2B5EF4-FFF2-40B4-BE49-F238E27FC236}">
                <a16:creationId xmlns:a16="http://schemas.microsoft.com/office/drawing/2014/main" id="{86C8FE7A-C46D-4828-AA47-E33E984D6A1B}"/>
              </a:ext>
            </a:extLst>
          </p:cNvPr>
          <p:cNvSpPr>
            <a:spLocks noGrp="1"/>
          </p:cNvSpPr>
          <p:nvPr>
            <p:ph type="title"/>
          </p:nvPr>
        </p:nvSpPr>
        <p:spPr>
          <a:xfrm>
            <a:off x="738964" y="-126892"/>
            <a:ext cx="8229600" cy="1143000"/>
          </a:xfrm>
        </p:spPr>
        <p:txBody>
          <a:bodyPr/>
          <a:lstStyle/>
          <a:p>
            <a:r>
              <a:rPr lang="en-US" dirty="0"/>
              <a:t>Standing waves</a:t>
            </a:r>
          </a:p>
        </p:txBody>
      </p:sp>
      <p:sp>
        <p:nvSpPr>
          <p:cNvPr id="5" name="Content Placeholder 2">
            <a:extLst>
              <a:ext uri="{FF2B5EF4-FFF2-40B4-BE49-F238E27FC236}">
                <a16:creationId xmlns:a16="http://schemas.microsoft.com/office/drawing/2014/main" id="{A479BCB4-259E-4D83-AB4B-B12627942016}"/>
              </a:ext>
            </a:extLst>
          </p:cNvPr>
          <p:cNvSpPr>
            <a:spLocks noGrp="1"/>
          </p:cNvSpPr>
          <p:nvPr>
            <p:ph idx="1"/>
          </p:nvPr>
        </p:nvSpPr>
        <p:spPr>
          <a:xfrm>
            <a:off x="179512" y="1052736"/>
            <a:ext cx="8229600" cy="4525963"/>
          </a:xfrm>
        </p:spPr>
        <p:txBody>
          <a:bodyPr/>
          <a:lstStyle/>
          <a:p>
            <a:r>
              <a:rPr lang="en-US" sz="2800" dirty="0"/>
              <a:t>A standing wave on a string don’t move along the string (unlike a travelling wave).</a:t>
            </a:r>
          </a:p>
        </p:txBody>
      </p:sp>
      <p:sp>
        <p:nvSpPr>
          <p:cNvPr id="6" name="Slide Number Placeholder 3">
            <a:extLst>
              <a:ext uri="{FF2B5EF4-FFF2-40B4-BE49-F238E27FC236}">
                <a16:creationId xmlns:a16="http://schemas.microsoft.com/office/drawing/2014/main" id="{FB2E2311-BCEC-4107-957A-EAC512115D92}"/>
              </a:ext>
            </a:extLst>
          </p:cNvPr>
          <p:cNvSpPr txBox="1">
            <a:spLocks/>
          </p:cNvSpPr>
          <p:nvPr/>
        </p:nvSpPr>
        <p:spPr>
          <a:xfrm>
            <a:off x="6553200" y="6248400"/>
            <a:ext cx="2133600" cy="476250"/>
          </a:xfrm>
          <a:prstGeom prst="rect">
            <a:avLst/>
          </a:prstGeom>
        </p:spPr>
        <p:txBody>
          <a:bodyPr/>
          <a:lstStyle>
            <a:defPPr>
              <a:defRPr lang="zh-CN"/>
            </a:defPPr>
            <a:lvl1pPr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5pPr>
            <a:lvl6pPr marL="22860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6pPr>
            <a:lvl7pPr marL="27432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7pPr>
            <a:lvl8pPr marL="32004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8pPr>
            <a:lvl9pPr marL="36576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9pPr>
          </a:lstStyle>
          <a:p>
            <a:pPr>
              <a:defRPr/>
            </a:pPr>
            <a:fld id="{3C76BCED-983B-4975-B93D-90282543D9E3}" type="slidenum">
              <a:rPr lang="en-US" altLang="zh-CN" smtClean="0"/>
              <a:pPr>
                <a:defRPr/>
              </a:pPr>
              <a:t>56</a:t>
            </a:fld>
            <a:endParaRPr lang="en-US" altLang="zh-CN"/>
          </a:p>
        </p:txBody>
      </p:sp>
      <p:sp>
        <p:nvSpPr>
          <p:cNvPr id="7" name="Freeform: Shape 25">
            <a:extLst>
              <a:ext uri="{FF2B5EF4-FFF2-40B4-BE49-F238E27FC236}">
                <a16:creationId xmlns:a16="http://schemas.microsoft.com/office/drawing/2014/main" id="{F4CA3F89-D8F9-4EE1-BB31-9EA385A656D2}"/>
              </a:ext>
            </a:extLst>
          </p:cNvPr>
          <p:cNvSpPr/>
          <p:nvPr/>
        </p:nvSpPr>
        <p:spPr bwMode="auto">
          <a:xfrm flipV="1">
            <a:off x="693835" y="4819272"/>
            <a:ext cx="4241074" cy="747139"/>
          </a:xfrm>
          <a:custGeom>
            <a:avLst/>
            <a:gdLst>
              <a:gd name="connsiteX0" fmla="*/ 0 w 4241074"/>
              <a:gd name="connsiteY0" fmla="*/ 295689 h 652346"/>
              <a:gd name="connsiteX1" fmla="*/ 592182 w 4241074"/>
              <a:gd name="connsiteY1" fmla="*/ 8306 h 652346"/>
              <a:gd name="connsiteX2" fmla="*/ 1576251 w 4241074"/>
              <a:gd name="connsiteY2" fmla="*/ 583072 h 652346"/>
              <a:gd name="connsiteX3" fmla="*/ 2647405 w 4241074"/>
              <a:gd name="connsiteY3" fmla="*/ 8306 h 652346"/>
              <a:gd name="connsiteX4" fmla="*/ 3561805 w 4241074"/>
              <a:gd name="connsiteY4" fmla="*/ 644032 h 652346"/>
              <a:gd name="connsiteX5" fmla="*/ 4241074 w 4241074"/>
              <a:gd name="connsiteY5" fmla="*/ 313106 h 65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1074" h="652346">
                <a:moveTo>
                  <a:pt x="0" y="295689"/>
                </a:moveTo>
                <a:cubicBezTo>
                  <a:pt x="164737" y="128049"/>
                  <a:pt x="329474" y="-39591"/>
                  <a:pt x="592182" y="8306"/>
                </a:cubicBezTo>
                <a:cubicBezTo>
                  <a:pt x="854890" y="56203"/>
                  <a:pt x="1233714" y="583072"/>
                  <a:pt x="1576251" y="583072"/>
                </a:cubicBezTo>
                <a:cubicBezTo>
                  <a:pt x="1918788" y="583072"/>
                  <a:pt x="2316479" y="-1854"/>
                  <a:pt x="2647405" y="8306"/>
                </a:cubicBezTo>
                <a:cubicBezTo>
                  <a:pt x="2978331" y="18466"/>
                  <a:pt x="3296194" y="593232"/>
                  <a:pt x="3561805" y="644032"/>
                </a:cubicBezTo>
                <a:cubicBezTo>
                  <a:pt x="3827416" y="694832"/>
                  <a:pt x="4034245" y="503969"/>
                  <a:pt x="4241074" y="313106"/>
                </a:cubicBezTo>
              </a:path>
            </a:pathLst>
          </a:custGeom>
          <a:noFill/>
          <a:ln w="952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8" name="Straight Arrow Connector 7">
            <a:extLst>
              <a:ext uri="{FF2B5EF4-FFF2-40B4-BE49-F238E27FC236}">
                <a16:creationId xmlns:a16="http://schemas.microsoft.com/office/drawing/2014/main" id="{582D01B4-6677-4B95-8BCB-D53AF6747D8D}"/>
              </a:ext>
            </a:extLst>
          </p:cNvPr>
          <p:cNvCxnSpPr/>
          <p:nvPr/>
        </p:nvCxnSpPr>
        <p:spPr bwMode="auto">
          <a:xfrm>
            <a:off x="679635" y="5224486"/>
            <a:ext cx="542128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Arrow Connector 8">
            <a:extLst>
              <a:ext uri="{FF2B5EF4-FFF2-40B4-BE49-F238E27FC236}">
                <a16:creationId xmlns:a16="http://schemas.microsoft.com/office/drawing/2014/main" id="{9EE78CFC-CB93-4EF7-966E-AF1E38378379}"/>
              </a:ext>
            </a:extLst>
          </p:cNvPr>
          <p:cNvCxnSpPr/>
          <p:nvPr/>
        </p:nvCxnSpPr>
        <p:spPr bwMode="auto">
          <a:xfrm flipV="1">
            <a:off x="716016" y="4719884"/>
            <a:ext cx="0" cy="11138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D0DA7B4-96EB-4A57-BFE2-4F92E72DAD6A}"/>
                  </a:ext>
                </a:extLst>
              </p:cNvPr>
              <p:cNvSpPr txBox="1"/>
              <p:nvPr/>
            </p:nvSpPr>
            <p:spPr>
              <a:xfrm>
                <a:off x="340283" y="5091503"/>
                <a:ext cx="218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en-US" dirty="0"/>
              </a:p>
            </p:txBody>
          </p:sp>
        </mc:Choice>
        <mc:Fallback xmlns="">
          <p:sp>
            <p:nvSpPr>
              <p:cNvPr id="10" name="TextBox 9">
                <a:extLst>
                  <a:ext uri="{FF2B5EF4-FFF2-40B4-BE49-F238E27FC236}">
                    <a16:creationId xmlns:a16="http://schemas.microsoft.com/office/drawing/2014/main" id="{7D0DA7B4-96EB-4A57-BFE2-4F92E72DAD6A}"/>
                  </a:ext>
                </a:extLst>
              </p:cNvPr>
              <p:cNvSpPr txBox="1">
                <a:spLocks noRot="1" noChangeAspect="1" noMove="1" noResize="1" noEditPoints="1" noAdjustHandles="1" noChangeArrowheads="1" noChangeShapeType="1" noTextEdit="1"/>
              </p:cNvSpPr>
              <p:nvPr/>
            </p:nvSpPr>
            <p:spPr>
              <a:xfrm>
                <a:off x="340283" y="5091503"/>
                <a:ext cx="218842" cy="276999"/>
              </a:xfrm>
              <a:prstGeom prst="rect">
                <a:avLst/>
              </a:prstGeom>
              <a:blipFill>
                <a:blip r:embed="rId3"/>
                <a:stretch>
                  <a:fillRect l="-25000" r="-22222" b="-8696"/>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EE4E6185-3A9A-4C95-A0BD-89E2360CB634}"/>
              </a:ext>
            </a:extLst>
          </p:cNvPr>
          <p:cNvCxnSpPr/>
          <p:nvPr/>
        </p:nvCxnSpPr>
        <p:spPr bwMode="auto">
          <a:xfrm flipV="1">
            <a:off x="4990887" y="4894906"/>
            <a:ext cx="0" cy="659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1938A2F-4933-4E61-BBC0-04CEDEE4E818}"/>
                  </a:ext>
                </a:extLst>
              </p:cNvPr>
              <p:cNvSpPr txBox="1"/>
              <p:nvPr/>
            </p:nvSpPr>
            <p:spPr>
              <a:xfrm>
                <a:off x="4660763" y="5619517"/>
                <a:ext cx="6176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oMath>
                  </m:oMathPara>
                </a14:m>
                <a:endParaRPr lang="en-US" dirty="0"/>
              </a:p>
            </p:txBody>
          </p:sp>
        </mc:Choice>
        <mc:Fallback xmlns="">
          <p:sp>
            <p:nvSpPr>
              <p:cNvPr id="12" name="TextBox 11">
                <a:extLst>
                  <a:ext uri="{FF2B5EF4-FFF2-40B4-BE49-F238E27FC236}">
                    <a16:creationId xmlns:a16="http://schemas.microsoft.com/office/drawing/2014/main" id="{31938A2F-4933-4E61-BBC0-04CEDEE4E818}"/>
                  </a:ext>
                </a:extLst>
              </p:cNvPr>
              <p:cNvSpPr txBox="1">
                <a:spLocks noRot="1" noChangeAspect="1" noMove="1" noResize="1" noEditPoints="1" noAdjustHandles="1" noChangeArrowheads="1" noChangeShapeType="1" noTextEdit="1"/>
              </p:cNvSpPr>
              <p:nvPr/>
            </p:nvSpPr>
            <p:spPr>
              <a:xfrm>
                <a:off x="4660763" y="5619517"/>
                <a:ext cx="617669" cy="276999"/>
              </a:xfrm>
              <a:prstGeom prst="rect">
                <a:avLst/>
              </a:prstGeom>
              <a:blipFill>
                <a:blip r:embed="rId4"/>
                <a:stretch>
                  <a:fillRect l="-4950" r="-6931" b="-8889"/>
                </a:stretch>
              </a:blipFill>
            </p:spPr>
            <p:txBody>
              <a:bodyPr/>
              <a:lstStyle/>
              <a:p>
                <a:r>
                  <a:rPr lang="en-US">
                    <a:noFill/>
                  </a:rPr>
                  <a:t> </a:t>
                </a:r>
              </a:p>
            </p:txBody>
          </p:sp>
        </mc:Fallback>
      </mc:AlternateContent>
      <p:sp>
        <p:nvSpPr>
          <p:cNvPr id="13" name="Freeform: Shape 34">
            <a:extLst>
              <a:ext uri="{FF2B5EF4-FFF2-40B4-BE49-F238E27FC236}">
                <a16:creationId xmlns:a16="http://schemas.microsoft.com/office/drawing/2014/main" id="{2887A275-DFBA-4F40-91DA-616AC199D489}"/>
              </a:ext>
            </a:extLst>
          </p:cNvPr>
          <p:cNvSpPr/>
          <p:nvPr/>
        </p:nvSpPr>
        <p:spPr bwMode="auto">
          <a:xfrm>
            <a:off x="695088" y="4931403"/>
            <a:ext cx="4241074" cy="652346"/>
          </a:xfrm>
          <a:custGeom>
            <a:avLst/>
            <a:gdLst>
              <a:gd name="connsiteX0" fmla="*/ 0 w 4241074"/>
              <a:gd name="connsiteY0" fmla="*/ 295689 h 652346"/>
              <a:gd name="connsiteX1" fmla="*/ 592182 w 4241074"/>
              <a:gd name="connsiteY1" fmla="*/ 8306 h 652346"/>
              <a:gd name="connsiteX2" fmla="*/ 1576251 w 4241074"/>
              <a:gd name="connsiteY2" fmla="*/ 583072 h 652346"/>
              <a:gd name="connsiteX3" fmla="*/ 2647405 w 4241074"/>
              <a:gd name="connsiteY3" fmla="*/ 8306 h 652346"/>
              <a:gd name="connsiteX4" fmla="*/ 3561805 w 4241074"/>
              <a:gd name="connsiteY4" fmla="*/ 644032 h 652346"/>
              <a:gd name="connsiteX5" fmla="*/ 4241074 w 4241074"/>
              <a:gd name="connsiteY5" fmla="*/ 313106 h 65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1074" h="652346">
                <a:moveTo>
                  <a:pt x="0" y="295689"/>
                </a:moveTo>
                <a:cubicBezTo>
                  <a:pt x="164737" y="128049"/>
                  <a:pt x="329474" y="-39591"/>
                  <a:pt x="592182" y="8306"/>
                </a:cubicBezTo>
                <a:cubicBezTo>
                  <a:pt x="854890" y="56203"/>
                  <a:pt x="1233714" y="583072"/>
                  <a:pt x="1576251" y="583072"/>
                </a:cubicBezTo>
                <a:cubicBezTo>
                  <a:pt x="1918788" y="583072"/>
                  <a:pt x="2316479" y="-1854"/>
                  <a:pt x="2647405" y="8306"/>
                </a:cubicBezTo>
                <a:cubicBezTo>
                  <a:pt x="2978331" y="18466"/>
                  <a:pt x="3296194" y="593232"/>
                  <a:pt x="3561805" y="644032"/>
                </a:cubicBezTo>
                <a:cubicBezTo>
                  <a:pt x="3827416" y="694832"/>
                  <a:pt x="4034245" y="503969"/>
                  <a:pt x="4241074" y="313106"/>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B6FA436-C946-4387-96C8-DA052CDC3644}"/>
                  </a:ext>
                </a:extLst>
              </p:cNvPr>
              <p:cNvSpPr txBox="1"/>
              <p:nvPr/>
            </p:nvSpPr>
            <p:spPr>
              <a:xfrm>
                <a:off x="6130885" y="5091503"/>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4" name="TextBox 13">
                <a:extLst>
                  <a:ext uri="{FF2B5EF4-FFF2-40B4-BE49-F238E27FC236}">
                    <a16:creationId xmlns:a16="http://schemas.microsoft.com/office/drawing/2014/main" id="{AB6FA436-C946-4387-96C8-DA052CDC3644}"/>
                  </a:ext>
                </a:extLst>
              </p:cNvPr>
              <p:cNvSpPr txBox="1">
                <a:spLocks noRot="1" noChangeAspect="1" noMove="1" noResize="1" noEditPoints="1" noAdjustHandles="1" noChangeArrowheads="1" noChangeShapeType="1" noTextEdit="1"/>
              </p:cNvSpPr>
              <p:nvPr/>
            </p:nvSpPr>
            <p:spPr>
              <a:xfrm>
                <a:off x="6130885" y="5091503"/>
                <a:ext cx="188128" cy="276999"/>
              </a:xfrm>
              <a:prstGeom prst="rect">
                <a:avLst/>
              </a:prstGeom>
              <a:blipFill>
                <a:blip r:embed="rId5"/>
                <a:stretch>
                  <a:fillRect l="-16129" r="-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22A693F-E1FD-4276-86B7-ABB39FAC7CAC}"/>
                  </a:ext>
                </a:extLst>
              </p:cNvPr>
              <p:cNvSpPr txBox="1"/>
              <p:nvPr/>
            </p:nvSpPr>
            <p:spPr>
              <a:xfrm>
                <a:off x="412291" y="4581384"/>
                <a:ext cx="191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15" name="TextBox 14">
                <a:extLst>
                  <a:ext uri="{FF2B5EF4-FFF2-40B4-BE49-F238E27FC236}">
                    <a16:creationId xmlns:a16="http://schemas.microsoft.com/office/drawing/2014/main" id="{822A693F-E1FD-4276-86B7-ABB39FAC7CAC}"/>
                  </a:ext>
                </a:extLst>
              </p:cNvPr>
              <p:cNvSpPr txBox="1">
                <a:spLocks noRot="1" noChangeAspect="1" noMove="1" noResize="1" noEditPoints="1" noAdjustHandles="1" noChangeArrowheads="1" noChangeShapeType="1" noTextEdit="1"/>
              </p:cNvSpPr>
              <p:nvPr/>
            </p:nvSpPr>
            <p:spPr>
              <a:xfrm>
                <a:off x="412291" y="4581384"/>
                <a:ext cx="191527" cy="276999"/>
              </a:xfrm>
              <a:prstGeom prst="rect">
                <a:avLst/>
              </a:prstGeom>
              <a:blipFill>
                <a:blip r:embed="rId6"/>
                <a:stretch>
                  <a:fillRect l="-29032" r="-29032" b="-28889"/>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D985B1F9-8BF0-495D-AA21-478955106445}"/>
              </a:ext>
            </a:extLst>
          </p:cNvPr>
          <p:cNvCxnSpPr/>
          <p:nvPr/>
        </p:nvCxnSpPr>
        <p:spPr bwMode="auto">
          <a:xfrm flipV="1">
            <a:off x="734888" y="5996372"/>
            <a:ext cx="0" cy="5040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ABFAE689-C7DA-434F-8084-4C750AFA4D67}"/>
              </a:ext>
            </a:extLst>
          </p:cNvPr>
          <p:cNvCxnSpPr/>
          <p:nvPr/>
        </p:nvCxnSpPr>
        <p:spPr bwMode="auto">
          <a:xfrm flipV="1">
            <a:off x="1763688" y="5492316"/>
            <a:ext cx="0" cy="5040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Box 17">
            <a:extLst>
              <a:ext uri="{FF2B5EF4-FFF2-40B4-BE49-F238E27FC236}">
                <a16:creationId xmlns:a16="http://schemas.microsoft.com/office/drawing/2014/main" id="{75CDAAFE-BB7B-4298-A9B0-9E29027B2487}"/>
              </a:ext>
            </a:extLst>
          </p:cNvPr>
          <p:cNvSpPr txBox="1"/>
          <p:nvPr/>
        </p:nvSpPr>
        <p:spPr>
          <a:xfrm>
            <a:off x="1582388" y="6083301"/>
            <a:ext cx="362600" cy="369332"/>
          </a:xfrm>
          <a:prstGeom prst="rect">
            <a:avLst/>
          </a:prstGeom>
          <a:noFill/>
        </p:spPr>
        <p:txBody>
          <a:bodyPr wrap="none" rtlCol="0">
            <a:spAutoFit/>
          </a:bodyPr>
          <a:lstStyle/>
          <a:p>
            <a:r>
              <a:rPr lang="en-US" dirty="0"/>
              <a:t>N</a:t>
            </a:r>
          </a:p>
        </p:txBody>
      </p:sp>
      <p:cxnSp>
        <p:nvCxnSpPr>
          <p:cNvPr id="19" name="Straight Arrow Connector 18">
            <a:extLst>
              <a:ext uri="{FF2B5EF4-FFF2-40B4-BE49-F238E27FC236}">
                <a16:creationId xmlns:a16="http://schemas.microsoft.com/office/drawing/2014/main" id="{C963B2C1-3E61-4C02-9D9C-E1C7FD3ADE27}"/>
              </a:ext>
            </a:extLst>
          </p:cNvPr>
          <p:cNvCxnSpPr/>
          <p:nvPr/>
        </p:nvCxnSpPr>
        <p:spPr bwMode="auto">
          <a:xfrm flipV="1">
            <a:off x="2849580" y="5505988"/>
            <a:ext cx="0" cy="5040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a:extLst>
              <a:ext uri="{FF2B5EF4-FFF2-40B4-BE49-F238E27FC236}">
                <a16:creationId xmlns:a16="http://schemas.microsoft.com/office/drawing/2014/main" id="{4DC08320-64CB-4F6B-A1B0-0A16000E1C3E}"/>
              </a:ext>
            </a:extLst>
          </p:cNvPr>
          <p:cNvCxnSpPr/>
          <p:nvPr/>
        </p:nvCxnSpPr>
        <p:spPr bwMode="auto">
          <a:xfrm flipV="1">
            <a:off x="3851920" y="5470860"/>
            <a:ext cx="0" cy="5040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0">
            <a:extLst>
              <a:ext uri="{FF2B5EF4-FFF2-40B4-BE49-F238E27FC236}">
                <a16:creationId xmlns:a16="http://schemas.microsoft.com/office/drawing/2014/main" id="{8669BE44-EEDF-479E-8AA4-B220F22A4695}"/>
              </a:ext>
            </a:extLst>
          </p:cNvPr>
          <p:cNvSpPr txBox="1"/>
          <p:nvPr/>
        </p:nvSpPr>
        <p:spPr>
          <a:xfrm>
            <a:off x="2668280" y="6083301"/>
            <a:ext cx="362600" cy="369332"/>
          </a:xfrm>
          <a:prstGeom prst="rect">
            <a:avLst/>
          </a:prstGeom>
          <a:noFill/>
        </p:spPr>
        <p:txBody>
          <a:bodyPr wrap="none" rtlCol="0">
            <a:spAutoFit/>
          </a:bodyPr>
          <a:lstStyle/>
          <a:p>
            <a:r>
              <a:rPr lang="en-US" dirty="0"/>
              <a:t>N</a:t>
            </a:r>
          </a:p>
        </p:txBody>
      </p:sp>
      <p:sp>
        <p:nvSpPr>
          <p:cNvPr id="22" name="TextBox 21">
            <a:extLst>
              <a:ext uri="{FF2B5EF4-FFF2-40B4-BE49-F238E27FC236}">
                <a16:creationId xmlns:a16="http://schemas.microsoft.com/office/drawing/2014/main" id="{2AFF8F34-8698-4682-9E4E-DAD4F5AF2079}"/>
              </a:ext>
            </a:extLst>
          </p:cNvPr>
          <p:cNvSpPr txBox="1"/>
          <p:nvPr/>
        </p:nvSpPr>
        <p:spPr>
          <a:xfrm>
            <a:off x="3670620" y="6083301"/>
            <a:ext cx="362600" cy="369332"/>
          </a:xfrm>
          <a:prstGeom prst="rect">
            <a:avLst/>
          </a:prstGeom>
          <a:noFill/>
        </p:spPr>
        <p:txBody>
          <a:bodyPr wrap="none" rtlCol="0">
            <a:spAutoFit/>
          </a:bodyPr>
          <a:lstStyle/>
          <a:p>
            <a:r>
              <a:rPr lang="en-US" dirty="0"/>
              <a:t>N</a:t>
            </a:r>
          </a:p>
        </p:txBody>
      </p:sp>
      <p:cxnSp>
        <p:nvCxnSpPr>
          <p:cNvPr id="23" name="Straight Arrow Connector 22">
            <a:extLst>
              <a:ext uri="{FF2B5EF4-FFF2-40B4-BE49-F238E27FC236}">
                <a16:creationId xmlns:a16="http://schemas.microsoft.com/office/drawing/2014/main" id="{794BC334-E39A-4870-A9F3-74BFCE19F145}"/>
              </a:ext>
            </a:extLst>
          </p:cNvPr>
          <p:cNvCxnSpPr/>
          <p:nvPr/>
        </p:nvCxnSpPr>
        <p:spPr bwMode="auto">
          <a:xfrm flipV="1">
            <a:off x="5015874" y="5896516"/>
            <a:ext cx="0" cy="5040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75BE323-9012-4D32-B9DA-6522BAD6EC04}"/>
                  </a:ext>
                </a:extLst>
              </p:cNvPr>
              <p:cNvSpPr txBox="1"/>
              <p:nvPr/>
            </p:nvSpPr>
            <p:spPr>
              <a:xfrm>
                <a:off x="4853764" y="6452633"/>
                <a:ext cx="231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oMath>
                  </m:oMathPara>
                </a14:m>
                <a:endParaRPr lang="en-US" dirty="0"/>
              </a:p>
            </p:txBody>
          </p:sp>
        </mc:Choice>
        <mc:Fallback xmlns="">
          <p:sp>
            <p:nvSpPr>
              <p:cNvPr id="24" name="TextBox 23">
                <a:extLst>
                  <a:ext uri="{FF2B5EF4-FFF2-40B4-BE49-F238E27FC236}">
                    <a16:creationId xmlns:a16="http://schemas.microsoft.com/office/drawing/2014/main" id="{C75BE323-9012-4D32-B9DA-6522BAD6EC04}"/>
                  </a:ext>
                </a:extLst>
              </p:cNvPr>
              <p:cNvSpPr txBox="1">
                <a:spLocks noRot="1" noChangeAspect="1" noMove="1" noResize="1" noEditPoints="1" noAdjustHandles="1" noChangeArrowheads="1" noChangeShapeType="1" noTextEdit="1"/>
              </p:cNvSpPr>
              <p:nvPr/>
            </p:nvSpPr>
            <p:spPr>
              <a:xfrm>
                <a:off x="4853764" y="6452633"/>
                <a:ext cx="231666" cy="276999"/>
              </a:xfrm>
              <a:prstGeom prst="rect">
                <a:avLst/>
              </a:prstGeom>
              <a:blipFill>
                <a:blip r:embed="rId7"/>
                <a:stretch>
                  <a:fillRect l="-21053" r="-23684" b="-8889"/>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4B509C61-224D-4BC6-BE88-F20E9B3C06F4}"/>
              </a:ext>
            </a:extLst>
          </p:cNvPr>
          <p:cNvCxnSpPr/>
          <p:nvPr/>
        </p:nvCxnSpPr>
        <p:spPr bwMode="auto">
          <a:xfrm flipH="1">
            <a:off x="3390279" y="4491938"/>
            <a:ext cx="292968" cy="36798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25">
            <a:extLst>
              <a:ext uri="{FF2B5EF4-FFF2-40B4-BE49-F238E27FC236}">
                <a16:creationId xmlns:a16="http://schemas.microsoft.com/office/drawing/2014/main" id="{0B35F4DD-5B15-4815-9D8B-E30ED9DD2089}"/>
              </a:ext>
            </a:extLst>
          </p:cNvPr>
          <p:cNvSpPr txBox="1"/>
          <p:nvPr/>
        </p:nvSpPr>
        <p:spPr>
          <a:xfrm>
            <a:off x="3513526" y="4172683"/>
            <a:ext cx="519694" cy="369332"/>
          </a:xfrm>
          <a:prstGeom prst="rect">
            <a:avLst/>
          </a:prstGeom>
          <a:noFill/>
        </p:spPr>
        <p:txBody>
          <a:bodyPr wrap="none" rtlCol="0">
            <a:spAutoFit/>
          </a:bodyPr>
          <a:lstStyle/>
          <a:p>
            <a:r>
              <a:rPr lang="en-US" dirty="0"/>
              <a:t>AN</a:t>
            </a:r>
          </a:p>
        </p:txBody>
      </p:sp>
      <p:cxnSp>
        <p:nvCxnSpPr>
          <p:cNvPr id="27" name="Straight Arrow Connector 26">
            <a:extLst>
              <a:ext uri="{FF2B5EF4-FFF2-40B4-BE49-F238E27FC236}">
                <a16:creationId xmlns:a16="http://schemas.microsoft.com/office/drawing/2014/main" id="{92CEB77C-E609-4EBA-9840-143A9F00BCD6}"/>
              </a:ext>
            </a:extLst>
          </p:cNvPr>
          <p:cNvCxnSpPr/>
          <p:nvPr/>
        </p:nvCxnSpPr>
        <p:spPr bwMode="auto">
          <a:xfrm>
            <a:off x="3925940" y="4547065"/>
            <a:ext cx="502044" cy="92379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a:extLst>
              <a:ext uri="{FF2B5EF4-FFF2-40B4-BE49-F238E27FC236}">
                <a16:creationId xmlns:a16="http://schemas.microsoft.com/office/drawing/2014/main" id="{CC6F264B-8809-4AC3-AAD4-FBEB68775CE5}"/>
              </a:ext>
            </a:extLst>
          </p:cNvPr>
          <p:cNvCxnSpPr/>
          <p:nvPr/>
        </p:nvCxnSpPr>
        <p:spPr bwMode="auto">
          <a:xfrm flipH="1">
            <a:off x="4853764" y="4491938"/>
            <a:ext cx="582332" cy="36644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CEE8EC9B-A52D-4B77-B6F3-BF7F72D050CF}"/>
              </a:ext>
            </a:extLst>
          </p:cNvPr>
          <p:cNvCxnSpPr/>
          <p:nvPr/>
        </p:nvCxnSpPr>
        <p:spPr bwMode="auto">
          <a:xfrm flipH="1">
            <a:off x="4726360" y="4542015"/>
            <a:ext cx="709736" cy="82648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Freeform: Shape 52">
            <a:extLst>
              <a:ext uri="{FF2B5EF4-FFF2-40B4-BE49-F238E27FC236}">
                <a16:creationId xmlns:a16="http://schemas.microsoft.com/office/drawing/2014/main" id="{3A7158FF-2E78-47A9-B405-4C0C85BA36B5}"/>
              </a:ext>
            </a:extLst>
          </p:cNvPr>
          <p:cNvSpPr/>
          <p:nvPr/>
        </p:nvSpPr>
        <p:spPr bwMode="auto">
          <a:xfrm flipV="1">
            <a:off x="716016" y="5074643"/>
            <a:ext cx="4241074" cy="255439"/>
          </a:xfrm>
          <a:custGeom>
            <a:avLst/>
            <a:gdLst>
              <a:gd name="connsiteX0" fmla="*/ 0 w 4241074"/>
              <a:gd name="connsiteY0" fmla="*/ 295689 h 652346"/>
              <a:gd name="connsiteX1" fmla="*/ 592182 w 4241074"/>
              <a:gd name="connsiteY1" fmla="*/ 8306 h 652346"/>
              <a:gd name="connsiteX2" fmla="*/ 1576251 w 4241074"/>
              <a:gd name="connsiteY2" fmla="*/ 583072 h 652346"/>
              <a:gd name="connsiteX3" fmla="*/ 2647405 w 4241074"/>
              <a:gd name="connsiteY3" fmla="*/ 8306 h 652346"/>
              <a:gd name="connsiteX4" fmla="*/ 3561805 w 4241074"/>
              <a:gd name="connsiteY4" fmla="*/ 644032 h 652346"/>
              <a:gd name="connsiteX5" fmla="*/ 4241074 w 4241074"/>
              <a:gd name="connsiteY5" fmla="*/ 313106 h 65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1074" h="652346">
                <a:moveTo>
                  <a:pt x="0" y="295689"/>
                </a:moveTo>
                <a:cubicBezTo>
                  <a:pt x="164737" y="128049"/>
                  <a:pt x="329474" y="-39591"/>
                  <a:pt x="592182" y="8306"/>
                </a:cubicBezTo>
                <a:cubicBezTo>
                  <a:pt x="854890" y="56203"/>
                  <a:pt x="1233714" y="583072"/>
                  <a:pt x="1576251" y="583072"/>
                </a:cubicBezTo>
                <a:cubicBezTo>
                  <a:pt x="1918788" y="583072"/>
                  <a:pt x="2316479" y="-1854"/>
                  <a:pt x="2647405" y="8306"/>
                </a:cubicBezTo>
                <a:cubicBezTo>
                  <a:pt x="2978331" y="18466"/>
                  <a:pt x="3296194" y="593232"/>
                  <a:pt x="3561805" y="644032"/>
                </a:cubicBezTo>
                <a:cubicBezTo>
                  <a:pt x="3827416" y="694832"/>
                  <a:pt x="4034245" y="503969"/>
                  <a:pt x="4241074" y="313106"/>
                </a:cubicBezTo>
              </a:path>
            </a:pathLst>
          </a:custGeom>
          <a:no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31" name="Rectangle: Rounded Corners 53">
            <a:extLst>
              <a:ext uri="{FF2B5EF4-FFF2-40B4-BE49-F238E27FC236}">
                <a16:creationId xmlns:a16="http://schemas.microsoft.com/office/drawing/2014/main" id="{BFA6AD78-8053-4B0C-9A95-25A28B3DB701}"/>
              </a:ext>
            </a:extLst>
          </p:cNvPr>
          <p:cNvSpPr/>
          <p:nvPr/>
        </p:nvSpPr>
        <p:spPr bwMode="auto">
          <a:xfrm>
            <a:off x="5401742" y="4026215"/>
            <a:ext cx="3285058" cy="115745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32" name="Straight Arrow Connector 31">
            <a:extLst>
              <a:ext uri="{FF2B5EF4-FFF2-40B4-BE49-F238E27FC236}">
                <a16:creationId xmlns:a16="http://schemas.microsoft.com/office/drawing/2014/main" id="{DCB2D3AD-7726-456B-84F9-140DE34A936A}"/>
              </a:ext>
            </a:extLst>
          </p:cNvPr>
          <p:cNvCxnSpPr/>
          <p:nvPr/>
        </p:nvCxnSpPr>
        <p:spPr bwMode="auto">
          <a:xfrm flipH="1">
            <a:off x="4853764" y="4491938"/>
            <a:ext cx="582332" cy="36644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32">
            <a:extLst>
              <a:ext uri="{FF2B5EF4-FFF2-40B4-BE49-F238E27FC236}">
                <a16:creationId xmlns:a16="http://schemas.microsoft.com/office/drawing/2014/main" id="{4A245E83-8BE1-4FBA-BF8B-135B10822FA2}"/>
              </a:ext>
            </a:extLst>
          </p:cNvPr>
          <p:cNvSpPr txBox="1"/>
          <p:nvPr/>
        </p:nvSpPr>
        <p:spPr>
          <a:xfrm>
            <a:off x="5517850" y="4029673"/>
            <a:ext cx="3409419" cy="1200329"/>
          </a:xfrm>
          <a:prstGeom prst="rect">
            <a:avLst/>
          </a:prstGeom>
          <a:noFill/>
        </p:spPr>
        <p:txBody>
          <a:bodyPr wrap="square" rtlCol="0">
            <a:spAutoFit/>
          </a:bodyPr>
          <a:lstStyle/>
          <a:p>
            <a:r>
              <a:rPr lang="en-US" dirty="0"/>
              <a:t>The string at different times. Excepted at the nodes, each point of string has a simple harmonic motion</a:t>
            </a:r>
          </a:p>
        </p:txBody>
      </p:sp>
    </p:spTree>
    <p:extLst>
      <p:ext uri="{BB962C8B-B14F-4D97-AF65-F5344CB8AC3E}">
        <p14:creationId xmlns:p14="http://schemas.microsoft.com/office/powerpoint/2010/main" val="39232870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57</a:t>
            </a:fld>
            <a:endParaRPr lang="en-US" altLang="zh-CN"/>
          </a:p>
        </p:txBody>
      </p:sp>
      <p:sp>
        <p:nvSpPr>
          <p:cNvPr id="3" name="Title 1">
            <a:extLst>
              <a:ext uri="{FF2B5EF4-FFF2-40B4-BE49-F238E27FC236}">
                <a16:creationId xmlns:a16="http://schemas.microsoft.com/office/drawing/2014/main" id="{86C8FE7A-C46D-4828-AA47-E33E984D6A1B}"/>
              </a:ext>
            </a:extLst>
          </p:cNvPr>
          <p:cNvSpPr>
            <a:spLocks noGrp="1"/>
          </p:cNvSpPr>
          <p:nvPr>
            <p:ph type="title"/>
          </p:nvPr>
        </p:nvSpPr>
        <p:spPr>
          <a:xfrm>
            <a:off x="738964" y="-126892"/>
            <a:ext cx="8229600" cy="1143000"/>
          </a:xfrm>
        </p:spPr>
        <p:txBody>
          <a:bodyPr/>
          <a:lstStyle/>
          <a:p>
            <a:r>
              <a:rPr lang="en-US" dirty="0"/>
              <a:t>Standing waves</a:t>
            </a:r>
          </a:p>
        </p:txBody>
      </p:sp>
      <p:sp>
        <p:nvSpPr>
          <p:cNvPr id="5" name="Content Placeholder 2">
            <a:extLst>
              <a:ext uri="{FF2B5EF4-FFF2-40B4-BE49-F238E27FC236}">
                <a16:creationId xmlns:a16="http://schemas.microsoft.com/office/drawing/2014/main" id="{A479BCB4-259E-4D83-AB4B-B12627942016}"/>
              </a:ext>
            </a:extLst>
          </p:cNvPr>
          <p:cNvSpPr>
            <a:spLocks noGrp="1"/>
          </p:cNvSpPr>
          <p:nvPr>
            <p:ph idx="1"/>
          </p:nvPr>
        </p:nvSpPr>
        <p:spPr>
          <a:xfrm>
            <a:off x="179512" y="1052736"/>
            <a:ext cx="8229600" cy="4525963"/>
          </a:xfrm>
        </p:spPr>
        <p:txBody>
          <a:bodyPr/>
          <a:lstStyle/>
          <a:p>
            <a:r>
              <a:rPr lang="en-US" sz="2800" dirty="0"/>
              <a:t>A standing wave on a string don’t move along the string (unlike a travelling wave).</a:t>
            </a:r>
          </a:p>
          <a:p>
            <a:r>
              <a:rPr lang="en-US" sz="2800" dirty="0"/>
              <a:t>Unlike for a travelling wave, the energy is not transferred from one end to the other end in a standing wave (the average rate of energy transfer is zero at every point)</a:t>
            </a:r>
          </a:p>
        </p:txBody>
      </p:sp>
      <p:sp>
        <p:nvSpPr>
          <p:cNvPr id="6" name="Slide Number Placeholder 3">
            <a:extLst>
              <a:ext uri="{FF2B5EF4-FFF2-40B4-BE49-F238E27FC236}">
                <a16:creationId xmlns:a16="http://schemas.microsoft.com/office/drawing/2014/main" id="{FB2E2311-BCEC-4107-957A-EAC512115D92}"/>
              </a:ext>
            </a:extLst>
          </p:cNvPr>
          <p:cNvSpPr txBox="1">
            <a:spLocks/>
          </p:cNvSpPr>
          <p:nvPr/>
        </p:nvSpPr>
        <p:spPr>
          <a:xfrm>
            <a:off x="6553200" y="6248400"/>
            <a:ext cx="2133600" cy="476250"/>
          </a:xfrm>
          <a:prstGeom prst="rect">
            <a:avLst/>
          </a:prstGeom>
        </p:spPr>
        <p:txBody>
          <a:bodyPr/>
          <a:lstStyle>
            <a:defPPr>
              <a:defRPr lang="zh-CN"/>
            </a:defPPr>
            <a:lvl1pPr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5pPr>
            <a:lvl6pPr marL="22860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6pPr>
            <a:lvl7pPr marL="27432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7pPr>
            <a:lvl8pPr marL="32004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8pPr>
            <a:lvl9pPr marL="36576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9pPr>
          </a:lstStyle>
          <a:p>
            <a:pPr>
              <a:defRPr/>
            </a:pPr>
            <a:fld id="{3C76BCED-983B-4975-B93D-90282543D9E3}" type="slidenum">
              <a:rPr lang="en-US" altLang="zh-CN" smtClean="0"/>
              <a:pPr>
                <a:defRPr/>
              </a:pPr>
              <a:t>57</a:t>
            </a:fld>
            <a:endParaRPr lang="en-US" altLang="zh-CN"/>
          </a:p>
        </p:txBody>
      </p:sp>
      <p:sp>
        <p:nvSpPr>
          <p:cNvPr id="7" name="Freeform: Shape 25">
            <a:extLst>
              <a:ext uri="{FF2B5EF4-FFF2-40B4-BE49-F238E27FC236}">
                <a16:creationId xmlns:a16="http://schemas.microsoft.com/office/drawing/2014/main" id="{F4CA3F89-D8F9-4EE1-BB31-9EA385A656D2}"/>
              </a:ext>
            </a:extLst>
          </p:cNvPr>
          <p:cNvSpPr/>
          <p:nvPr/>
        </p:nvSpPr>
        <p:spPr bwMode="auto">
          <a:xfrm flipV="1">
            <a:off x="693835" y="4819272"/>
            <a:ext cx="4241074" cy="747139"/>
          </a:xfrm>
          <a:custGeom>
            <a:avLst/>
            <a:gdLst>
              <a:gd name="connsiteX0" fmla="*/ 0 w 4241074"/>
              <a:gd name="connsiteY0" fmla="*/ 295689 h 652346"/>
              <a:gd name="connsiteX1" fmla="*/ 592182 w 4241074"/>
              <a:gd name="connsiteY1" fmla="*/ 8306 h 652346"/>
              <a:gd name="connsiteX2" fmla="*/ 1576251 w 4241074"/>
              <a:gd name="connsiteY2" fmla="*/ 583072 h 652346"/>
              <a:gd name="connsiteX3" fmla="*/ 2647405 w 4241074"/>
              <a:gd name="connsiteY3" fmla="*/ 8306 h 652346"/>
              <a:gd name="connsiteX4" fmla="*/ 3561805 w 4241074"/>
              <a:gd name="connsiteY4" fmla="*/ 644032 h 652346"/>
              <a:gd name="connsiteX5" fmla="*/ 4241074 w 4241074"/>
              <a:gd name="connsiteY5" fmla="*/ 313106 h 65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1074" h="652346">
                <a:moveTo>
                  <a:pt x="0" y="295689"/>
                </a:moveTo>
                <a:cubicBezTo>
                  <a:pt x="164737" y="128049"/>
                  <a:pt x="329474" y="-39591"/>
                  <a:pt x="592182" y="8306"/>
                </a:cubicBezTo>
                <a:cubicBezTo>
                  <a:pt x="854890" y="56203"/>
                  <a:pt x="1233714" y="583072"/>
                  <a:pt x="1576251" y="583072"/>
                </a:cubicBezTo>
                <a:cubicBezTo>
                  <a:pt x="1918788" y="583072"/>
                  <a:pt x="2316479" y="-1854"/>
                  <a:pt x="2647405" y="8306"/>
                </a:cubicBezTo>
                <a:cubicBezTo>
                  <a:pt x="2978331" y="18466"/>
                  <a:pt x="3296194" y="593232"/>
                  <a:pt x="3561805" y="644032"/>
                </a:cubicBezTo>
                <a:cubicBezTo>
                  <a:pt x="3827416" y="694832"/>
                  <a:pt x="4034245" y="503969"/>
                  <a:pt x="4241074" y="313106"/>
                </a:cubicBezTo>
              </a:path>
            </a:pathLst>
          </a:custGeom>
          <a:noFill/>
          <a:ln w="952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8" name="Straight Arrow Connector 7">
            <a:extLst>
              <a:ext uri="{FF2B5EF4-FFF2-40B4-BE49-F238E27FC236}">
                <a16:creationId xmlns:a16="http://schemas.microsoft.com/office/drawing/2014/main" id="{582D01B4-6677-4B95-8BCB-D53AF6747D8D}"/>
              </a:ext>
            </a:extLst>
          </p:cNvPr>
          <p:cNvCxnSpPr/>
          <p:nvPr/>
        </p:nvCxnSpPr>
        <p:spPr bwMode="auto">
          <a:xfrm>
            <a:off x="679635" y="5224486"/>
            <a:ext cx="542128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Arrow Connector 8">
            <a:extLst>
              <a:ext uri="{FF2B5EF4-FFF2-40B4-BE49-F238E27FC236}">
                <a16:creationId xmlns:a16="http://schemas.microsoft.com/office/drawing/2014/main" id="{9EE78CFC-CB93-4EF7-966E-AF1E38378379}"/>
              </a:ext>
            </a:extLst>
          </p:cNvPr>
          <p:cNvCxnSpPr/>
          <p:nvPr/>
        </p:nvCxnSpPr>
        <p:spPr bwMode="auto">
          <a:xfrm flipV="1">
            <a:off x="716016" y="4719884"/>
            <a:ext cx="0" cy="11138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D0DA7B4-96EB-4A57-BFE2-4F92E72DAD6A}"/>
                  </a:ext>
                </a:extLst>
              </p:cNvPr>
              <p:cNvSpPr txBox="1"/>
              <p:nvPr/>
            </p:nvSpPr>
            <p:spPr>
              <a:xfrm>
                <a:off x="340283" y="5091503"/>
                <a:ext cx="218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en-US" dirty="0"/>
              </a:p>
            </p:txBody>
          </p:sp>
        </mc:Choice>
        <mc:Fallback xmlns="">
          <p:sp>
            <p:nvSpPr>
              <p:cNvPr id="10" name="TextBox 9">
                <a:extLst>
                  <a:ext uri="{FF2B5EF4-FFF2-40B4-BE49-F238E27FC236}">
                    <a16:creationId xmlns:a16="http://schemas.microsoft.com/office/drawing/2014/main" id="{7D0DA7B4-96EB-4A57-BFE2-4F92E72DAD6A}"/>
                  </a:ext>
                </a:extLst>
              </p:cNvPr>
              <p:cNvSpPr txBox="1">
                <a:spLocks noRot="1" noChangeAspect="1" noMove="1" noResize="1" noEditPoints="1" noAdjustHandles="1" noChangeArrowheads="1" noChangeShapeType="1" noTextEdit="1"/>
              </p:cNvSpPr>
              <p:nvPr/>
            </p:nvSpPr>
            <p:spPr>
              <a:xfrm>
                <a:off x="340283" y="5091503"/>
                <a:ext cx="218842" cy="276999"/>
              </a:xfrm>
              <a:prstGeom prst="rect">
                <a:avLst/>
              </a:prstGeom>
              <a:blipFill>
                <a:blip r:embed="rId3"/>
                <a:stretch>
                  <a:fillRect l="-25000" r="-22222" b="-8696"/>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EE4E6185-3A9A-4C95-A0BD-89E2360CB634}"/>
              </a:ext>
            </a:extLst>
          </p:cNvPr>
          <p:cNvCxnSpPr/>
          <p:nvPr/>
        </p:nvCxnSpPr>
        <p:spPr bwMode="auto">
          <a:xfrm flipV="1">
            <a:off x="4990887" y="4894906"/>
            <a:ext cx="0" cy="659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1938A2F-4933-4E61-BBC0-04CEDEE4E818}"/>
                  </a:ext>
                </a:extLst>
              </p:cNvPr>
              <p:cNvSpPr txBox="1"/>
              <p:nvPr/>
            </p:nvSpPr>
            <p:spPr>
              <a:xfrm>
                <a:off x="4660763" y="5619517"/>
                <a:ext cx="6176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oMath>
                  </m:oMathPara>
                </a14:m>
                <a:endParaRPr lang="en-US" dirty="0"/>
              </a:p>
            </p:txBody>
          </p:sp>
        </mc:Choice>
        <mc:Fallback xmlns="">
          <p:sp>
            <p:nvSpPr>
              <p:cNvPr id="12" name="TextBox 11">
                <a:extLst>
                  <a:ext uri="{FF2B5EF4-FFF2-40B4-BE49-F238E27FC236}">
                    <a16:creationId xmlns:a16="http://schemas.microsoft.com/office/drawing/2014/main" id="{31938A2F-4933-4E61-BBC0-04CEDEE4E818}"/>
                  </a:ext>
                </a:extLst>
              </p:cNvPr>
              <p:cNvSpPr txBox="1">
                <a:spLocks noRot="1" noChangeAspect="1" noMove="1" noResize="1" noEditPoints="1" noAdjustHandles="1" noChangeArrowheads="1" noChangeShapeType="1" noTextEdit="1"/>
              </p:cNvSpPr>
              <p:nvPr/>
            </p:nvSpPr>
            <p:spPr>
              <a:xfrm>
                <a:off x="4660763" y="5619517"/>
                <a:ext cx="617669" cy="276999"/>
              </a:xfrm>
              <a:prstGeom prst="rect">
                <a:avLst/>
              </a:prstGeom>
              <a:blipFill>
                <a:blip r:embed="rId4"/>
                <a:stretch>
                  <a:fillRect l="-4950" r="-6931" b="-8889"/>
                </a:stretch>
              </a:blipFill>
            </p:spPr>
            <p:txBody>
              <a:bodyPr/>
              <a:lstStyle/>
              <a:p>
                <a:r>
                  <a:rPr lang="en-US">
                    <a:noFill/>
                  </a:rPr>
                  <a:t> </a:t>
                </a:r>
              </a:p>
            </p:txBody>
          </p:sp>
        </mc:Fallback>
      </mc:AlternateContent>
      <p:sp>
        <p:nvSpPr>
          <p:cNvPr id="13" name="Freeform: Shape 34">
            <a:extLst>
              <a:ext uri="{FF2B5EF4-FFF2-40B4-BE49-F238E27FC236}">
                <a16:creationId xmlns:a16="http://schemas.microsoft.com/office/drawing/2014/main" id="{2887A275-DFBA-4F40-91DA-616AC199D489}"/>
              </a:ext>
            </a:extLst>
          </p:cNvPr>
          <p:cNvSpPr/>
          <p:nvPr/>
        </p:nvSpPr>
        <p:spPr bwMode="auto">
          <a:xfrm>
            <a:off x="695088" y="4931403"/>
            <a:ext cx="4241074" cy="652346"/>
          </a:xfrm>
          <a:custGeom>
            <a:avLst/>
            <a:gdLst>
              <a:gd name="connsiteX0" fmla="*/ 0 w 4241074"/>
              <a:gd name="connsiteY0" fmla="*/ 295689 h 652346"/>
              <a:gd name="connsiteX1" fmla="*/ 592182 w 4241074"/>
              <a:gd name="connsiteY1" fmla="*/ 8306 h 652346"/>
              <a:gd name="connsiteX2" fmla="*/ 1576251 w 4241074"/>
              <a:gd name="connsiteY2" fmla="*/ 583072 h 652346"/>
              <a:gd name="connsiteX3" fmla="*/ 2647405 w 4241074"/>
              <a:gd name="connsiteY3" fmla="*/ 8306 h 652346"/>
              <a:gd name="connsiteX4" fmla="*/ 3561805 w 4241074"/>
              <a:gd name="connsiteY4" fmla="*/ 644032 h 652346"/>
              <a:gd name="connsiteX5" fmla="*/ 4241074 w 4241074"/>
              <a:gd name="connsiteY5" fmla="*/ 313106 h 65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1074" h="652346">
                <a:moveTo>
                  <a:pt x="0" y="295689"/>
                </a:moveTo>
                <a:cubicBezTo>
                  <a:pt x="164737" y="128049"/>
                  <a:pt x="329474" y="-39591"/>
                  <a:pt x="592182" y="8306"/>
                </a:cubicBezTo>
                <a:cubicBezTo>
                  <a:pt x="854890" y="56203"/>
                  <a:pt x="1233714" y="583072"/>
                  <a:pt x="1576251" y="583072"/>
                </a:cubicBezTo>
                <a:cubicBezTo>
                  <a:pt x="1918788" y="583072"/>
                  <a:pt x="2316479" y="-1854"/>
                  <a:pt x="2647405" y="8306"/>
                </a:cubicBezTo>
                <a:cubicBezTo>
                  <a:pt x="2978331" y="18466"/>
                  <a:pt x="3296194" y="593232"/>
                  <a:pt x="3561805" y="644032"/>
                </a:cubicBezTo>
                <a:cubicBezTo>
                  <a:pt x="3827416" y="694832"/>
                  <a:pt x="4034245" y="503969"/>
                  <a:pt x="4241074" y="313106"/>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B6FA436-C946-4387-96C8-DA052CDC3644}"/>
                  </a:ext>
                </a:extLst>
              </p:cNvPr>
              <p:cNvSpPr txBox="1"/>
              <p:nvPr/>
            </p:nvSpPr>
            <p:spPr>
              <a:xfrm>
                <a:off x="6130885" y="5091503"/>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4" name="TextBox 13">
                <a:extLst>
                  <a:ext uri="{FF2B5EF4-FFF2-40B4-BE49-F238E27FC236}">
                    <a16:creationId xmlns:a16="http://schemas.microsoft.com/office/drawing/2014/main" id="{AB6FA436-C946-4387-96C8-DA052CDC3644}"/>
                  </a:ext>
                </a:extLst>
              </p:cNvPr>
              <p:cNvSpPr txBox="1">
                <a:spLocks noRot="1" noChangeAspect="1" noMove="1" noResize="1" noEditPoints="1" noAdjustHandles="1" noChangeArrowheads="1" noChangeShapeType="1" noTextEdit="1"/>
              </p:cNvSpPr>
              <p:nvPr/>
            </p:nvSpPr>
            <p:spPr>
              <a:xfrm>
                <a:off x="6130885" y="5091503"/>
                <a:ext cx="188128" cy="276999"/>
              </a:xfrm>
              <a:prstGeom prst="rect">
                <a:avLst/>
              </a:prstGeom>
              <a:blipFill>
                <a:blip r:embed="rId5"/>
                <a:stretch>
                  <a:fillRect l="-16129" r="-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22A693F-E1FD-4276-86B7-ABB39FAC7CAC}"/>
                  </a:ext>
                </a:extLst>
              </p:cNvPr>
              <p:cNvSpPr txBox="1"/>
              <p:nvPr/>
            </p:nvSpPr>
            <p:spPr>
              <a:xfrm>
                <a:off x="412291" y="4581384"/>
                <a:ext cx="191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15" name="TextBox 14">
                <a:extLst>
                  <a:ext uri="{FF2B5EF4-FFF2-40B4-BE49-F238E27FC236}">
                    <a16:creationId xmlns:a16="http://schemas.microsoft.com/office/drawing/2014/main" id="{822A693F-E1FD-4276-86B7-ABB39FAC7CAC}"/>
                  </a:ext>
                </a:extLst>
              </p:cNvPr>
              <p:cNvSpPr txBox="1">
                <a:spLocks noRot="1" noChangeAspect="1" noMove="1" noResize="1" noEditPoints="1" noAdjustHandles="1" noChangeArrowheads="1" noChangeShapeType="1" noTextEdit="1"/>
              </p:cNvSpPr>
              <p:nvPr/>
            </p:nvSpPr>
            <p:spPr>
              <a:xfrm>
                <a:off x="412291" y="4581384"/>
                <a:ext cx="191527" cy="276999"/>
              </a:xfrm>
              <a:prstGeom prst="rect">
                <a:avLst/>
              </a:prstGeom>
              <a:blipFill>
                <a:blip r:embed="rId6"/>
                <a:stretch>
                  <a:fillRect l="-29032" r="-29032" b="-28889"/>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D985B1F9-8BF0-495D-AA21-478955106445}"/>
              </a:ext>
            </a:extLst>
          </p:cNvPr>
          <p:cNvCxnSpPr/>
          <p:nvPr/>
        </p:nvCxnSpPr>
        <p:spPr bwMode="auto">
          <a:xfrm flipV="1">
            <a:off x="734888" y="5996372"/>
            <a:ext cx="0" cy="5040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ABFAE689-C7DA-434F-8084-4C750AFA4D67}"/>
              </a:ext>
            </a:extLst>
          </p:cNvPr>
          <p:cNvCxnSpPr/>
          <p:nvPr/>
        </p:nvCxnSpPr>
        <p:spPr bwMode="auto">
          <a:xfrm flipV="1">
            <a:off x="1763688" y="5492316"/>
            <a:ext cx="0" cy="5040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Box 17">
            <a:extLst>
              <a:ext uri="{FF2B5EF4-FFF2-40B4-BE49-F238E27FC236}">
                <a16:creationId xmlns:a16="http://schemas.microsoft.com/office/drawing/2014/main" id="{75CDAAFE-BB7B-4298-A9B0-9E29027B2487}"/>
              </a:ext>
            </a:extLst>
          </p:cNvPr>
          <p:cNvSpPr txBox="1"/>
          <p:nvPr/>
        </p:nvSpPr>
        <p:spPr>
          <a:xfrm>
            <a:off x="1582388" y="6083301"/>
            <a:ext cx="362600" cy="369332"/>
          </a:xfrm>
          <a:prstGeom prst="rect">
            <a:avLst/>
          </a:prstGeom>
          <a:noFill/>
        </p:spPr>
        <p:txBody>
          <a:bodyPr wrap="none" rtlCol="0">
            <a:spAutoFit/>
          </a:bodyPr>
          <a:lstStyle/>
          <a:p>
            <a:r>
              <a:rPr lang="en-US" dirty="0"/>
              <a:t>N</a:t>
            </a:r>
          </a:p>
        </p:txBody>
      </p:sp>
      <p:cxnSp>
        <p:nvCxnSpPr>
          <p:cNvPr id="19" name="Straight Arrow Connector 18">
            <a:extLst>
              <a:ext uri="{FF2B5EF4-FFF2-40B4-BE49-F238E27FC236}">
                <a16:creationId xmlns:a16="http://schemas.microsoft.com/office/drawing/2014/main" id="{C963B2C1-3E61-4C02-9D9C-E1C7FD3ADE27}"/>
              </a:ext>
            </a:extLst>
          </p:cNvPr>
          <p:cNvCxnSpPr/>
          <p:nvPr/>
        </p:nvCxnSpPr>
        <p:spPr bwMode="auto">
          <a:xfrm flipV="1">
            <a:off x="2849580" y="5505988"/>
            <a:ext cx="0" cy="5040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a:extLst>
              <a:ext uri="{FF2B5EF4-FFF2-40B4-BE49-F238E27FC236}">
                <a16:creationId xmlns:a16="http://schemas.microsoft.com/office/drawing/2014/main" id="{4DC08320-64CB-4F6B-A1B0-0A16000E1C3E}"/>
              </a:ext>
            </a:extLst>
          </p:cNvPr>
          <p:cNvCxnSpPr/>
          <p:nvPr/>
        </p:nvCxnSpPr>
        <p:spPr bwMode="auto">
          <a:xfrm flipV="1">
            <a:off x="3851920" y="5470860"/>
            <a:ext cx="0" cy="5040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0">
            <a:extLst>
              <a:ext uri="{FF2B5EF4-FFF2-40B4-BE49-F238E27FC236}">
                <a16:creationId xmlns:a16="http://schemas.microsoft.com/office/drawing/2014/main" id="{8669BE44-EEDF-479E-8AA4-B220F22A4695}"/>
              </a:ext>
            </a:extLst>
          </p:cNvPr>
          <p:cNvSpPr txBox="1"/>
          <p:nvPr/>
        </p:nvSpPr>
        <p:spPr>
          <a:xfrm>
            <a:off x="2668280" y="6083301"/>
            <a:ext cx="362600" cy="369332"/>
          </a:xfrm>
          <a:prstGeom prst="rect">
            <a:avLst/>
          </a:prstGeom>
          <a:noFill/>
        </p:spPr>
        <p:txBody>
          <a:bodyPr wrap="none" rtlCol="0">
            <a:spAutoFit/>
          </a:bodyPr>
          <a:lstStyle/>
          <a:p>
            <a:r>
              <a:rPr lang="en-US" dirty="0"/>
              <a:t>N</a:t>
            </a:r>
          </a:p>
        </p:txBody>
      </p:sp>
      <p:sp>
        <p:nvSpPr>
          <p:cNvPr id="22" name="TextBox 21">
            <a:extLst>
              <a:ext uri="{FF2B5EF4-FFF2-40B4-BE49-F238E27FC236}">
                <a16:creationId xmlns:a16="http://schemas.microsoft.com/office/drawing/2014/main" id="{2AFF8F34-8698-4682-9E4E-DAD4F5AF2079}"/>
              </a:ext>
            </a:extLst>
          </p:cNvPr>
          <p:cNvSpPr txBox="1"/>
          <p:nvPr/>
        </p:nvSpPr>
        <p:spPr>
          <a:xfrm>
            <a:off x="3670620" y="6083301"/>
            <a:ext cx="362600" cy="369332"/>
          </a:xfrm>
          <a:prstGeom prst="rect">
            <a:avLst/>
          </a:prstGeom>
          <a:noFill/>
        </p:spPr>
        <p:txBody>
          <a:bodyPr wrap="none" rtlCol="0">
            <a:spAutoFit/>
          </a:bodyPr>
          <a:lstStyle/>
          <a:p>
            <a:r>
              <a:rPr lang="en-US" dirty="0"/>
              <a:t>N</a:t>
            </a:r>
          </a:p>
        </p:txBody>
      </p:sp>
      <p:cxnSp>
        <p:nvCxnSpPr>
          <p:cNvPr id="23" name="Straight Arrow Connector 22">
            <a:extLst>
              <a:ext uri="{FF2B5EF4-FFF2-40B4-BE49-F238E27FC236}">
                <a16:creationId xmlns:a16="http://schemas.microsoft.com/office/drawing/2014/main" id="{794BC334-E39A-4870-A9F3-74BFCE19F145}"/>
              </a:ext>
            </a:extLst>
          </p:cNvPr>
          <p:cNvCxnSpPr/>
          <p:nvPr/>
        </p:nvCxnSpPr>
        <p:spPr bwMode="auto">
          <a:xfrm flipV="1">
            <a:off x="5015874" y="5896516"/>
            <a:ext cx="0" cy="5040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75BE323-9012-4D32-B9DA-6522BAD6EC04}"/>
                  </a:ext>
                </a:extLst>
              </p:cNvPr>
              <p:cNvSpPr txBox="1"/>
              <p:nvPr/>
            </p:nvSpPr>
            <p:spPr>
              <a:xfrm>
                <a:off x="4853764" y="6452633"/>
                <a:ext cx="231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oMath>
                  </m:oMathPara>
                </a14:m>
                <a:endParaRPr lang="en-US" dirty="0"/>
              </a:p>
            </p:txBody>
          </p:sp>
        </mc:Choice>
        <mc:Fallback xmlns="">
          <p:sp>
            <p:nvSpPr>
              <p:cNvPr id="24" name="TextBox 23">
                <a:extLst>
                  <a:ext uri="{FF2B5EF4-FFF2-40B4-BE49-F238E27FC236}">
                    <a16:creationId xmlns:a16="http://schemas.microsoft.com/office/drawing/2014/main" id="{C75BE323-9012-4D32-B9DA-6522BAD6EC04}"/>
                  </a:ext>
                </a:extLst>
              </p:cNvPr>
              <p:cNvSpPr txBox="1">
                <a:spLocks noRot="1" noChangeAspect="1" noMove="1" noResize="1" noEditPoints="1" noAdjustHandles="1" noChangeArrowheads="1" noChangeShapeType="1" noTextEdit="1"/>
              </p:cNvSpPr>
              <p:nvPr/>
            </p:nvSpPr>
            <p:spPr>
              <a:xfrm>
                <a:off x="4853764" y="6452633"/>
                <a:ext cx="231666" cy="276999"/>
              </a:xfrm>
              <a:prstGeom prst="rect">
                <a:avLst/>
              </a:prstGeom>
              <a:blipFill>
                <a:blip r:embed="rId7"/>
                <a:stretch>
                  <a:fillRect l="-21053" r="-23684" b="-8889"/>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4B509C61-224D-4BC6-BE88-F20E9B3C06F4}"/>
              </a:ext>
            </a:extLst>
          </p:cNvPr>
          <p:cNvCxnSpPr/>
          <p:nvPr/>
        </p:nvCxnSpPr>
        <p:spPr bwMode="auto">
          <a:xfrm flipH="1">
            <a:off x="3390279" y="4491938"/>
            <a:ext cx="292968" cy="36798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25">
            <a:extLst>
              <a:ext uri="{FF2B5EF4-FFF2-40B4-BE49-F238E27FC236}">
                <a16:creationId xmlns:a16="http://schemas.microsoft.com/office/drawing/2014/main" id="{0B35F4DD-5B15-4815-9D8B-E30ED9DD2089}"/>
              </a:ext>
            </a:extLst>
          </p:cNvPr>
          <p:cNvSpPr txBox="1"/>
          <p:nvPr/>
        </p:nvSpPr>
        <p:spPr>
          <a:xfrm>
            <a:off x="3513526" y="4172683"/>
            <a:ext cx="519694" cy="369332"/>
          </a:xfrm>
          <a:prstGeom prst="rect">
            <a:avLst/>
          </a:prstGeom>
          <a:noFill/>
        </p:spPr>
        <p:txBody>
          <a:bodyPr wrap="none" rtlCol="0">
            <a:spAutoFit/>
          </a:bodyPr>
          <a:lstStyle/>
          <a:p>
            <a:r>
              <a:rPr lang="en-US" dirty="0"/>
              <a:t>AN</a:t>
            </a:r>
          </a:p>
        </p:txBody>
      </p:sp>
      <p:cxnSp>
        <p:nvCxnSpPr>
          <p:cNvPr id="27" name="Straight Arrow Connector 26">
            <a:extLst>
              <a:ext uri="{FF2B5EF4-FFF2-40B4-BE49-F238E27FC236}">
                <a16:creationId xmlns:a16="http://schemas.microsoft.com/office/drawing/2014/main" id="{92CEB77C-E609-4EBA-9840-143A9F00BCD6}"/>
              </a:ext>
            </a:extLst>
          </p:cNvPr>
          <p:cNvCxnSpPr/>
          <p:nvPr/>
        </p:nvCxnSpPr>
        <p:spPr bwMode="auto">
          <a:xfrm>
            <a:off x="3925940" y="4547065"/>
            <a:ext cx="502044" cy="92379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a:extLst>
              <a:ext uri="{FF2B5EF4-FFF2-40B4-BE49-F238E27FC236}">
                <a16:creationId xmlns:a16="http://schemas.microsoft.com/office/drawing/2014/main" id="{CC6F264B-8809-4AC3-AAD4-FBEB68775CE5}"/>
              </a:ext>
            </a:extLst>
          </p:cNvPr>
          <p:cNvCxnSpPr/>
          <p:nvPr/>
        </p:nvCxnSpPr>
        <p:spPr bwMode="auto">
          <a:xfrm flipH="1">
            <a:off x="4853764" y="4491938"/>
            <a:ext cx="582332" cy="36644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CEE8EC9B-A52D-4B77-B6F3-BF7F72D050CF}"/>
              </a:ext>
            </a:extLst>
          </p:cNvPr>
          <p:cNvCxnSpPr/>
          <p:nvPr/>
        </p:nvCxnSpPr>
        <p:spPr bwMode="auto">
          <a:xfrm flipH="1">
            <a:off x="4726360" y="4542015"/>
            <a:ext cx="709736" cy="82648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Freeform: Shape 52">
            <a:extLst>
              <a:ext uri="{FF2B5EF4-FFF2-40B4-BE49-F238E27FC236}">
                <a16:creationId xmlns:a16="http://schemas.microsoft.com/office/drawing/2014/main" id="{3A7158FF-2E78-47A9-B405-4C0C85BA36B5}"/>
              </a:ext>
            </a:extLst>
          </p:cNvPr>
          <p:cNvSpPr/>
          <p:nvPr/>
        </p:nvSpPr>
        <p:spPr bwMode="auto">
          <a:xfrm flipV="1">
            <a:off x="716016" y="5074643"/>
            <a:ext cx="4241074" cy="255439"/>
          </a:xfrm>
          <a:custGeom>
            <a:avLst/>
            <a:gdLst>
              <a:gd name="connsiteX0" fmla="*/ 0 w 4241074"/>
              <a:gd name="connsiteY0" fmla="*/ 295689 h 652346"/>
              <a:gd name="connsiteX1" fmla="*/ 592182 w 4241074"/>
              <a:gd name="connsiteY1" fmla="*/ 8306 h 652346"/>
              <a:gd name="connsiteX2" fmla="*/ 1576251 w 4241074"/>
              <a:gd name="connsiteY2" fmla="*/ 583072 h 652346"/>
              <a:gd name="connsiteX3" fmla="*/ 2647405 w 4241074"/>
              <a:gd name="connsiteY3" fmla="*/ 8306 h 652346"/>
              <a:gd name="connsiteX4" fmla="*/ 3561805 w 4241074"/>
              <a:gd name="connsiteY4" fmla="*/ 644032 h 652346"/>
              <a:gd name="connsiteX5" fmla="*/ 4241074 w 4241074"/>
              <a:gd name="connsiteY5" fmla="*/ 313106 h 65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1074" h="652346">
                <a:moveTo>
                  <a:pt x="0" y="295689"/>
                </a:moveTo>
                <a:cubicBezTo>
                  <a:pt x="164737" y="128049"/>
                  <a:pt x="329474" y="-39591"/>
                  <a:pt x="592182" y="8306"/>
                </a:cubicBezTo>
                <a:cubicBezTo>
                  <a:pt x="854890" y="56203"/>
                  <a:pt x="1233714" y="583072"/>
                  <a:pt x="1576251" y="583072"/>
                </a:cubicBezTo>
                <a:cubicBezTo>
                  <a:pt x="1918788" y="583072"/>
                  <a:pt x="2316479" y="-1854"/>
                  <a:pt x="2647405" y="8306"/>
                </a:cubicBezTo>
                <a:cubicBezTo>
                  <a:pt x="2978331" y="18466"/>
                  <a:pt x="3296194" y="593232"/>
                  <a:pt x="3561805" y="644032"/>
                </a:cubicBezTo>
                <a:cubicBezTo>
                  <a:pt x="3827416" y="694832"/>
                  <a:pt x="4034245" y="503969"/>
                  <a:pt x="4241074" y="313106"/>
                </a:cubicBezTo>
              </a:path>
            </a:pathLst>
          </a:custGeom>
          <a:no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31" name="Rectangle: Rounded Corners 53">
            <a:extLst>
              <a:ext uri="{FF2B5EF4-FFF2-40B4-BE49-F238E27FC236}">
                <a16:creationId xmlns:a16="http://schemas.microsoft.com/office/drawing/2014/main" id="{BFA6AD78-8053-4B0C-9A95-25A28B3DB701}"/>
              </a:ext>
            </a:extLst>
          </p:cNvPr>
          <p:cNvSpPr/>
          <p:nvPr/>
        </p:nvSpPr>
        <p:spPr bwMode="auto">
          <a:xfrm>
            <a:off x="5401742" y="4026215"/>
            <a:ext cx="3285058" cy="115745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32" name="Straight Arrow Connector 31">
            <a:extLst>
              <a:ext uri="{FF2B5EF4-FFF2-40B4-BE49-F238E27FC236}">
                <a16:creationId xmlns:a16="http://schemas.microsoft.com/office/drawing/2014/main" id="{DCB2D3AD-7726-456B-84F9-140DE34A936A}"/>
              </a:ext>
            </a:extLst>
          </p:cNvPr>
          <p:cNvCxnSpPr/>
          <p:nvPr/>
        </p:nvCxnSpPr>
        <p:spPr bwMode="auto">
          <a:xfrm flipH="1">
            <a:off x="4853764" y="4491938"/>
            <a:ext cx="582332" cy="36644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32">
            <a:extLst>
              <a:ext uri="{FF2B5EF4-FFF2-40B4-BE49-F238E27FC236}">
                <a16:creationId xmlns:a16="http://schemas.microsoft.com/office/drawing/2014/main" id="{4A245E83-8BE1-4FBA-BF8B-135B10822FA2}"/>
              </a:ext>
            </a:extLst>
          </p:cNvPr>
          <p:cNvSpPr txBox="1"/>
          <p:nvPr/>
        </p:nvSpPr>
        <p:spPr>
          <a:xfrm>
            <a:off x="5517850" y="4029673"/>
            <a:ext cx="3409419" cy="1200329"/>
          </a:xfrm>
          <a:prstGeom prst="rect">
            <a:avLst/>
          </a:prstGeom>
          <a:noFill/>
        </p:spPr>
        <p:txBody>
          <a:bodyPr wrap="square" rtlCol="0">
            <a:spAutoFit/>
          </a:bodyPr>
          <a:lstStyle/>
          <a:p>
            <a:r>
              <a:rPr lang="en-US" dirty="0"/>
              <a:t>The string at different times. Excepted at the nodes, each point of string has a simple harmonic motion</a:t>
            </a:r>
          </a:p>
        </p:txBody>
      </p:sp>
    </p:spTree>
    <p:extLst>
      <p:ext uri="{BB962C8B-B14F-4D97-AF65-F5344CB8AC3E}">
        <p14:creationId xmlns:p14="http://schemas.microsoft.com/office/powerpoint/2010/main" val="27221808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58</a:t>
            </a:fld>
            <a:endParaRPr lang="en-US" altLang="zh-CN"/>
          </a:p>
        </p:txBody>
      </p:sp>
      <p:sp>
        <p:nvSpPr>
          <p:cNvPr id="3" name="Title 1">
            <a:extLst>
              <a:ext uri="{FF2B5EF4-FFF2-40B4-BE49-F238E27FC236}">
                <a16:creationId xmlns:a16="http://schemas.microsoft.com/office/drawing/2014/main" id="{9A82F7A0-385D-47CA-A662-5909751A0BB9}"/>
              </a:ext>
            </a:extLst>
          </p:cNvPr>
          <p:cNvSpPr>
            <a:spLocks noGrp="1"/>
          </p:cNvSpPr>
          <p:nvPr>
            <p:ph type="title"/>
          </p:nvPr>
        </p:nvSpPr>
        <p:spPr>
          <a:xfrm>
            <a:off x="907909" y="-147609"/>
            <a:ext cx="8229600" cy="1143000"/>
          </a:xfrm>
        </p:spPr>
        <p:txBody>
          <a:bodyPr/>
          <a:lstStyle/>
          <a:p>
            <a:r>
              <a:rPr lang="en-US" dirty="0"/>
              <a:t>Vibrations on a string </a:t>
            </a:r>
          </a:p>
        </p:txBody>
      </p:sp>
      <p:sp>
        <p:nvSpPr>
          <p:cNvPr id="5" name="Rectangle 4">
            <a:extLst>
              <a:ext uri="{FF2B5EF4-FFF2-40B4-BE49-F238E27FC236}">
                <a16:creationId xmlns:a16="http://schemas.microsoft.com/office/drawing/2014/main" id="{6C36A97E-AF46-4A2A-9505-52F06A09E767}"/>
              </a:ext>
            </a:extLst>
          </p:cNvPr>
          <p:cNvSpPr/>
          <p:nvPr/>
        </p:nvSpPr>
        <p:spPr>
          <a:xfrm>
            <a:off x="1979712" y="5301208"/>
            <a:ext cx="6462464" cy="646331"/>
          </a:xfrm>
          <a:prstGeom prst="rect">
            <a:avLst/>
          </a:prstGeom>
        </p:spPr>
        <p:txBody>
          <a:bodyPr wrap="square">
            <a:spAutoFit/>
          </a:bodyPr>
          <a:lstStyle/>
          <a:p>
            <a:r>
              <a:rPr lang="en-US" dirty="0">
                <a:hlinkClick r:id="rId3"/>
              </a:rPr>
              <a:t>https://www.ghmusic.com.au/orchestral/violin-strings</a:t>
            </a:r>
            <a:endParaRPr lang="en-US" dirty="0"/>
          </a:p>
          <a:p>
            <a:endParaRPr lang="en-US" dirty="0"/>
          </a:p>
        </p:txBody>
      </p:sp>
      <p:pic>
        <p:nvPicPr>
          <p:cNvPr id="6" name="Picture 5">
            <a:extLst>
              <a:ext uri="{FF2B5EF4-FFF2-40B4-BE49-F238E27FC236}">
                <a16:creationId xmlns:a16="http://schemas.microsoft.com/office/drawing/2014/main" id="{351E8DB3-8120-4ACB-B3E3-99703C9DD5E7}"/>
              </a:ext>
            </a:extLst>
          </p:cNvPr>
          <p:cNvPicPr>
            <a:picLocks noChangeAspect="1"/>
          </p:cNvPicPr>
          <p:nvPr/>
        </p:nvPicPr>
        <p:blipFill>
          <a:blip r:embed="rId4"/>
          <a:stretch>
            <a:fillRect/>
          </a:stretch>
        </p:blipFill>
        <p:spPr>
          <a:xfrm>
            <a:off x="1500039" y="2452268"/>
            <a:ext cx="6378674" cy="2597429"/>
          </a:xfrm>
          <a:prstGeom prst="rect">
            <a:avLst/>
          </a:prstGeom>
        </p:spPr>
      </p:pic>
      <p:cxnSp>
        <p:nvCxnSpPr>
          <p:cNvPr id="7" name="Straight Arrow Connector 6">
            <a:extLst>
              <a:ext uri="{FF2B5EF4-FFF2-40B4-BE49-F238E27FC236}">
                <a16:creationId xmlns:a16="http://schemas.microsoft.com/office/drawing/2014/main" id="{9EDEDA18-7003-4D83-A2FA-6C31C2B84332}"/>
              </a:ext>
            </a:extLst>
          </p:cNvPr>
          <p:cNvCxnSpPr/>
          <p:nvPr/>
        </p:nvCxnSpPr>
        <p:spPr bwMode="auto">
          <a:xfrm flipH="1">
            <a:off x="2987824" y="2056224"/>
            <a:ext cx="72008" cy="1300768"/>
          </a:xfrm>
          <a:prstGeom prst="straightConnector1">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Arrow Connector 7">
            <a:extLst>
              <a:ext uri="{FF2B5EF4-FFF2-40B4-BE49-F238E27FC236}">
                <a16:creationId xmlns:a16="http://schemas.microsoft.com/office/drawing/2014/main" id="{BD41A946-9BAB-4B59-B8D8-0CA35C02D86E}"/>
              </a:ext>
            </a:extLst>
          </p:cNvPr>
          <p:cNvCxnSpPr/>
          <p:nvPr/>
        </p:nvCxnSpPr>
        <p:spPr bwMode="auto">
          <a:xfrm>
            <a:off x="3203848" y="2056224"/>
            <a:ext cx="3672408" cy="650384"/>
          </a:xfrm>
          <a:prstGeom prst="straightConnector1">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Box 8">
            <a:extLst>
              <a:ext uri="{FF2B5EF4-FFF2-40B4-BE49-F238E27FC236}">
                <a16:creationId xmlns:a16="http://schemas.microsoft.com/office/drawing/2014/main" id="{BADD767C-53DC-4892-B3AE-4CDB18EF8A57}"/>
              </a:ext>
            </a:extLst>
          </p:cNvPr>
          <p:cNvSpPr txBox="1"/>
          <p:nvPr/>
        </p:nvSpPr>
        <p:spPr>
          <a:xfrm>
            <a:off x="1835696" y="1628800"/>
            <a:ext cx="2971904" cy="369332"/>
          </a:xfrm>
          <a:prstGeom prst="rect">
            <a:avLst/>
          </a:prstGeom>
          <a:noFill/>
        </p:spPr>
        <p:txBody>
          <a:bodyPr wrap="none" rtlCol="0">
            <a:spAutoFit/>
          </a:bodyPr>
          <a:lstStyle/>
          <a:p>
            <a:r>
              <a:rPr lang="en-US" dirty="0"/>
              <a:t>Each strings has two fixed end</a:t>
            </a:r>
          </a:p>
        </p:txBody>
      </p:sp>
      <p:sp>
        <p:nvSpPr>
          <p:cNvPr id="10" name="Oval 9">
            <a:extLst>
              <a:ext uri="{FF2B5EF4-FFF2-40B4-BE49-F238E27FC236}">
                <a16:creationId xmlns:a16="http://schemas.microsoft.com/office/drawing/2014/main" id="{1BDA38D6-B240-4A19-AB5A-BCCAF1280A05}"/>
              </a:ext>
            </a:extLst>
          </p:cNvPr>
          <p:cNvSpPr/>
          <p:nvPr/>
        </p:nvSpPr>
        <p:spPr bwMode="auto">
          <a:xfrm>
            <a:off x="6660232" y="2204864"/>
            <a:ext cx="1080120" cy="1512168"/>
          </a:xfrm>
          <a:prstGeom prst="ellipse">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1" name="TextBox 10">
            <a:extLst>
              <a:ext uri="{FF2B5EF4-FFF2-40B4-BE49-F238E27FC236}">
                <a16:creationId xmlns:a16="http://schemas.microsoft.com/office/drawing/2014/main" id="{79B3ABFA-9F9F-413C-B9E9-9FB114557D1B}"/>
              </a:ext>
            </a:extLst>
          </p:cNvPr>
          <p:cNvSpPr txBox="1"/>
          <p:nvPr/>
        </p:nvSpPr>
        <p:spPr>
          <a:xfrm>
            <a:off x="5851675" y="1595937"/>
            <a:ext cx="2697233" cy="646331"/>
          </a:xfrm>
          <a:prstGeom prst="rect">
            <a:avLst/>
          </a:prstGeom>
          <a:noFill/>
        </p:spPr>
        <p:txBody>
          <a:bodyPr wrap="square" rtlCol="0">
            <a:spAutoFit/>
          </a:bodyPr>
          <a:lstStyle/>
          <a:p>
            <a:r>
              <a:rPr lang="en-US" sz="1200" dirty="0"/>
              <a:t>The sound produced by a string depends to the tension (the string is tuned with the help of a tuning fork)</a:t>
            </a:r>
          </a:p>
        </p:txBody>
      </p:sp>
    </p:spTree>
    <p:extLst>
      <p:ext uri="{BB962C8B-B14F-4D97-AF65-F5344CB8AC3E}">
        <p14:creationId xmlns:p14="http://schemas.microsoft.com/office/powerpoint/2010/main" val="1402495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59</a:t>
            </a:fld>
            <a:endParaRPr lang="en-US" altLang="zh-CN"/>
          </a:p>
        </p:txBody>
      </p:sp>
      <p:sp>
        <p:nvSpPr>
          <p:cNvPr id="3" name="Title 1">
            <a:extLst>
              <a:ext uri="{FF2B5EF4-FFF2-40B4-BE49-F238E27FC236}">
                <a16:creationId xmlns:a16="http://schemas.microsoft.com/office/drawing/2014/main" id="{9A82F7A0-385D-47CA-A662-5909751A0BB9}"/>
              </a:ext>
            </a:extLst>
          </p:cNvPr>
          <p:cNvSpPr>
            <a:spLocks noGrp="1"/>
          </p:cNvSpPr>
          <p:nvPr>
            <p:ph type="title"/>
          </p:nvPr>
        </p:nvSpPr>
        <p:spPr>
          <a:xfrm>
            <a:off x="636588" y="-149660"/>
            <a:ext cx="8229600" cy="1143000"/>
          </a:xfrm>
        </p:spPr>
        <p:txBody>
          <a:bodyPr/>
          <a:lstStyle/>
          <a:p>
            <a:r>
              <a:rPr lang="en-US" dirty="0"/>
              <a:t>Vibration modes on a string </a:t>
            </a:r>
          </a:p>
        </p:txBody>
      </p:sp>
      <p:sp>
        <p:nvSpPr>
          <p:cNvPr id="5" name="Slide Number Placeholder 3">
            <a:extLst>
              <a:ext uri="{FF2B5EF4-FFF2-40B4-BE49-F238E27FC236}">
                <a16:creationId xmlns:a16="http://schemas.microsoft.com/office/drawing/2014/main" id="{A66E5354-ED24-46DC-A523-4095C28E78E1}"/>
              </a:ext>
            </a:extLst>
          </p:cNvPr>
          <p:cNvSpPr txBox="1">
            <a:spLocks/>
          </p:cNvSpPr>
          <p:nvPr/>
        </p:nvSpPr>
        <p:spPr>
          <a:xfrm>
            <a:off x="6553200" y="6248400"/>
            <a:ext cx="2133600" cy="476250"/>
          </a:xfrm>
          <a:prstGeom prst="rect">
            <a:avLst/>
          </a:prstGeom>
        </p:spPr>
        <p:txBody>
          <a:bodyPr/>
          <a:lstStyle>
            <a:defPPr>
              <a:defRPr lang="zh-CN"/>
            </a:defPPr>
            <a:lvl1pPr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5pPr>
            <a:lvl6pPr marL="22860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6pPr>
            <a:lvl7pPr marL="27432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7pPr>
            <a:lvl8pPr marL="32004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8pPr>
            <a:lvl9pPr marL="36576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9pPr>
          </a:lstStyle>
          <a:p>
            <a:pPr>
              <a:defRPr/>
            </a:pPr>
            <a:endParaRPr lang="en-US" altLang="zh-CN" dirty="0"/>
          </a:p>
        </p:txBody>
      </p:sp>
      <p:cxnSp>
        <p:nvCxnSpPr>
          <p:cNvPr id="27" name="Straight Arrow Connector 26">
            <a:extLst>
              <a:ext uri="{FF2B5EF4-FFF2-40B4-BE49-F238E27FC236}">
                <a16:creationId xmlns:a16="http://schemas.microsoft.com/office/drawing/2014/main" id="{84631C4E-EB8C-44A7-82AD-DEDBADAB8ABB}"/>
              </a:ext>
            </a:extLst>
          </p:cNvPr>
          <p:cNvCxnSpPr/>
          <p:nvPr/>
        </p:nvCxnSpPr>
        <p:spPr bwMode="auto">
          <a:xfrm>
            <a:off x="1207849" y="2017551"/>
            <a:ext cx="542128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a:extLst>
              <a:ext uri="{FF2B5EF4-FFF2-40B4-BE49-F238E27FC236}">
                <a16:creationId xmlns:a16="http://schemas.microsoft.com/office/drawing/2014/main" id="{556B29A1-8B7D-41C7-8AC9-3773674B537C}"/>
              </a:ext>
            </a:extLst>
          </p:cNvPr>
          <p:cNvCxnSpPr/>
          <p:nvPr/>
        </p:nvCxnSpPr>
        <p:spPr bwMode="auto">
          <a:xfrm flipV="1">
            <a:off x="1244230" y="1512949"/>
            <a:ext cx="0" cy="11138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C7DAEC5-7AAC-4EF3-9AE2-E2F207132C34}"/>
                  </a:ext>
                </a:extLst>
              </p:cNvPr>
              <p:cNvSpPr txBox="1"/>
              <p:nvPr/>
            </p:nvSpPr>
            <p:spPr>
              <a:xfrm>
                <a:off x="868497" y="1884568"/>
                <a:ext cx="218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en-US" dirty="0"/>
              </a:p>
            </p:txBody>
          </p:sp>
        </mc:Choice>
        <mc:Fallback xmlns="">
          <p:sp>
            <p:nvSpPr>
              <p:cNvPr id="29" name="TextBox 28">
                <a:extLst>
                  <a:ext uri="{FF2B5EF4-FFF2-40B4-BE49-F238E27FC236}">
                    <a16:creationId xmlns:a16="http://schemas.microsoft.com/office/drawing/2014/main" id="{AC7DAEC5-7AAC-4EF3-9AE2-E2F207132C34}"/>
                  </a:ext>
                </a:extLst>
              </p:cNvPr>
              <p:cNvSpPr txBox="1">
                <a:spLocks noRot="1" noChangeAspect="1" noMove="1" noResize="1" noEditPoints="1" noAdjustHandles="1" noChangeArrowheads="1" noChangeShapeType="1" noTextEdit="1"/>
              </p:cNvSpPr>
              <p:nvPr/>
            </p:nvSpPr>
            <p:spPr>
              <a:xfrm>
                <a:off x="868497" y="1884568"/>
                <a:ext cx="218842" cy="276999"/>
              </a:xfrm>
              <a:prstGeom prst="rect">
                <a:avLst/>
              </a:prstGeom>
              <a:blipFill>
                <a:blip r:embed="rId11"/>
                <a:stretch>
                  <a:fillRect l="-22222" r="-25000" b="-8696"/>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D7DB6046-4EFE-492E-B24C-EB2DABB3A8A3}"/>
              </a:ext>
            </a:extLst>
          </p:cNvPr>
          <p:cNvCxnSpPr/>
          <p:nvPr/>
        </p:nvCxnSpPr>
        <p:spPr bwMode="auto">
          <a:xfrm flipV="1">
            <a:off x="5519101" y="1687971"/>
            <a:ext cx="0" cy="659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00DF898-E7B7-4A8E-818D-1E739C8BD72A}"/>
                  </a:ext>
                </a:extLst>
              </p:cNvPr>
              <p:cNvSpPr txBox="1"/>
              <p:nvPr/>
            </p:nvSpPr>
            <p:spPr>
              <a:xfrm>
                <a:off x="6659099" y="1884568"/>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31" name="TextBox 30">
                <a:extLst>
                  <a:ext uri="{FF2B5EF4-FFF2-40B4-BE49-F238E27FC236}">
                    <a16:creationId xmlns:a16="http://schemas.microsoft.com/office/drawing/2014/main" id="{F00DF898-E7B7-4A8E-818D-1E739C8BD72A}"/>
                  </a:ext>
                </a:extLst>
              </p:cNvPr>
              <p:cNvSpPr txBox="1">
                <a:spLocks noRot="1" noChangeAspect="1" noMove="1" noResize="1" noEditPoints="1" noAdjustHandles="1" noChangeArrowheads="1" noChangeShapeType="1" noTextEdit="1"/>
              </p:cNvSpPr>
              <p:nvPr/>
            </p:nvSpPr>
            <p:spPr>
              <a:xfrm>
                <a:off x="6659099" y="1884568"/>
                <a:ext cx="188128" cy="276999"/>
              </a:xfrm>
              <a:prstGeom prst="rect">
                <a:avLst/>
              </a:prstGeom>
              <a:blipFill>
                <a:blip r:embed="rId12"/>
                <a:stretch>
                  <a:fillRect l="-16129" r="-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2631329-762E-4B8A-857F-11D10B6D6E76}"/>
                  </a:ext>
                </a:extLst>
              </p:cNvPr>
              <p:cNvSpPr txBox="1"/>
              <p:nvPr/>
            </p:nvSpPr>
            <p:spPr>
              <a:xfrm>
                <a:off x="940505" y="1374449"/>
                <a:ext cx="191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32" name="TextBox 31">
                <a:extLst>
                  <a:ext uri="{FF2B5EF4-FFF2-40B4-BE49-F238E27FC236}">
                    <a16:creationId xmlns:a16="http://schemas.microsoft.com/office/drawing/2014/main" id="{D2631329-762E-4B8A-857F-11D10B6D6E76}"/>
                  </a:ext>
                </a:extLst>
              </p:cNvPr>
              <p:cNvSpPr txBox="1">
                <a:spLocks noRot="1" noChangeAspect="1" noMove="1" noResize="1" noEditPoints="1" noAdjustHandles="1" noChangeArrowheads="1" noChangeShapeType="1" noTextEdit="1"/>
              </p:cNvSpPr>
              <p:nvPr/>
            </p:nvSpPr>
            <p:spPr>
              <a:xfrm>
                <a:off x="940505" y="1374449"/>
                <a:ext cx="191527" cy="276999"/>
              </a:xfrm>
              <a:prstGeom prst="rect">
                <a:avLst/>
              </a:prstGeom>
              <a:blipFill>
                <a:blip r:embed="rId13"/>
                <a:stretch>
                  <a:fillRect l="-28125" r="-25000" b="-26087"/>
                </a:stretch>
              </a:blipFill>
            </p:spPr>
            <p:txBody>
              <a:bodyPr/>
              <a:lstStyle/>
              <a:p>
                <a:r>
                  <a:rPr lang="en-US">
                    <a:noFill/>
                  </a:rPr>
                  <a:t> </a:t>
                </a:r>
              </a:p>
            </p:txBody>
          </p:sp>
        </mc:Fallback>
      </mc:AlternateContent>
      <p:sp>
        <p:nvSpPr>
          <p:cNvPr id="33" name="Freeform: Shape 7">
            <a:extLst>
              <a:ext uri="{FF2B5EF4-FFF2-40B4-BE49-F238E27FC236}">
                <a16:creationId xmlns:a16="http://schemas.microsoft.com/office/drawing/2014/main" id="{48546B65-49FE-49FC-8E0D-B1EF2D4BF7F8}"/>
              </a:ext>
            </a:extLst>
          </p:cNvPr>
          <p:cNvSpPr/>
          <p:nvPr/>
        </p:nvSpPr>
        <p:spPr bwMode="auto">
          <a:xfrm>
            <a:off x="1244600" y="1532411"/>
            <a:ext cx="4241800" cy="491122"/>
          </a:xfrm>
          <a:custGeom>
            <a:avLst/>
            <a:gdLst>
              <a:gd name="connsiteX0" fmla="*/ 0 w 4241800"/>
              <a:gd name="connsiteY0" fmla="*/ 465722 h 491122"/>
              <a:gd name="connsiteX1" fmla="*/ 2159000 w 4241800"/>
              <a:gd name="connsiteY1" fmla="*/ 56 h 491122"/>
              <a:gd name="connsiteX2" fmla="*/ 4241800 w 4241800"/>
              <a:gd name="connsiteY2" fmla="*/ 491122 h 491122"/>
            </a:gdLst>
            <a:ahLst/>
            <a:cxnLst>
              <a:cxn ang="0">
                <a:pos x="connsiteX0" y="connsiteY0"/>
              </a:cxn>
              <a:cxn ang="0">
                <a:pos x="connsiteX1" y="connsiteY1"/>
              </a:cxn>
              <a:cxn ang="0">
                <a:pos x="connsiteX2" y="connsiteY2"/>
              </a:cxn>
            </a:cxnLst>
            <a:rect l="l" t="t" r="r" b="b"/>
            <a:pathLst>
              <a:path w="4241800" h="491122">
                <a:moveTo>
                  <a:pt x="0" y="465722"/>
                </a:moveTo>
                <a:cubicBezTo>
                  <a:pt x="726016" y="230772"/>
                  <a:pt x="1452033" y="-4177"/>
                  <a:pt x="2159000" y="56"/>
                </a:cubicBezTo>
                <a:cubicBezTo>
                  <a:pt x="2865967" y="4289"/>
                  <a:pt x="3553883" y="247705"/>
                  <a:pt x="4241800" y="491122"/>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BFCDD7C-BC65-4550-AF82-324899A16DD2}"/>
                  </a:ext>
                </a:extLst>
              </p:cNvPr>
              <p:cNvSpPr txBox="1"/>
              <p:nvPr/>
            </p:nvSpPr>
            <p:spPr>
              <a:xfrm>
                <a:off x="5354437" y="2183169"/>
                <a:ext cx="1047273"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rPr>
                            <m:t>2</m:t>
                          </m:r>
                        </m:den>
                      </m:f>
                    </m:oMath>
                  </m:oMathPara>
                </a14:m>
                <a:endParaRPr lang="en-US" dirty="0"/>
              </a:p>
            </p:txBody>
          </p:sp>
        </mc:Choice>
        <mc:Fallback xmlns="">
          <p:sp>
            <p:nvSpPr>
              <p:cNvPr id="36" name="TextBox 35">
                <a:extLst>
                  <a:ext uri="{FF2B5EF4-FFF2-40B4-BE49-F238E27FC236}">
                    <a16:creationId xmlns:a16="http://schemas.microsoft.com/office/drawing/2014/main" id="{1BFCDD7C-BC65-4550-AF82-324899A16DD2}"/>
                  </a:ext>
                </a:extLst>
              </p:cNvPr>
              <p:cNvSpPr txBox="1">
                <a:spLocks noRot="1" noChangeAspect="1" noMove="1" noResize="1" noEditPoints="1" noAdjustHandles="1" noChangeArrowheads="1" noChangeShapeType="1" noTextEdit="1"/>
              </p:cNvSpPr>
              <p:nvPr/>
            </p:nvSpPr>
            <p:spPr>
              <a:xfrm>
                <a:off x="5354437" y="2183169"/>
                <a:ext cx="1047273" cy="524182"/>
              </a:xfrm>
              <a:prstGeom prst="rect">
                <a:avLst/>
              </a:prstGeom>
              <a:blipFill>
                <a:blip r:embed="rId15"/>
                <a:stretch>
                  <a:fillRect/>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533B0779-6530-4035-8673-29BE1945FE60}"/>
              </a:ext>
            </a:extLst>
          </p:cNvPr>
          <p:cNvCxnSpPr/>
          <p:nvPr/>
        </p:nvCxnSpPr>
        <p:spPr bwMode="auto">
          <a:xfrm>
            <a:off x="1338672" y="1374201"/>
            <a:ext cx="4104456"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BD51AE9-C083-49F1-8B84-C4B5E6F451A7}"/>
                  </a:ext>
                </a:extLst>
              </p:cNvPr>
              <p:cNvSpPr txBox="1"/>
              <p:nvPr/>
            </p:nvSpPr>
            <p:spPr>
              <a:xfrm>
                <a:off x="3143729" y="1045511"/>
                <a:ext cx="4239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/2</m:t>
                      </m:r>
                    </m:oMath>
                  </m:oMathPara>
                </a14:m>
                <a:endParaRPr lang="en-US" dirty="0"/>
              </a:p>
            </p:txBody>
          </p:sp>
        </mc:Choice>
        <mc:Fallback xmlns="">
          <p:sp>
            <p:nvSpPr>
              <p:cNvPr id="44" name="TextBox 43">
                <a:extLst>
                  <a:ext uri="{FF2B5EF4-FFF2-40B4-BE49-F238E27FC236}">
                    <a16:creationId xmlns:a16="http://schemas.microsoft.com/office/drawing/2014/main" id="{EBD51AE9-C083-49F1-8B84-C4B5E6F451A7}"/>
                  </a:ext>
                </a:extLst>
              </p:cNvPr>
              <p:cNvSpPr txBox="1">
                <a:spLocks noRot="1" noChangeAspect="1" noMove="1" noResize="1" noEditPoints="1" noAdjustHandles="1" noChangeArrowheads="1" noChangeShapeType="1" noTextEdit="1"/>
              </p:cNvSpPr>
              <p:nvPr/>
            </p:nvSpPr>
            <p:spPr>
              <a:xfrm>
                <a:off x="3143729" y="1045511"/>
                <a:ext cx="423962" cy="276999"/>
              </a:xfrm>
              <a:prstGeom prst="rect">
                <a:avLst/>
              </a:prstGeom>
              <a:blipFill>
                <a:blip r:embed="rId20"/>
                <a:stretch>
                  <a:fillRect l="-13043" t="-2222" r="-13043" b="-37778"/>
                </a:stretch>
              </a:blipFill>
            </p:spPr>
            <p:txBody>
              <a:bodyPr/>
              <a:lstStyle/>
              <a:p>
                <a:r>
                  <a:rPr lang="en-US">
                    <a:noFill/>
                  </a:rPr>
                  <a:t> </a:t>
                </a:r>
              </a:p>
            </p:txBody>
          </p:sp>
        </mc:Fallback>
      </mc:AlternateContent>
      <p:sp>
        <p:nvSpPr>
          <p:cNvPr id="45" name="Arrow: Right 92">
            <a:extLst>
              <a:ext uri="{FF2B5EF4-FFF2-40B4-BE49-F238E27FC236}">
                <a16:creationId xmlns:a16="http://schemas.microsoft.com/office/drawing/2014/main" id="{8441FEA4-01B4-40E0-A082-CC569DA8EAA9}"/>
              </a:ext>
            </a:extLst>
          </p:cNvPr>
          <p:cNvSpPr/>
          <p:nvPr/>
        </p:nvSpPr>
        <p:spPr bwMode="auto">
          <a:xfrm rot="10800000">
            <a:off x="6631531" y="2239564"/>
            <a:ext cx="504052" cy="52418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C556766-9A6A-4C10-9934-D209F726AB8E}"/>
                  </a:ext>
                </a:extLst>
              </p:cNvPr>
              <p:cNvSpPr txBox="1"/>
              <p:nvPr/>
            </p:nvSpPr>
            <p:spPr>
              <a:xfrm>
                <a:off x="7365404" y="2363155"/>
                <a:ext cx="7396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46" name="TextBox 45">
                <a:extLst>
                  <a:ext uri="{FF2B5EF4-FFF2-40B4-BE49-F238E27FC236}">
                    <a16:creationId xmlns:a16="http://schemas.microsoft.com/office/drawing/2014/main" id="{BC556766-9A6A-4C10-9934-D209F726AB8E}"/>
                  </a:ext>
                </a:extLst>
              </p:cNvPr>
              <p:cNvSpPr txBox="1">
                <a:spLocks noRot="1" noChangeAspect="1" noMove="1" noResize="1" noEditPoints="1" noAdjustHandles="1" noChangeArrowheads="1" noChangeShapeType="1" noTextEdit="1"/>
              </p:cNvSpPr>
              <p:nvPr/>
            </p:nvSpPr>
            <p:spPr>
              <a:xfrm>
                <a:off x="7365404" y="2363155"/>
                <a:ext cx="739690" cy="276999"/>
              </a:xfrm>
              <a:prstGeom prst="rect">
                <a:avLst/>
              </a:prstGeom>
              <a:blipFill>
                <a:blip r:embed="rId21"/>
                <a:stretch>
                  <a:fillRect l="-7377" r="-5738" b="-11111"/>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D2251715-B3DF-478B-9AE0-A284AF25D215}"/>
              </a:ext>
            </a:extLst>
          </p:cNvPr>
          <p:cNvSpPr txBox="1"/>
          <p:nvPr/>
        </p:nvSpPr>
        <p:spPr>
          <a:xfrm>
            <a:off x="6868104" y="1401374"/>
            <a:ext cx="2376260" cy="646331"/>
          </a:xfrm>
          <a:prstGeom prst="rect">
            <a:avLst/>
          </a:prstGeom>
          <a:noFill/>
        </p:spPr>
        <p:txBody>
          <a:bodyPr wrap="square" rtlCol="0">
            <a:spAutoFit/>
          </a:bodyPr>
          <a:lstStyle/>
          <a:p>
            <a:r>
              <a:rPr lang="en-US" dirty="0"/>
              <a:t>This mode is the fundamental mode </a:t>
            </a:r>
          </a:p>
        </p:txBody>
      </p:sp>
      <p:sp>
        <p:nvSpPr>
          <p:cNvPr id="48" name="TextBox 47">
            <a:extLst>
              <a:ext uri="{FF2B5EF4-FFF2-40B4-BE49-F238E27FC236}">
                <a16:creationId xmlns:a16="http://schemas.microsoft.com/office/drawing/2014/main" id="{96FAC15D-BD1E-4241-AA19-394EF26DAF6E}"/>
              </a:ext>
            </a:extLst>
          </p:cNvPr>
          <p:cNvSpPr txBox="1"/>
          <p:nvPr/>
        </p:nvSpPr>
        <p:spPr>
          <a:xfrm>
            <a:off x="252282" y="617171"/>
            <a:ext cx="6138475" cy="369332"/>
          </a:xfrm>
          <a:prstGeom prst="rect">
            <a:avLst/>
          </a:prstGeom>
          <a:noFill/>
        </p:spPr>
        <p:txBody>
          <a:bodyPr wrap="none" rtlCol="0">
            <a:spAutoFit/>
          </a:bodyPr>
          <a:lstStyle/>
          <a:p>
            <a:r>
              <a:rPr lang="en-US" dirty="0"/>
              <a:t>The four first modes of vibration (of standing wave) of the string:</a:t>
            </a:r>
          </a:p>
        </p:txBody>
      </p:sp>
    </p:spTree>
    <p:extLst>
      <p:ext uri="{BB962C8B-B14F-4D97-AF65-F5344CB8AC3E}">
        <p14:creationId xmlns:p14="http://schemas.microsoft.com/office/powerpoint/2010/main" val="2120347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6</a:t>
            </a:fld>
            <a:endParaRPr lang="en-US" altLang="zh-CN"/>
          </a:p>
        </p:txBody>
      </p:sp>
      <p:sp>
        <p:nvSpPr>
          <p:cNvPr id="5" name="Title 1"/>
          <p:cNvSpPr>
            <a:spLocks noGrp="1"/>
          </p:cNvSpPr>
          <p:nvPr>
            <p:ph type="title"/>
          </p:nvPr>
        </p:nvSpPr>
        <p:spPr>
          <a:xfrm>
            <a:off x="935236" y="-25112"/>
            <a:ext cx="8229600" cy="1143000"/>
          </a:xfrm>
        </p:spPr>
        <p:txBody>
          <a:bodyPr/>
          <a:lstStyle/>
          <a:p>
            <a:r>
              <a:rPr lang="en-US" sz="4000" dirty="0"/>
              <a:t>Principle of superposition of waves</a:t>
            </a:r>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636588" y="1117888"/>
                <a:ext cx="8229600" cy="4525963"/>
              </a:xfrm>
            </p:spPr>
            <p:txBody>
              <a:bodyPr/>
              <a:lstStyle/>
              <a:p>
                <a:r>
                  <a:rPr lang="en-US" sz="2800" dirty="0"/>
                  <a:t>We consider the propagation of two waves (for instance, two pulses or two oscillating waves on a string):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oMath>
                </a14:m>
                <a:r>
                  <a:rPr lang="en-US" sz="2800" dirty="0"/>
                  <a:t> and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b="0" i="1" smtClean="0">
                            <a:latin typeface="Cambria Math" panose="02040503050406030204" pitchFamily="18" charset="0"/>
                          </a:rPr>
                          <m:t>2</m:t>
                        </m:r>
                      </m:sub>
                    </m:sSub>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𝑡</m:t>
                    </m:r>
                    <m:r>
                      <a:rPr lang="en-US" sz="2800" i="1">
                        <a:latin typeface="Cambria Math" panose="02040503050406030204" pitchFamily="18" charset="0"/>
                      </a:rPr>
                      <m:t>)</m:t>
                    </m:r>
                  </m:oMath>
                </a14:m>
                <a:r>
                  <a:rPr lang="en-US" sz="2800" dirty="0"/>
                  <a:t> </a:t>
                </a:r>
              </a:p>
              <a:p>
                <a:r>
                  <a:rPr lang="en-US" sz="2800" dirty="0"/>
                  <a:t>The resulting displacement </a:t>
                </a:r>
                <a14:m>
                  <m:oMath xmlns:m="http://schemas.openxmlformats.org/officeDocument/2006/math">
                    <m:r>
                      <m:rPr>
                        <m:sty m:val="p"/>
                      </m:rPr>
                      <a:rPr lang="en-US" sz="2800">
                        <a:latin typeface="Cambria Math" panose="02040503050406030204" pitchFamily="18" charset="0"/>
                      </a:rPr>
                      <m:t>y</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𝑡</m:t>
                    </m:r>
                    <m:r>
                      <a:rPr lang="en-US" sz="2800" i="1">
                        <a:latin typeface="Cambria Math" panose="02040503050406030204" pitchFamily="18" charset="0"/>
                      </a:rPr>
                      <m:t>)</m:t>
                    </m:r>
                  </m:oMath>
                </a14:m>
                <a:r>
                  <a:rPr lang="en-US" sz="2800" dirty="0"/>
                  <a:t> is then:</a:t>
                </a:r>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636588" y="1117888"/>
                <a:ext cx="8229600" cy="4525963"/>
              </a:xfrm>
              <a:blipFill>
                <a:blip r:embed="rId3"/>
                <a:stretch>
                  <a:fillRect l="-1333" t="-1346" r="-7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371249" y="3513747"/>
                <a:ext cx="4639027" cy="984885"/>
              </a:xfrm>
              <a:prstGeom prst="rect">
                <a:avLst/>
              </a:prstGeom>
              <a:noFill/>
            </p:spPr>
            <p:txBody>
              <a:bodyPr wrap="none" lIns="0" tIns="0" rIns="0" bIns="0" rtlCol="0">
                <a:spAutoFit/>
              </a:bodyPr>
              <a:lstStyle/>
              <a:p>
                <a14:m>
                  <m:oMath xmlns:m="http://schemas.openxmlformats.org/officeDocument/2006/math">
                    <m:r>
                      <a:rPr lang="en-US" sz="3200" b="0" i="1" smtClean="0">
                        <a:latin typeface="Cambria Math" panose="02040503050406030204" pitchFamily="18" charset="0"/>
                      </a:rPr>
                      <m:t>𝑦</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𝑡</m:t>
                        </m:r>
                      </m:e>
                    </m:d>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1</m:t>
                        </m:r>
                      </m:sub>
                    </m:sSub>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r>
                      <a:rPr lang="en-US" sz="3200" i="1">
                        <a:latin typeface="Cambria Math" panose="02040503050406030204" pitchFamily="18" charset="0"/>
                      </a:rPr>
                      <m:t>𝑡</m:t>
                    </m:r>
                    <m:r>
                      <a:rPr lang="en-US" sz="3200" i="1">
                        <a:latin typeface="Cambria Math" panose="02040503050406030204" pitchFamily="18" charset="0"/>
                      </a:rPr>
                      <m:t>)</m:t>
                    </m:r>
                  </m:oMath>
                </a14:m>
                <a:r>
                  <a:rPr lang="en-US" sz="3200" dirty="0"/>
                  <a:t>+</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2</m:t>
                        </m:r>
                      </m:sub>
                    </m:sSub>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r>
                      <a:rPr lang="en-US" sz="3200" i="1">
                        <a:latin typeface="Cambria Math" panose="02040503050406030204" pitchFamily="18" charset="0"/>
                      </a:rPr>
                      <m:t>𝑡</m:t>
                    </m:r>
                    <m:r>
                      <a:rPr lang="en-US" sz="3200" i="1">
                        <a:latin typeface="Cambria Math" panose="02040503050406030204" pitchFamily="18" charset="0"/>
                      </a:rPr>
                      <m:t>)</m:t>
                    </m:r>
                  </m:oMath>
                </a14:m>
                <a:r>
                  <a:rPr lang="en-US" sz="3200" dirty="0"/>
                  <a:t> </a:t>
                </a:r>
              </a:p>
              <a:p>
                <a:endParaRPr lang="en-US" sz="3200" dirty="0"/>
              </a:p>
            </p:txBody>
          </p:sp>
        </mc:Choice>
        <mc:Fallback xmlns="">
          <p:sp>
            <p:nvSpPr>
              <p:cNvPr id="7" name="TextBox 6"/>
              <p:cNvSpPr txBox="1">
                <a:spLocks noRot="1" noChangeAspect="1" noMove="1" noResize="1" noEditPoints="1" noAdjustHandles="1" noChangeArrowheads="1" noChangeShapeType="1" noTextEdit="1"/>
              </p:cNvSpPr>
              <p:nvPr/>
            </p:nvSpPr>
            <p:spPr>
              <a:xfrm>
                <a:off x="2371249" y="3513747"/>
                <a:ext cx="4639027" cy="984885"/>
              </a:xfrm>
              <a:prstGeom prst="rect">
                <a:avLst/>
              </a:prstGeom>
              <a:blipFill>
                <a:blip r:embed="rId4"/>
                <a:stretch>
                  <a:fillRect t="-12963"/>
                </a:stretch>
              </a:blipFill>
            </p:spPr>
            <p:txBody>
              <a:bodyPr/>
              <a:lstStyle/>
              <a:p>
                <a:r>
                  <a:rPr lang="en-US">
                    <a:noFill/>
                  </a:rPr>
                  <a:t> </a:t>
                </a:r>
              </a:p>
            </p:txBody>
          </p:sp>
        </mc:Fallback>
      </mc:AlternateContent>
    </p:spTree>
    <p:extLst>
      <p:ext uri="{BB962C8B-B14F-4D97-AF65-F5344CB8AC3E}">
        <p14:creationId xmlns:p14="http://schemas.microsoft.com/office/powerpoint/2010/main" val="23799298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60</a:t>
            </a:fld>
            <a:endParaRPr lang="en-US" altLang="zh-CN"/>
          </a:p>
        </p:txBody>
      </p:sp>
      <p:sp>
        <p:nvSpPr>
          <p:cNvPr id="5" name="Slide Number Placeholder 3">
            <a:extLst>
              <a:ext uri="{FF2B5EF4-FFF2-40B4-BE49-F238E27FC236}">
                <a16:creationId xmlns:a16="http://schemas.microsoft.com/office/drawing/2014/main" id="{A66E5354-ED24-46DC-A523-4095C28E78E1}"/>
              </a:ext>
            </a:extLst>
          </p:cNvPr>
          <p:cNvSpPr txBox="1">
            <a:spLocks/>
          </p:cNvSpPr>
          <p:nvPr/>
        </p:nvSpPr>
        <p:spPr>
          <a:xfrm>
            <a:off x="6553200" y="6248400"/>
            <a:ext cx="2133600" cy="476250"/>
          </a:xfrm>
          <a:prstGeom prst="rect">
            <a:avLst/>
          </a:prstGeom>
        </p:spPr>
        <p:txBody>
          <a:bodyPr/>
          <a:lstStyle>
            <a:defPPr>
              <a:defRPr lang="zh-CN"/>
            </a:defPPr>
            <a:lvl1pPr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5pPr>
            <a:lvl6pPr marL="22860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6pPr>
            <a:lvl7pPr marL="27432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7pPr>
            <a:lvl8pPr marL="32004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8pPr>
            <a:lvl9pPr marL="36576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9pPr>
          </a:lstStyle>
          <a:p>
            <a:pPr>
              <a:defRPr/>
            </a:pPr>
            <a:endParaRPr lang="en-US" altLang="zh-CN" dirty="0"/>
          </a:p>
        </p:txBody>
      </p:sp>
      <p:cxnSp>
        <p:nvCxnSpPr>
          <p:cNvPr id="20" name="Straight Arrow Connector 19">
            <a:extLst>
              <a:ext uri="{FF2B5EF4-FFF2-40B4-BE49-F238E27FC236}">
                <a16:creationId xmlns:a16="http://schemas.microsoft.com/office/drawing/2014/main" id="{433034DB-C754-48EE-97D5-AE4081223B95}"/>
              </a:ext>
            </a:extLst>
          </p:cNvPr>
          <p:cNvCxnSpPr/>
          <p:nvPr/>
        </p:nvCxnSpPr>
        <p:spPr bwMode="auto">
          <a:xfrm>
            <a:off x="1236878" y="3424030"/>
            <a:ext cx="542128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6D87DBA3-0FCD-4115-B526-CB6A6594D2BF}"/>
              </a:ext>
            </a:extLst>
          </p:cNvPr>
          <p:cNvCxnSpPr/>
          <p:nvPr/>
        </p:nvCxnSpPr>
        <p:spPr bwMode="auto">
          <a:xfrm flipV="1">
            <a:off x="1273259" y="2919428"/>
            <a:ext cx="0" cy="11138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95E4F82-F453-4582-82E8-051F27BE2014}"/>
                  </a:ext>
                </a:extLst>
              </p:cNvPr>
              <p:cNvSpPr txBox="1"/>
              <p:nvPr/>
            </p:nvSpPr>
            <p:spPr>
              <a:xfrm>
                <a:off x="897526" y="3291047"/>
                <a:ext cx="218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en-US" dirty="0"/>
              </a:p>
            </p:txBody>
          </p:sp>
        </mc:Choice>
        <mc:Fallback xmlns="">
          <p:sp>
            <p:nvSpPr>
              <p:cNvPr id="22" name="TextBox 21">
                <a:extLst>
                  <a:ext uri="{FF2B5EF4-FFF2-40B4-BE49-F238E27FC236}">
                    <a16:creationId xmlns:a16="http://schemas.microsoft.com/office/drawing/2014/main" id="{F95E4F82-F453-4582-82E8-051F27BE2014}"/>
                  </a:ext>
                </a:extLst>
              </p:cNvPr>
              <p:cNvSpPr txBox="1">
                <a:spLocks noRot="1" noChangeAspect="1" noMove="1" noResize="1" noEditPoints="1" noAdjustHandles="1" noChangeArrowheads="1" noChangeShapeType="1" noTextEdit="1"/>
              </p:cNvSpPr>
              <p:nvPr/>
            </p:nvSpPr>
            <p:spPr>
              <a:xfrm>
                <a:off x="897526" y="3291047"/>
                <a:ext cx="218842" cy="276999"/>
              </a:xfrm>
              <a:prstGeom prst="rect">
                <a:avLst/>
              </a:prstGeom>
              <a:blipFill>
                <a:blip r:embed="rId3"/>
                <a:stretch>
                  <a:fillRect l="-22222" r="-25000" b="-8889"/>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AEAAAFB7-93CC-445D-B002-5EEFFC7A1A2D}"/>
              </a:ext>
            </a:extLst>
          </p:cNvPr>
          <p:cNvCxnSpPr/>
          <p:nvPr/>
        </p:nvCxnSpPr>
        <p:spPr bwMode="auto">
          <a:xfrm flipV="1">
            <a:off x="5548130" y="3094450"/>
            <a:ext cx="0" cy="659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E5D1081-6C60-464D-9403-E03A283D5AFF}"/>
                  </a:ext>
                </a:extLst>
              </p:cNvPr>
              <p:cNvSpPr txBox="1"/>
              <p:nvPr/>
            </p:nvSpPr>
            <p:spPr>
              <a:xfrm>
                <a:off x="6688128" y="3291047"/>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24" name="TextBox 23">
                <a:extLst>
                  <a:ext uri="{FF2B5EF4-FFF2-40B4-BE49-F238E27FC236}">
                    <a16:creationId xmlns:a16="http://schemas.microsoft.com/office/drawing/2014/main" id="{0E5D1081-6C60-464D-9403-E03A283D5AFF}"/>
                  </a:ext>
                </a:extLst>
              </p:cNvPr>
              <p:cNvSpPr txBox="1">
                <a:spLocks noRot="1" noChangeAspect="1" noMove="1" noResize="1" noEditPoints="1" noAdjustHandles="1" noChangeArrowheads="1" noChangeShapeType="1" noTextEdit="1"/>
              </p:cNvSpPr>
              <p:nvPr/>
            </p:nvSpPr>
            <p:spPr>
              <a:xfrm>
                <a:off x="6688128" y="3291047"/>
                <a:ext cx="188128" cy="276999"/>
              </a:xfrm>
              <a:prstGeom prst="rect">
                <a:avLst/>
              </a:prstGeom>
              <a:blipFill>
                <a:blip r:embed="rId4"/>
                <a:stretch>
                  <a:fillRect l="-16129" r="-12903" b="-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A312325-E5BB-4A4E-A724-7E5F64F3A8F0}"/>
                  </a:ext>
                </a:extLst>
              </p:cNvPr>
              <p:cNvSpPr txBox="1"/>
              <p:nvPr/>
            </p:nvSpPr>
            <p:spPr>
              <a:xfrm>
                <a:off x="969534" y="2780928"/>
                <a:ext cx="191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25" name="TextBox 24">
                <a:extLst>
                  <a:ext uri="{FF2B5EF4-FFF2-40B4-BE49-F238E27FC236}">
                    <a16:creationId xmlns:a16="http://schemas.microsoft.com/office/drawing/2014/main" id="{8A312325-E5BB-4A4E-A724-7E5F64F3A8F0}"/>
                  </a:ext>
                </a:extLst>
              </p:cNvPr>
              <p:cNvSpPr txBox="1">
                <a:spLocks noRot="1" noChangeAspect="1" noMove="1" noResize="1" noEditPoints="1" noAdjustHandles="1" noChangeArrowheads="1" noChangeShapeType="1" noTextEdit="1"/>
              </p:cNvSpPr>
              <p:nvPr/>
            </p:nvSpPr>
            <p:spPr>
              <a:xfrm>
                <a:off x="969534" y="2780928"/>
                <a:ext cx="191527" cy="276999"/>
              </a:xfrm>
              <a:prstGeom prst="rect">
                <a:avLst/>
              </a:prstGeom>
              <a:blipFill>
                <a:blip r:embed="rId5"/>
                <a:stretch>
                  <a:fillRect l="-29032" r="-29032" b="-26087"/>
                </a:stretch>
              </a:blipFill>
            </p:spPr>
            <p:txBody>
              <a:bodyPr/>
              <a:lstStyle/>
              <a:p>
                <a:r>
                  <a:rPr lang="en-US">
                    <a:noFill/>
                  </a:rPr>
                  <a:t> </a:t>
                </a:r>
              </a:p>
            </p:txBody>
          </p:sp>
        </mc:Fallback>
      </mc:AlternateContent>
      <p:sp>
        <p:nvSpPr>
          <p:cNvPr id="26" name="Freeform: Shape 4">
            <a:extLst>
              <a:ext uri="{FF2B5EF4-FFF2-40B4-BE49-F238E27FC236}">
                <a16:creationId xmlns:a16="http://schemas.microsoft.com/office/drawing/2014/main" id="{969B1DC5-6EC8-4C3F-BD7A-D0D06732FD10}"/>
              </a:ext>
            </a:extLst>
          </p:cNvPr>
          <p:cNvSpPr/>
          <p:nvPr/>
        </p:nvSpPr>
        <p:spPr bwMode="auto">
          <a:xfrm>
            <a:off x="1270000" y="2971747"/>
            <a:ext cx="4250267" cy="939877"/>
          </a:xfrm>
          <a:custGeom>
            <a:avLst/>
            <a:gdLst>
              <a:gd name="connsiteX0" fmla="*/ 0 w 4250267"/>
              <a:gd name="connsiteY0" fmla="*/ 474186 h 939877"/>
              <a:gd name="connsiteX1" fmla="*/ 1032933 w 4250267"/>
              <a:gd name="connsiteY1" fmla="*/ 53 h 939877"/>
              <a:gd name="connsiteX2" fmla="*/ 2015067 w 4250267"/>
              <a:gd name="connsiteY2" fmla="*/ 440320 h 939877"/>
              <a:gd name="connsiteX3" fmla="*/ 3115733 w 4250267"/>
              <a:gd name="connsiteY3" fmla="*/ 939853 h 939877"/>
              <a:gd name="connsiteX4" fmla="*/ 4250267 w 4250267"/>
              <a:gd name="connsiteY4" fmla="*/ 457253 h 939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0267" h="939877">
                <a:moveTo>
                  <a:pt x="0" y="474186"/>
                </a:moveTo>
                <a:cubicBezTo>
                  <a:pt x="348544" y="239941"/>
                  <a:pt x="697089" y="5697"/>
                  <a:pt x="1032933" y="53"/>
                </a:cubicBezTo>
                <a:cubicBezTo>
                  <a:pt x="1368777" y="-5591"/>
                  <a:pt x="2015067" y="440320"/>
                  <a:pt x="2015067" y="440320"/>
                </a:cubicBezTo>
                <a:cubicBezTo>
                  <a:pt x="2362200" y="596953"/>
                  <a:pt x="2743200" y="937031"/>
                  <a:pt x="3115733" y="939853"/>
                </a:cubicBezTo>
                <a:cubicBezTo>
                  <a:pt x="3488266" y="942675"/>
                  <a:pt x="3869266" y="699964"/>
                  <a:pt x="4250267" y="457253"/>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27" name="Straight Arrow Connector 26">
            <a:extLst>
              <a:ext uri="{FF2B5EF4-FFF2-40B4-BE49-F238E27FC236}">
                <a16:creationId xmlns:a16="http://schemas.microsoft.com/office/drawing/2014/main" id="{84631C4E-EB8C-44A7-82AD-DEDBADAB8ABB}"/>
              </a:ext>
            </a:extLst>
          </p:cNvPr>
          <p:cNvCxnSpPr/>
          <p:nvPr/>
        </p:nvCxnSpPr>
        <p:spPr bwMode="auto">
          <a:xfrm>
            <a:off x="1207849" y="2017551"/>
            <a:ext cx="542128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a:extLst>
              <a:ext uri="{FF2B5EF4-FFF2-40B4-BE49-F238E27FC236}">
                <a16:creationId xmlns:a16="http://schemas.microsoft.com/office/drawing/2014/main" id="{556B29A1-8B7D-41C7-8AC9-3773674B537C}"/>
              </a:ext>
            </a:extLst>
          </p:cNvPr>
          <p:cNvCxnSpPr/>
          <p:nvPr/>
        </p:nvCxnSpPr>
        <p:spPr bwMode="auto">
          <a:xfrm flipV="1">
            <a:off x="1244230" y="1512949"/>
            <a:ext cx="0" cy="11138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C7DAEC5-7AAC-4EF3-9AE2-E2F207132C34}"/>
                  </a:ext>
                </a:extLst>
              </p:cNvPr>
              <p:cNvSpPr txBox="1"/>
              <p:nvPr/>
            </p:nvSpPr>
            <p:spPr>
              <a:xfrm>
                <a:off x="868497" y="1884568"/>
                <a:ext cx="218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en-US" dirty="0"/>
              </a:p>
            </p:txBody>
          </p:sp>
        </mc:Choice>
        <mc:Fallback xmlns="">
          <p:sp>
            <p:nvSpPr>
              <p:cNvPr id="29" name="TextBox 28">
                <a:extLst>
                  <a:ext uri="{FF2B5EF4-FFF2-40B4-BE49-F238E27FC236}">
                    <a16:creationId xmlns:a16="http://schemas.microsoft.com/office/drawing/2014/main" id="{AC7DAEC5-7AAC-4EF3-9AE2-E2F207132C34}"/>
                  </a:ext>
                </a:extLst>
              </p:cNvPr>
              <p:cNvSpPr txBox="1">
                <a:spLocks noRot="1" noChangeAspect="1" noMove="1" noResize="1" noEditPoints="1" noAdjustHandles="1" noChangeArrowheads="1" noChangeShapeType="1" noTextEdit="1"/>
              </p:cNvSpPr>
              <p:nvPr/>
            </p:nvSpPr>
            <p:spPr>
              <a:xfrm>
                <a:off x="868497" y="1884568"/>
                <a:ext cx="218842" cy="276999"/>
              </a:xfrm>
              <a:prstGeom prst="rect">
                <a:avLst/>
              </a:prstGeom>
              <a:blipFill>
                <a:blip r:embed="rId6"/>
                <a:stretch>
                  <a:fillRect l="-22222" r="-25000" b="-8696"/>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D7DB6046-4EFE-492E-B24C-EB2DABB3A8A3}"/>
              </a:ext>
            </a:extLst>
          </p:cNvPr>
          <p:cNvCxnSpPr/>
          <p:nvPr/>
        </p:nvCxnSpPr>
        <p:spPr bwMode="auto">
          <a:xfrm flipV="1">
            <a:off x="5519101" y="1687971"/>
            <a:ext cx="0" cy="659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00DF898-E7B7-4A8E-818D-1E739C8BD72A}"/>
                  </a:ext>
                </a:extLst>
              </p:cNvPr>
              <p:cNvSpPr txBox="1"/>
              <p:nvPr/>
            </p:nvSpPr>
            <p:spPr>
              <a:xfrm>
                <a:off x="6659099" y="1884568"/>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31" name="TextBox 30">
                <a:extLst>
                  <a:ext uri="{FF2B5EF4-FFF2-40B4-BE49-F238E27FC236}">
                    <a16:creationId xmlns:a16="http://schemas.microsoft.com/office/drawing/2014/main" id="{F00DF898-E7B7-4A8E-818D-1E739C8BD72A}"/>
                  </a:ext>
                </a:extLst>
              </p:cNvPr>
              <p:cNvSpPr txBox="1">
                <a:spLocks noRot="1" noChangeAspect="1" noMove="1" noResize="1" noEditPoints="1" noAdjustHandles="1" noChangeArrowheads="1" noChangeShapeType="1" noTextEdit="1"/>
              </p:cNvSpPr>
              <p:nvPr/>
            </p:nvSpPr>
            <p:spPr>
              <a:xfrm>
                <a:off x="6659099" y="1884568"/>
                <a:ext cx="188128" cy="276999"/>
              </a:xfrm>
              <a:prstGeom prst="rect">
                <a:avLst/>
              </a:prstGeom>
              <a:blipFill>
                <a:blip r:embed="rId7"/>
                <a:stretch>
                  <a:fillRect l="-16129" r="-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2631329-762E-4B8A-857F-11D10B6D6E76}"/>
                  </a:ext>
                </a:extLst>
              </p:cNvPr>
              <p:cNvSpPr txBox="1"/>
              <p:nvPr/>
            </p:nvSpPr>
            <p:spPr>
              <a:xfrm>
                <a:off x="940505" y="1374449"/>
                <a:ext cx="191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32" name="TextBox 31">
                <a:extLst>
                  <a:ext uri="{FF2B5EF4-FFF2-40B4-BE49-F238E27FC236}">
                    <a16:creationId xmlns:a16="http://schemas.microsoft.com/office/drawing/2014/main" id="{D2631329-762E-4B8A-857F-11D10B6D6E76}"/>
                  </a:ext>
                </a:extLst>
              </p:cNvPr>
              <p:cNvSpPr txBox="1">
                <a:spLocks noRot="1" noChangeAspect="1" noMove="1" noResize="1" noEditPoints="1" noAdjustHandles="1" noChangeArrowheads="1" noChangeShapeType="1" noTextEdit="1"/>
              </p:cNvSpPr>
              <p:nvPr/>
            </p:nvSpPr>
            <p:spPr>
              <a:xfrm>
                <a:off x="940505" y="1374449"/>
                <a:ext cx="191527" cy="276999"/>
              </a:xfrm>
              <a:prstGeom prst="rect">
                <a:avLst/>
              </a:prstGeom>
              <a:blipFill>
                <a:blip r:embed="rId8"/>
                <a:stretch>
                  <a:fillRect l="-28125" r="-25000" b="-26087"/>
                </a:stretch>
              </a:blipFill>
            </p:spPr>
            <p:txBody>
              <a:bodyPr/>
              <a:lstStyle/>
              <a:p>
                <a:r>
                  <a:rPr lang="en-US">
                    <a:noFill/>
                  </a:rPr>
                  <a:t> </a:t>
                </a:r>
              </a:p>
            </p:txBody>
          </p:sp>
        </mc:Fallback>
      </mc:AlternateContent>
      <p:sp>
        <p:nvSpPr>
          <p:cNvPr id="33" name="Freeform: Shape 7">
            <a:extLst>
              <a:ext uri="{FF2B5EF4-FFF2-40B4-BE49-F238E27FC236}">
                <a16:creationId xmlns:a16="http://schemas.microsoft.com/office/drawing/2014/main" id="{48546B65-49FE-49FC-8E0D-B1EF2D4BF7F8}"/>
              </a:ext>
            </a:extLst>
          </p:cNvPr>
          <p:cNvSpPr/>
          <p:nvPr/>
        </p:nvSpPr>
        <p:spPr bwMode="auto">
          <a:xfrm>
            <a:off x="1244600" y="1532411"/>
            <a:ext cx="4241800" cy="491122"/>
          </a:xfrm>
          <a:custGeom>
            <a:avLst/>
            <a:gdLst>
              <a:gd name="connsiteX0" fmla="*/ 0 w 4241800"/>
              <a:gd name="connsiteY0" fmla="*/ 465722 h 491122"/>
              <a:gd name="connsiteX1" fmla="*/ 2159000 w 4241800"/>
              <a:gd name="connsiteY1" fmla="*/ 56 h 491122"/>
              <a:gd name="connsiteX2" fmla="*/ 4241800 w 4241800"/>
              <a:gd name="connsiteY2" fmla="*/ 491122 h 491122"/>
            </a:gdLst>
            <a:ahLst/>
            <a:cxnLst>
              <a:cxn ang="0">
                <a:pos x="connsiteX0" y="connsiteY0"/>
              </a:cxn>
              <a:cxn ang="0">
                <a:pos x="connsiteX1" y="connsiteY1"/>
              </a:cxn>
              <a:cxn ang="0">
                <a:pos x="connsiteX2" y="connsiteY2"/>
              </a:cxn>
            </a:cxnLst>
            <a:rect l="l" t="t" r="r" b="b"/>
            <a:pathLst>
              <a:path w="4241800" h="491122">
                <a:moveTo>
                  <a:pt x="0" y="465722"/>
                </a:moveTo>
                <a:cubicBezTo>
                  <a:pt x="726016" y="230772"/>
                  <a:pt x="1452033" y="-4177"/>
                  <a:pt x="2159000" y="56"/>
                </a:cubicBezTo>
                <a:cubicBezTo>
                  <a:pt x="2865967" y="4289"/>
                  <a:pt x="3553883" y="247705"/>
                  <a:pt x="4241800" y="491122"/>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34" name="Straight Arrow Connector 33">
            <a:extLst>
              <a:ext uri="{FF2B5EF4-FFF2-40B4-BE49-F238E27FC236}">
                <a16:creationId xmlns:a16="http://schemas.microsoft.com/office/drawing/2014/main" id="{A8A7B9DA-462A-497B-8724-76205F1547ED}"/>
              </a:ext>
            </a:extLst>
          </p:cNvPr>
          <p:cNvCxnSpPr/>
          <p:nvPr/>
        </p:nvCxnSpPr>
        <p:spPr bwMode="auto">
          <a:xfrm>
            <a:off x="1381944" y="2819152"/>
            <a:ext cx="4104456"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43D5651-7F50-48D2-A642-73E1DD059B9B}"/>
                  </a:ext>
                </a:extLst>
              </p:cNvPr>
              <p:cNvSpPr txBox="1"/>
              <p:nvPr/>
            </p:nvSpPr>
            <p:spPr>
              <a:xfrm>
                <a:off x="3264756" y="2539319"/>
                <a:ext cx="1819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35" name="TextBox 34">
                <a:extLst>
                  <a:ext uri="{FF2B5EF4-FFF2-40B4-BE49-F238E27FC236}">
                    <a16:creationId xmlns:a16="http://schemas.microsoft.com/office/drawing/2014/main" id="{C43D5651-7F50-48D2-A642-73E1DD059B9B}"/>
                  </a:ext>
                </a:extLst>
              </p:cNvPr>
              <p:cNvSpPr txBox="1">
                <a:spLocks noRot="1" noChangeAspect="1" noMove="1" noResize="1" noEditPoints="1" noAdjustHandles="1" noChangeArrowheads="1" noChangeShapeType="1" noTextEdit="1"/>
              </p:cNvSpPr>
              <p:nvPr/>
            </p:nvSpPr>
            <p:spPr>
              <a:xfrm>
                <a:off x="3264756" y="2539319"/>
                <a:ext cx="181909" cy="276999"/>
              </a:xfrm>
              <a:prstGeom prst="rect">
                <a:avLst/>
              </a:prstGeom>
              <a:blipFill>
                <a:blip r:embed="rId9"/>
                <a:stretch>
                  <a:fillRect l="-31034" r="-34483"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BFCDD7C-BC65-4550-AF82-324899A16DD2}"/>
                  </a:ext>
                </a:extLst>
              </p:cNvPr>
              <p:cNvSpPr txBox="1"/>
              <p:nvPr/>
            </p:nvSpPr>
            <p:spPr>
              <a:xfrm>
                <a:off x="5354437" y="2183169"/>
                <a:ext cx="1047273"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rPr>
                            <m:t>2</m:t>
                          </m:r>
                        </m:den>
                      </m:f>
                    </m:oMath>
                  </m:oMathPara>
                </a14:m>
                <a:endParaRPr lang="en-US" dirty="0"/>
              </a:p>
            </p:txBody>
          </p:sp>
        </mc:Choice>
        <mc:Fallback xmlns="">
          <p:sp>
            <p:nvSpPr>
              <p:cNvPr id="36" name="TextBox 35">
                <a:extLst>
                  <a:ext uri="{FF2B5EF4-FFF2-40B4-BE49-F238E27FC236}">
                    <a16:creationId xmlns:a16="http://schemas.microsoft.com/office/drawing/2014/main" id="{1BFCDD7C-BC65-4550-AF82-324899A16DD2}"/>
                  </a:ext>
                </a:extLst>
              </p:cNvPr>
              <p:cNvSpPr txBox="1">
                <a:spLocks noRot="1" noChangeAspect="1" noMove="1" noResize="1" noEditPoints="1" noAdjustHandles="1" noChangeArrowheads="1" noChangeShapeType="1" noTextEdit="1"/>
              </p:cNvSpPr>
              <p:nvPr/>
            </p:nvSpPr>
            <p:spPr>
              <a:xfrm>
                <a:off x="5354437" y="2183169"/>
                <a:ext cx="1047273" cy="52418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2B31FCC-53DB-441B-A693-30057C0ED3CF}"/>
                  </a:ext>
                </a:extLst>
              </p:cNvPr>
              <p:cNvSpPr txBox="1"/>
              <p:nvPr/>
            </p:nvSpPr>
            <p:spPr>
              <a:xfrm>
                <a:off x="5347523" y="3849756"/>
                <a:ext cx="10432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37" name="TextBox 36">
                <a:extLst>
                  <a:ext uri="{FF2B5EF4-FFF2-40B4-BE49-F238E27FC236}">
                    <a16:creationId xmlns:a16="http://schemas.microsoft.com/office/drawing/2014/main" id="{12B31FCC-53DB-441B-A693-30057C0ED3CF}"/>
                  </a:ext>
                </a:extLst>
              </p:cNvPr>
              <p:cNvSpPr txBox="1">
                <a:spLocks noRot="1" noChangeAspect="1" noMove="1" noResize="1" noEditPoints="1" noAdjustHandles="1" noChangeArrowheads="1" noChangeShapeType="1" noTextEdit="1"/>
              </p:cNvSpPr>
              <p:nvPr/>
            </p:nvSpPr>
            <p:spPr>
              <a:xfrm>
                <a:off x="5347523" y="3849756"/>
                <a:ext cx="1043234" cy="276999"/>
              </a:xfrm>
              <a:prstGeom prst="rect">
                <a:avLst/>
              </a:prstGeom>
              <a:blipFill>
                <a:blip r:embed="rId11"/>
                <a:stretch>
                  <a:fillRect l="-2924" r="-4678" b="-11111"/>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533B0779-6530-4035-8673-29BE1945FE60}"/>
              </a:ext>
            </a:extLst>
          </p:cNvPr>
          <p:cNvCxnSpPr/>
          <p:nvPr/>
        </p:nvCxnSpPr>
        <p:spPr bwMode="auto">
          <a:xfrm>
            <a:off x="1338672" y="1374201"/>
            <a:ext cx="4104456"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BD51AE9-C083-49F1-8B84-C4B5E6F451A7}"/>
                  </a:ext>
                </a:extLst>
              </p:cNvPr>
              <p:cNvSpPr txBox="1"/>
              <p:nvPr/>
            </p:nvSpPr>
            <p:spPr>
              <a:xfrm>
                <a:off x="3143729" y="1045511"/>
                <a:ext cx="4239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/2</m:t>
                      </m:r>
                    </m:oMath>
                  </m:oMathPara>
                </a14:m>
                <a:endParaRPr lang="en-US" dirty="0"/>
              </a:p>
            </p:txBody>
          </p:sp>
        </mc:Choice>
        <mc:Fallback xmlns="">
          <p:sp>
            <p:nvSpPr>
              <p:cNvPr id="44" name="TextBox 43">
                <a:extLst>
                  <a:ext uri="{FF2B5EF4-FFF2-40B4-BE49-F238E27FC236}">
                    <a16:creationId xmlns:a16="http://schemas.microsoft.com/office/drawing/2014/main" id="{EBD51AE9-C083-49F1-8B84-C4B5E6F451A7}"/>
                  </a:ext>
                </a:extLst>
              </p:cNvPr>
              <p:cNvSpPr txBox="1">
                <a:spLocks noRot="1" noChangeAspect="1" noMove="1" noResize="1" noEditPoints="1" noAdjustHandles="1" noChangeArrowheads="1" noChangeShapeType="1" noTextEdit="1"/>
              </p:cNvSpPr>
              <p:nvPr/>
            </p:nvSpPr>
            <p:spPr>
              <a:xfrm>
                <a:off x="3143729" y="1045511"/>
                <a:ext cx="423962" cy="276999"/>
              </a:xfrm>
              <a:prstGeom prst="rect">
                <a:avLst/>
              </a:prstGeom>
              <a:blipFill>
                <a:blip r:embed="rId12"/>
                <a:stretch>
                  <a:fillRect l="-13043" t="-2222" r="-13043" b="-37778"/>
                </a:stretch>
              </a:blipFill>
            </p:spPr>
            <p:txBody>
              <a:bodyPr/>
              <a:lstStyle/>
              <a:p>
                <a:r>
                  <a:rPr lang="en-US">
                    <a:noFill/>
                  </a:rPr>
                  <a:t> </a:t>
                </a:r>
              </a:p>
            </p:txBody>
          </p:sp>
        </mc:Fallback>
      </mc:AlternateContent>
      <p:sp>
        <p:nvSpPr>
          <p:cNvPr id="45" name="Arrow: Right 92">
            <a:extLst>
              <a:ext uri="{FF2B5EF4-FFF2-40B4-BE49-F238E27FC236}">
                <a16:creationId xmlns:a16="http://schemas.microsoft.com/office/drawing/2014/main" id="{8441FEA4-01B4-40E0-A082-CC569DA8EAA9}"/>
              </a:ext>
            </a:extLst>
          </p:cNvPr>
          <p:cNvSpPr/>
          <p:nvPr/>
        </p:nvSpPr>
        <p:spPr bwMode="auto">
          <a:xfrm rot="10800000">
            <a:off x="6631531" y="2239564"/>
            <a:ext cx="504052" cy="52418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C556766-9A6A-4C10-9934-D209F726AB8E}"/>
                  </a:ext>
                </a:extLst>
              </p:cNvPr>
              <p:cNvSpPr txBox="1"/>
              <p:nvPr/>
            </p:nvSpPr>
            <p:spPr>
              <a:xfrm>
                <a:off x="7365404" y="2363155"/>
                <a:ext cx="7396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46" name="TextBox 45">
                <a:extLst>
                  <a:ext uri="{FF2B5EF4-FFF2-40B4-BE49-F238E27FC236}">
                    <a16:creationId xmlns:a16="http://schemas.microsoft.com/office/drawing/2014/main" id="{BC556766-9A6A-4C10-9934-D209F726AB8E}"/>
                  </a:ext>
                </a:extLst>
              </p:cNvPr>
              <p:cNvSpPr txBox="1">
                <a:spLocks noRot="1" noChangeAspect="1" noMove="1" noResize="1" noEditPoints="1" noAdjustHandles="1" noChangeArrowheads="1" noChangeShapeType="1" noTextEdit="1"/>
              </p:cNvSpPr>
              <p:nvPr/>
            </p:nvSpPr>
            <p:spPr>
              <a:xfrm>
                <a:off x="7365404" y="2363155"/>
                <a:ext cx="739690" cy="276999"/>
              </a:xfrm>
              <a:prstGeom prst="rect">
                <a:avLst/>
              </a:prstGeom>
              <a:blipFill>
                <a:blip r:embed="rId13"/>
                <a:stretch>
                  <a:fillRect l="-7377" r="-5738" b="-11111"/>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D2251715-B3DF-478B-9AE0-A284AF25D215}"/>
              </a:ext>
            </a:extLst>
          </p:cNvPr>
          <p:cNvSpPr txBox="1"/>
          <p:nvPr/>
        </p:nvSpPr>
        <p:spPr>
          <a:xfrm>
            <a:off x="6868104" y="1401374"/>
            <a:ext cx="2376260" cy="646331"/>
          </a:xfrm>
          <a:prstGeom prst="rect">
            <a:avLst/>
          </a:prstGeom>
          <a:noFill/>
        </p:spPr>
        <p:txBody>
          <a:bodyPr wrap="square" rtlCol="0">
            <a:spAutoFit/>
          </a:bodyPr>
          <a:lstStyle/>
          <a:p>
            <a:r>
              <a:rPr lang="en-US" dirty="0"/>
              <a:t>This mode is the fundamental mode </a:t>
            </a:r>
          </a:p>
        </p:txBody>
      </p:sp>
      <p:sp>
        <p:nvSpPr>
          <p:cNvPr id="48" name="TextBox 47">
            <a:extLst>
              <a:ext uri="{FF2B5EF4-FFF2-40B4-BE49-F238E27FC236}">
                <a16:creationId xmlns:a16="http://schemas.microsoft.com/office/drawing/2014/main" id="{96FAC15D-BD1E-4241-AA19-394EF26DAF6E}"/>
              </a:ext>
            </a:extLst>
          </p:cNvPr>
          <p:cNvSpPr txBox="1"/>
          <p:nvPr/>
        </p:nvSpPr>
        <p:spPr>
          <a:xfrm>
            <a:off x="252282" y="617171"/>
            <a:ext cx="6138475" cy="369332"/>
          </a:xfrm>
          <a:prstGeom prst="rect">
            <a:avLst/>
          </a:prstGeom>
          <a:noFill/>
        </p:spPr>
        <p:txBody>
          <a:bodyPr wrap="none" rtlCol="0">
            <a:spAutoFit/>
          </a:bodyPr>
          <a:lstStyle/>
          <a:p>
            <a:r>
              <a:rPr lang="en-US" dirty="0"/>
              <a:t>The four first modes of vibration (of standing wave) of the string:</a:t>
            </a:r>
          </a:p>
        </p:txBody>
      </p:sp>
      <p:sp>
        <p:nvSpPr>
          <p:cNvPr id="38" name="Title 1">
            <a:extLst>
              <a:ext uri="{FF2B5EF4-FFF2-40B4-BE49-F238E27FC236}">
                <a16:creationId xmlns:a16="http://schemas.microsoft.com/office/drawing/2014/main" id="{24D40B39-6BC0-4838-8416-2C4EC6CD93BF}"/>
              </a:ext>
            </a:extLst>
          </p:cNvPr>
          <p:cNvSpPr>
            <a:spLocks noGrp="1"/>
          </p:cNvSpPr>
          <p:nvPr>
            <p:ph type="title"/>
          </p:nvPr>
        </p:nvSpPr>
        <p:spPr>
          <a:xfrm>
            <a:off x="636588" y="-149660"/>
            <a:ext cx="8229600" cy="1143000"/>
          </a:xfrm>
        </p:spPr>
        <p:txBody>
          <a:bodyPr/>
          <a:lstStyle/>
          <a:p>
            <a:r>
              <a:rPr lang="en-US" dirty="0"/>
              <a:t>Vibration modes on a string </a:t>
            </a:r>
          </a:p>
        </p:txBody>
      </p:sp>
    </p:spTree>
    <p:extLst>
      <p:ext uri="{BB962C8B-B14F-4D97-AF65-F5344CB8AC3E}">
        <p14:creationId xmlns:p14="http://schemas.microsoft.com/office/powerpoint/2010/main" val="1823552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61</a:t>
            </a:fld>
            <a:endParaRPr lang="en-US" altLang="zh-CN"/>
          </a:p>
        </p:txBody>
      </p:sp>
      <p:sp>
        <p:nvSpPr>
          <p:cNvPr id="5" name="Slide Number Placeholder 3">
            <a:extLst>
              <a:ext uri="{FF2B5EF4-FFF2-40B4-BE49-F238E27FC236}">
                <a16:creationId xmlns:a16="http://schemas.microsoft.com/office/drawing/2014/main" id="{A66E5354-ED24-46DC-A523-4095C28E78E1}"/>
              </a:ext>
            </a:extLst>
          </p:cNvPr>
          <p:cNvSpPr txBox="1">
            <a:spLocks/>
          </p:cNvSpPr>
          <p:nvPr/>
        </p:nvSpPr>
        <p:spPr>
          <a:xfrm>
            <a:off x="6553200" y="6248400"/>
            <a:ext cx="2133600" cy="476250"/>
          </a:xfrm>
          <a:prstGeom prst="rect">
            <a:avLst/>
          </a:prstGeom>
        </p:spPr>
        <p:txBody>
          <a:bodyPr/>
          <a:lstStyle>
            <a:defPPr>
              <a:defRPr lang="zh-CN"/>
            </a:defPPr>
            <a:lvl1pPr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5pPr>
            <a:lvl6pPr marL="22860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6pPr>
            <a:lvl7pPr marL="27432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7pPr>
            <a:lvl8pPr marL="32004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8pPr>
            <a:lvl9pPr marL="36576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9pPr>
          </a:lstStyle>
          <a:p>
            <a:pPr>
              <a:defRPr/>
            </a:pPr>
            <a:endParaRPr lang="en-US" altLang="zh-CN" dirty="0"/>
          </a:p>
        </p:txBody>
      </p:sp>
      <p:cxnSp>
        <p:nvCxnSpPr>
          <p:cNvPr id="13" name="Straight Arrow Connector 12">
            <a:extLst>
              <a:ext uri="{FF2B5EF4-FFF2-40B4-BE49-F238E27FC236}">
                <a16:creationId xmlns:a16="http://schemas.microsoft.com/office/drawing/2014/main" id="{02B73889-85AA-418F-8B96-B53BAF5690D9}"/>
              </a:ext>
            </a:extLst>
          </p:cNvPr>
          <p:cNvCxnSpPr/>
          <p:nvPr/>
        </p:nvCxnSpPr>
        <p:spPr bwMode="auto">
          <a:xfrm>
            <a:off x="1228726" y="4803633"/>
            <a:ext cx="542128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9F187AAD-ADA9-414F-9CC3-9B60D8830CE5}"/>
              </a:ext>
            </a:extLst>
          </p:cNvPr>
          <p:cNvCxnSpPr/>
          <p:nvPr/>
        </p:nvCxnSpPr>
        <p:spPr bwMode="auto">
          <a:xfrm flipV="1">
            <a:off x="1265107" y="4299031"/>
            <a:ext cx="0" cy="11138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CE558A4-F040-49D0-9B39-C2C0CEA65E74}"/>
                  </a:ext>
                </a:extLst>
              </p:cNvPr>
              <p:cNvSpPr txBox="1"/>
              <p:nvPr/>
            </p:nvSpPr>
            <p:spPr>
              <a:xfrm>
                <a:off x="889374" y="4670650"/>
                <a:ext cx="218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en-US" dirty="0"/>
              </a:p>
            </p:txBody>
          </p:sp>
        </mc:Choice>
        <mc:Fallback xmlns="">
          <p:sp>
            <p:nvSpPr>
              <p:cNvPr id="15" name="TextBox 14">
                <a:extLst>
                  <a:ext uri="{FF2B5EF4-FFF2-40B4-BE49-F238E27FC236}">
                    <a16:creationId xmlns:a16="http://schemas.microsoft.com/office/drawing/2014/main" id="{8CE558A4-F040-49D0-9B39-C2C0CEA65E74}"/>
                  </a:ext>
                </a:extLst>
              </p:cNvPr>
              <p:cNvSpPr txBox="1">
                <a:spLocks noRot="1" noChangeAspect="1" noMove="1" noResize="1" noEditPoints="1" noAdjustHandles="1" noChangeArrowheads="1" noChangeShapeType="1" noTextEdit="1"/>
              </p:cNvSpPr>
              <p:nvPr/>
            </p:nvSpPr>
            <p:spPr>
              <a:xfrm>
                <a:off x="889374" y="4670650"/>
                <a:ext cx="218842" cy="276999"/>
              </a:xfrm>
              <a:prstGeom prst="rect">
                <a:avLst/>
              </a:prstGeom>
              <a:blipFill>
                <a:blip r:embed="rId3"/>
                <a:stretch>
                  <a:fillRect l="-25000" r="-22222" b="-8696"/>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3DD6C756-9972-4D71-95FD-13D2C133EC4A}"/>
              </a:ext>
            </a:extLst>
          </p:cNvPr>
          <p:cNvCxnSpPr/>
          <p:nvPr/>
        </p:nvCxnSpPr>
        <p:spPr bwMode="auto">
          <a:xfrm flipV="1">
            <a:off x="5539978" y="4474053"/>
            <a:ext cx="0" cy="659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71AADC0-BD20-427B-B689-FFE7513E6EAA}"/>
                  </a:ext>
                </a:extLst>
              </p:cNvPr>
              <p:cNvSpPr txBox="1"/>
              <p:nvPr/>
            </p:nvSpPr>
            <p:spPr>
              <a:xfrm>
                <a:off x="6679976" y="4670650"/>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7" name="TextBox 16">
                <a:extLst>
                  <a:ext uri="{FF2B5EF4-FFF2-40B4-BE49-F238E27FC236}">
                    <a16:creationId xmlns:a16="http://schemas.microsoft.com/office/drawing/2014/main" id="{F71AADC0-BD20-427B-B689-FFE7513E6EAA}"/>
                  </a:ext>
                </a:extLst>
              </p:cNvPr>
              <p:cNvSpPr txBox="1">
                <a:spLocks noRot="1" noChangeAspect="1" noMove="1" noResize="1" noEditPoints="1" noAdjustHandles="1" noChangeArrowheads="1" noChangeShapeType="1" noTextEdit="1"/>
              </p:cNvSpPr>
              <p:nvPr/>
            </p:nvSpPr>
            <p:spPr>
              <a:xfrm>
                <a:off x="6679976" y="4670650"/>
                <a:ext cx="188128" cy="276999"/>
              </a:xfrm>
              <a:prstGeom prst="rect">
                <a:avLst/>
              </a:prstGeom>
              <a:blipFill>
                <a:blip r:embed="rId4"/>
                <a:stretch>
                  <a:fillRect l="-16129" r="-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D14CE46-26EB-49AF-9966-A708422C71BD}"/>
                  </a:ext>
                </a:extLst>
              </p:cNvPr>
              <p:cNvSpPr txBox="1"/>
              <p:nvPr/>
            </p:nvSpPr>
            <p:spPr>
              <a:xfrm>
                <a:off x="961382" y="4160531"/>
                <a:ext cx="191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18" name="TextBox 17">
                <a:extLst>
                  <a:ext uri="{FF2B5EF4-FFF2-40B4-BE49-F238E27FC236}">
                    <a16:creationId xmlns:a16="http://schemas.microsoft.com/office/drawing/2014/main" id="{2D14CE46-26EB-49AF-9966-A708422C71BD}"/>
                  </a:ext>
                </a:extLst>
              </p:cNvPr>
              <p:cNvSpPr txBox="1">
                <a:spLocks noRot="1" noChangeAspect="1" noMove="1" noResize="1" noEditPoints="1" noAdjustHandles="1" noChangeArrowheads="1" noChangeShapeType="1" noTextEdit="1"/>
              </p:cNvSpPr>
              <p:nvPr/>
            </p:nvSpPr>
            <p:spPr>
              <a:xfrm>
                <a:off x="961382" y="4160531"/>
                <a:ext cx="191527" cy="276999"/>
              </a:xfrm>
              <a:prstGeom prst="rect">
                <a:avLst/>
              </a:prstGeom>
              <a:blipFill>
                <a:blip r:embed="rId5"/>
                <a:stretch>
                  <a:fillRect l="-29032" r="-29032" b="-28889"/>
                </a:stretch>
              </a:blipFill>
            </p:spPr>
            <p:txBody>
              <a:bodyPr/>
              <a:lstStyle/>
              <a:p>
                <a:r>
                  <a:rPr lang="en-US">
                    <a:noFill/>
                  </a:rPr>
                  <a:t> </a:t>
                </a:r>
              </a:p>
            </p:txBody>
          </p:sp>
        </mc:Fallback>
      </mc:AlternateContent>
      <p:sp>
        <p:nvSpPr>
          <p:cNvPr id="19" name="Freeform: Shape 2">
            <a:extLst>
              <a:ext uri="{FF2B5EF4-FFF2-40B4-BE49-F238E27FC236}">
                <a16:creationId xmlns:a16="http://schemas.microsoft.com/office/drawing/2014/main" id="{2C3C0BC5-4481-435A-A13E-4AECC6F87CB4}"/>
              </a:ext>
            </a:extLst>
          </p:cNvPr>
          <p:cNvSpPr/>
          <p:nvPr/>
        </p:nvSpPr>
        <p:spPr bwMode="auto">
          <a:xfrm>
            <a:off x="1253067" y="4350895"/>
            <a:ext cx="4275666" cy="776931"/>
          </a:xfrm>
          <a:custGeom>
            <a:avLst/>
            <a:gdLst>
              <a:gd name="connsiteX0" fmla="*/ 0 w 4275666"/>
              <a:gd name="connsiteY0" fmla="*/ 455179 h 776931"/>
              <a:gd name="connsiteX1" fmla="*/ 922866 w 4275666"/>
              <a:gd name="connsiteY1" fmla="*/ 31846 h 776931"/>
              <a:gd name="connsiteX2" fmla="*/ 2142066 w 4275666"/>
              <a:gd name="connsiteY2" fmla="*/ 776912 h 776931"/>
              <a:gd name="connsiteX3" fmla="*/ 3327400 w 4275666"/>
              <a:gd name="connsiteY3" fmla="*/ 6446 h 776931"/>
              <a:gd name="connsiteX4" fmla="*/ 4275666 w 4275666"/>
              <a:gd name="connsiteY4" fmla="*/ 472112 h 776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5666" h="776931">
                <a:moveTo>
                  <a:pt x="0" y="455179"/>
                </a:moveTo>
                <a:cubicBezTo>
                  <a:pt x="282927" y="216701"/>
                  <a:pt x="565855" y="-21776"/>
                  <a:pt x="922866" y="31846"/>
                </a:cubicBezTo>
                <a:cubicBezTo>
                  <a:pt x="1279877" y="85468"/>
                  <a:pt x="1741310" y="781145"/>
                  <a:pt x="2142066" y="776912"/>
                </a:cubicBezTo>
                <a:cubicBezTo>
                  <a:pt x="2542822" y="772679"/>
                  <a:pt x="2971800" y="57246"/>
                  <a:pt x="3327400" y="6446"/>
                </a:cubicBezTo>
                <a:cubicBezTo>
                  <a:pt x="3683000" y="-44354"/>
                  <a:pt x="3979333" y="213879"/>
                  <a:pt x="4275666" y="472112"/>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20" name="Straight Arrow Connector 19">
            <a:extLst>
              <a:ext uri="{FF2B5EF4-FFF2-40B4-BE49-F238E27FC236}">
                <a16:creationId xmlns:a16="http://schemas.microsoft.com/office/drawing/2014/main" id="{433034DB-C754-48EE-97D5-AE4081223B95}"/>
              </a:ext>
            </a:extLst>
          </p:cNvPr>
          <p:cNvCxnSpPr/>
          <p:nvPr/>
        </p:nvCxnSpPr>
        <p:spPr bwMode="auto">
          <a:xfrm>
            <a:off x="1236878" y="3424030"/>
            <a:ext cx="542128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6D87DBA3-0FCD-4115-B526-CB6A6594D2BF}"/>
              </a:ext>
            </a:extLst>
          </p:cNvPr>
          <p:cNvCxnSpPr/>
          <p:nvPr/>
        </p:nvCxnSpPr>
        <p:spPr bwMode="auto">
          <a:xfrm flipV="1">
            <a:off x="1273259" y="2919428"/>
            <a:ext cx="0" cy="11138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95E4F82-F453-4582-82E8-051F27BE2014}"/>
                  </a:ext>
                </a:extLst>
              </p:cNvPr>
              <p:cNvSpPr txBox="1"/>
              <p:nvPr/>
            </p:nvSpPr>
            <p:spPr>
              <a:xfrm>
                <a:off x="897526" y="3291047"/>
                <a:ext cx="218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en-US" dirty="0"/>
              </a:p>
            </p:txBody>
          </p:sp>
        </mc:Choice>
        <mc:Fallback xmlns="">
          <p:sp>
            <p:nvSpPr>
              <p:cNvPr id="22" name="TextBox 21">
                <a:extLst>
                  <a:ext uri="{FF2B5EF4-FFF2-40B4-BE49-F238E27FC236}">
                    <a16:creationId xmlns:a16="http://schemas.microsoft.com/office/drawing/2014/main" id="{F95E4F82-F453-4582-82E8-051F27BE2014}"/>
                  </a:ext>
                </a:extLst>
              </p:cNvPr>
              <p:cNvSpPr txBox="1">
                <a:spLocks noRot="1" noChangeAspect="1" noMove="1" noResize="1" noEditPoints="1" noAdjustHandles="1" noChangeArrowheads="1" noChangeShapeType="1" noTextEdit="1"/>
              </p:cNvSpPr>
              <p:nvPr/>
            </p:nvSpPr>
            <p:spPr>
              <a:xfrm>
                <a:off x="897526" y="3291047"/>
                <a:ext cx="218842" cy="276999"/>
              </a:xfrm>
              <a:prstGeom prst="rect">
                <a:avLst/>
              </a:prstGeom>
              <a:blipFill>
                <a:blip r:embed="rId6"/>
                <a:stretch>
                  <a:fillRect l="-22222" r="-25000" b="-8889"/>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AEAAAFB7-93CC-445D-B002-5EEFFC7A1A2D}"/>
              </a:ext>
            </a:extLst>
          </p:cNvPr>
          <p:cNvCxnSpPr/>
          <p:nvPr/>
        </p:nvCxnSpPr>
        <p:spPr bwMode="auto">
          <a:xfrm flipV="1">
            <a:off x="5548130" y="3094450"/>
            <a:ext cx="0" cy="659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E5D1081-6C60-464D-9403-E03A283D5AFF}"/>
                  </a:ext>
                </a:extLst>
              </p:cNvPr>
              <p:cNvSpPr txBox="1"/>
              <p:nvPr/>
            </p:nvSpPr>
            <p:spPr>
              <a:xfrm>
                <a:off x="6688128" y="3291047"/>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24" name="TextBox 23">
                <a:extLst>
                  <a:ext uri="{FF2B5EF4-FFF2-40B4-BE49-F238E27FC236}">
                    <a16:creationId xmlns:a16="http://schemas.microsoft.com/office/drawing/2014/main" id="{0E5D1081-6C60-464D-9403-E03A283D5AFF}"/>
                  </a:ext>
                </a:extLst>
              </p:cNvPr>
              <p:cNvSpPr txBox="1">
                <a:spLocks noRot="1" noChangeAspect="1" noMove="1" noResize="1" noEditPoints="1" noAdjustHandles="1" noChangeArrowheads="1" noChangeShapeType="1" noTextEdit="1"/>
              </p:cNvSpPr>
              <p:nvPr/>
            </p:nvSpPr>
            <p:spPr>
              <a:xfrm>
                <a:off x="6688128" y="3291047"/>
                <a:ext cx="188128" cy="276999"/>
              </a:xfrm>
              <a:prstGeom prst="rect">
                <a:avLst/>
              </a:prstGeom>
              <a:blipFill>
                <a:blip r:embed="rId7"/>
                <a:stretch>
                  <a:fillRect l="-16129" r="-12903" b="-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A312325-E5BB-4A4E-A724-7E5F64F3A8F0}"/>
                  </a:ext>
                </a:extLst>
              </p:cNvPr>
              <p:cNvSpPr txBox="1"/>
              <p:nvPr/>
            </p:nvSpPr>
            <p:spPr>
              <a:xfrm>
                <a:off x="969534" y="2780928"/>
                <a:ext cx="191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25" name="TextBox 24">
                <a:extLst>
                  <a:ext uri="{FF2B5EF4-FFF2-40B4-BE49-F238E27FC236}">
                    <a16:creationId xmlns:a16="http://schemas.microsoft.com/office/drawing/2014/main" id="{8A312325-E5BB-4A4E-A724-7E5F64F3A8F0}"/>
                  </a:ext>
                </a:extLst>
              </p:cNvPr>
              <p:cNvSpPr txBox="1">
                <a:spLocks noRot="1" noChangeAspect="1" noMove="1" noResize="1" noEditPoints="1" noAdjustHandles="1" noChangeArrowheads="1" noChangeShapeType="1" noTextEdit="1"/>
              </p:cNvSpPr>
              <p:nvPr/>
            </p:nvSpPr>
            <p:spPr>
              <a:xfrm>
                <a:off x="969534" y="2780928"/>
                <a:ext cx="191527" cy="276999"/>
              </a:xfrm>
              <a:prstGeom prst="rect">
                <a:avLst/>
              </a:prstGeom>
              <a:blipFill>
                <a:blip r:embed="rId8"/>
                <a:stretch>
                  <a:fillRect l="-29032" r="-29032" b="-26087"/>
                </a:stretch>
              </a:blipFill>
            </p:spPr>
            <p:txBody>
              <a:bodyPr/>
              <a:lstStyle/>
              <a:p>
                <a:r>
                  <a:rPr lang="en-US">
                    <a:noFill/>
                  </a:rPr>
                  <a:t> </a:t>
                </a:r>
              </a:p>
            </p:txBody>
          </p:sp>
        </mc:Fallback>
      </mc:AlternateContent>
      <p:sp>
        <p:nvSpPr>
          <p:cNvPr id="26" name="Freeform: Shape 4">
            <a:extLst>
              <a:ext uri="{FF2B5EF4-FFF2-40B4-BE49-F238E27FC236}">
                <a16:creationId xmlns:a16="http://schemas.microsoft.com/office/drawing/2014/main" id="{969B1DC5-6EC8-4C3F-BD7A-D0D06732FD10}"/>
              </a:ext>
            </a:extLst>
          </p:cNvPr>
          <p:cNvSpPr/>
          <p:nvPr/>
        </p:nvSpPr>
        <p:spPr bwMode="auto">
          <a:xfrm>
            <a:off x="1270000" y="2971747"/>
            <a:ext cx="4250267" cy="939877"/>
          </a:xfrm>
          <a:custGeom>
            <a:avLst/>
            <a:gdLst>
              <a:gd name="connsiteX0" fmla="*/ 0 w 4250267"/>
              <a:gd name="connsiteY0" fmla="*/ 474186 h 939877"/>
              <a:gd name="connsiteX1" fmla="*/ 1032933 w 4250267"/>
              <a:gd name="connsiteY1" fmla="*/ 53 h 939877"/>
              <a:gd name="connsiteX2" fmla="*/ 2015067 w 4250267"/>
              <a:gd name="connsiteY2" fmla="*/ 440320 h 939877"/>
              <a:gd name="connsiteX3" fmla="*/ 3115733 w 4250267"/>
              <a:gd name="connsiteY3" fmla="*/ 939853 h 939877"/>
              <a:gd name="connsiteX4" fmla="*/ 4250267 w 4250267"/>
              <a:gd name="connsiteY4" fmla="*/ 457253 h 939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0267" h="939877">
                <a:moveTo>
                  <a:pt x="0" y="474186"/>
                </a:moveTo>
                <a:cubicBezTo>
                  <a:pt x="348544" y="239941"/>
                  <a:pt x="697089" y="5697"/>
                  <a:pt x="1032933" y="53"/>
                </a:cubicBezTo>
                <a:cubicBezTo>
                  <a:pt x="1368777" y="-5591"/>
                  <a:pt x="2015067" y="440320"/>
                  <a:pt x="2015067" y="440320"/>
                </a:cubicBezTo>
                <a:cubicBezTo>
                  <a:pt x="2362200" y="596953"/>
                  <a:pt x="2743200" y="937031"/>
                  <a:pt x="3115733" y="939853"/>
                </a:cubicBezTo>
                <a:cubicBezTo>
                  <a:pt x="3488266" y="942675"/>
                  <a:pt x="3869266" y="699964"/>
                  <a:pt x="4250267" y="457253"/>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27" name="Straight Arrow Connector 26">
            <a:extLst>
              <a:ext uri="{FF2B5EF4-FFF2-40B4-BE49-F238E27FC236}">
                <a16:creationId xmlns:a16="http://schemas.microsoft.com/office/drawing/2014/main" id="{84631C4E-EB8C-44A7-82AD-DEDBADAB8ABB}"/>
              </a:ext>
            </a:extLst>
          </p:cNvPr>
          <p:cNvCxnSpPr/>
          <p:nvPr/>
        </p:nvCxnSpPr>
        <p:spPr bwMode="auto">
          <a:xfrm>
            <a:off x="1207849" y="2017551"/>
            <a:ext cx="542128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a:extLst>
              <a:ext uri="{FF2B5EF4-FFF2-40B4-BE49-F238E27FC236}">
                <a16:creationId xmlns:a16="http://schemas.microsoft.com/office/drawing/2014/main" id="{556B29A1-8B7D-41C7-8AC9-3773674B537C}"/>
              </a:ext>
            </a:extLst>
          </p:cNvPr>
          <p:cNvCxnSpPr/>
          <p:nvPr/>
        </p:nvCxnSpPr>
        <p:spPr bwMode="auto">
          <a:xfrm flipV="1">
            <a:off x="1244230" y="1512949"/>
            <a:ext cx="0" cy="11138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C7DAEC5-7AAC-4EF3-9AE2-E2F207132C34}"/>
                  </a:ext>
                </a:extLst>
              </p:cNvPr>
              <p:cNvSpPr txBox="1"/>
              <p:nvPr/>
            </p:nvSpPr>
            <p:spPr>
              <a:xfrm>
                <a:off x="868497" y="1884568"/>
                <a:ext cx="218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en-US" dirty="0"/>
              </a:p>
            </p:txBody>
          </p:sp>
        </mc:Choice>
        <mc:Fallback xmlns="">
          <p:sp>
            <p:nvSpPr>
              <p:cNvPr id="29" name="TextBox 28">
                <a:extLst>
                  <a:ext uri="{FF2B5EF4-FFF2-40B4-BE49-F238E27FC236}">
                    <a16:creationId xmlns:a16="http://schemas.microsoft.com/office/drawing/2014/main" id="{AC7DAEC5-7AAC-4EF3-9AE2-E2F207132C34}"/>
                  </a:ext>
                </a:extLst>
              </p:cNvPr>
              <p:cNvSpPr txBox="1">
                <a:spLocks noRot="1" noChangeAspect="1" noMove="1" noResize="1" noEditPoints="1" noAdjustHandles="1" noChangeArrowheads="1" noChangeShapeType="1" noTextEdit="1"/>
              </p:cNvSpPr>
              <p:nvPr/>
            </p:nvSpPr>
            <p:spPr>
              <a:xfrm>
                <a:off x="868497" y="1884568"/>
                <a:ext cx="218842" cy="276999"/>
              </a:xfrm>
              <a:prstGeom prst="rect">
                <a:avLst/>
              </a:prstGeom>
              <a:blipFill>
                <a:blip r:embed="rId9"/>
                <a:stretch>
                  <a:fillRect l="-22222" r="-25000" b="-8696"/>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D7DB6046-4EFE-492E-B24C-EB2DABB3A8A3}"/>
              </a:ext>
            </a:extLst>
          </p:cNvPr>
          <p:cNvCxnSpPr/>
          <p:nvPr/>
        </p:nvCxnSpPr>
        <p:spPr bwMode="auto">
          <a:xfrm flipV="1">
            <a:off x="5519101" y="1687971"/>
            <a:ext cx="0" cy="659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00DF898-E7B7-4A8E-818D-1E739C8BD72A}"/>
                  </a:ext>
                </a:extLst>
              </p:cNvPr>
              <p:cNvSpPr txBox="1"/>
              <p:nvPr/>
            </p:nvSpPr>
            <p:spPr>
              <a:xfrm>
                <a:off x="6659099" y="1884568"/>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31" name="TextBox 30">
                <a:extLst>
                  <a:ext uri="{FF2B5EF4-FFF2-40B4-BE49-F238E27FC236}">
                    <a16:creationId xmlns:a16="http://schemas.microsoft.com/office/drawing/2014/main" id="{F00DF898-E7B7-4A8E-818D-1E739C8BD72A}"/>
                  </a:ext>
                </a:extLst>
              </p:cNvPr>
              <p:cNvSpPr txBox="1">
                <a:spLocks noRot="1" noChangeAspect="1" noMove="1" noResize="1" noEditPoints="1" noAdjustHandles="1" noChangeArrowheads="1" noChangeShapeType="1" noTextEdit="1"/>
              </p:cNvSpPr>
              <p:nvPr/>
            </p:nvSpPr>
            <p:spPr>
              <a:xfrm>
                <a:off x="6659099" y="1884568"/>
                <a:ext cx="188128" cy="276999"/>
              </a:xfrm>
              <a:prstGeom prst="rect">
                <a:avLst/>
              </a:prstGeom>
              <a:blipFill>
                <a:blip r:embed="rId10"/>
                <a:stretch>
                  <a:fillRect l="-16129" r="-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2631329-762E-4B8A-857F-11D10B6D6E76}"/>
                  </a:ext>
                </a:extLst>
              </p:cNvPr>
              <p:cNvSpPr txBox="1"/>
              <p:nvPr/>
            </p:nvSpPr>
            <p:spPr>
              <a:xfrm>
                <a:off x="940505" y="1374449"/>
                <a:ext cx="191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32" name="TextBox 31">
                <a:extLst>
                  <a:ext uri="{FF2B5EF4-FFF2-40B4-BE49-F238E27FC236}">
                    <a16:creationId xmlns:a16="http://schemas.microsoft.com/office/drawing/2014/main" id="{D2631329-762E-4B8A-857F-11D10B6D6E76}"/>
                  </a:ext>
                </a:extLst>
              </p:cNvPr>
              <p:cNvSpPr txBox="1">
                <a:spLocks noRot="1" noChangeAspect="1" noMove="1" noResize="1" noEditPoints="1" noAdjustHandles="1" noChangeArrowheads="1" noChangeShapeType="1" noTextEdit="1"/>
              </p:cNvSpPr>
              <p:nvPr/>
            </p:nvSpPr>
            <p:spPr>
              <a:xfrm>
                <a:off x="940505" y="1374449"/>
                <a:ext cx="191527" cy="276999"/>
              </a:xfrm>
              <a:prstGeom prst="rect">
                <a:avLst/>
              </a:prstGeom>
              <a:blipFill>
                <a:blip r:embed="rId11"/>
                <a:stretch>
                  <a:fillRect l="-28125" r="-25000" b="-26087"/>
                </a:stretch>
              </a:blipFill>
            </p:spPr>
            <p:txBody>
              <a:bodyPr/>
              <a:lstStyle/>
              <a:p>
                <a:r>
                  <a:rPr lang="en-US">
                    <a:noFill/>
                  </a:rPr>
                  <a:t> </a:t>
                </a:r>
              </a:p>
            </p:txBody>
          </p:sp>
        </mc:Fallback>
      </mc:AlternateContent>
      <p:sp>
        <p:nvSpPr>
          <p:cNvPr id="33" name="Freeform: Shape 7">
            <a:extLst>
              <a:ext uri="{FF2B5EF4-FFF2-40B4-BE49-F238E27FC236}">
                <a16:creationId xmlns:a16="http://schemas.microsoft.com/office/drawing/2014/main" id="{48546B65-49FE-49FC-8E0D-B1EF2D4BF7F8}"/>
              </a:ext>
            </a:extLst>
          </p:cNvPr>
          <p:cNvSpPr/>
          <p:nvPr/>
        </p:nvSpPr>
        <p:spPr bwMode="auto">
          <a:xfrm>
            <a:off x="1244600" y="1532411"/>
            <a:ext cx="4241800" cy="491122"/>
          </a:xfrm>
          <a:custGeom>
            <a:avLst/>
            <a:gdLst>
              <a:gd name="connsiteX0" fmla="*/ 0 w 4241800"/>
              <a:gd name="connsiteY0" fmla="*/ 465722 h 491122"/>
              <a:gd name="connsiteX1" fmla="*/ 2159000 w 4241800"/>
              <a:gd name="connsiteY1" fmla="*/ 56 h 491122"/>
              <a:gd name="connsiteX2" fmla="*/ 4241800 w 4241800"/>
              <a:gd name="connsiteY2" fmla="*/ 491122 h 491122"/>
            </a:gdLst>
            <a:ahLst/>
            <a:cxnLst>
              <a:cxn ang="0">
                <a:pos x="connsiteX0" y="connsiteY0"/>
              </a:cxn>
              <a:cxn ang="0">
                <a:pos x="connsiteX1" y="connsiteY1"/>
              </a:cxn>
              <a:cxn ang="0">
                <a:pos x="connsiteX2" y="connsiteY2"/>
              </a:cxn>
            </a:cxnLst>
            <a:rect l="l" t="t" r="r" b="b"/>
            <a:pathLst>
              <a:path w="4241800" h="491122">
                <a:moveTo>
                  <a:pt x="0" y="465722"/>
                </a:moveTo>
                <a:cubicBezTo>
                  <a:pt x="726016" y="230772"/>
                  <a:pt x="1452033" y="-4177"/>
                  <a:pt x="2159000" y="56"/>
                </a:cubicBezTo>
                <a:cubicBezTo>
                  <a:pt x="2865967" y="4289"/>
                  <a:pt x="3553883" y="247705"/>
                  <a:pt x="4241800" y="491122"/>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34" name="Straight Arrow Connector 33">
            <a:extLst>
              <a:ext uri="{FF2B5EF4-FFF2-40B4-BE49-F238E27FC236}">
                <a16:creationId xmlns:a16="http://schemas.microsoft.com/office/drawing/2014/main" id="{A8A7B9DA-462A-497B-8724-76205F1547ED}"/>
              </a:ext>
            </a:extLst>
          </p:cNvPr>
          <p:cNvCxnSpPr/>
          <p:nvPr/>
        </p:nvCxnSpPr>
        <p:spPr bwMode="auto">
          <a:xfrm>
            <a:off x="1381944" y="2819152"/>
            <a:ext cx="4104456"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43D5651-7F50-48D2-A642-73E1DD059B9B}"/>
                  </a:ext>
                </a:extLst>
              </p:cNvPr>
              <p:cNvSpPr txBox="1"/>
              <p:nvPr/>
            </p:nvSpPr>
            <p:spPr>
              <a:xfrm>
                <a:off x="3264756" y="2539319"/>
                <a:ext cx="1819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35" name="TextBox 34">
                <a:extLst>
                  <a:ext uri="{FF2B5EF4-FFF2-40B4-BE49-F238E27FC236}">
                    <a16:creationId xmlns:a16="http://schemas.microsoft.com/office/drawing/2014/main" id="{C43D5651-7F50-48D2-A642-73E1DD059B9B}"/>
                  </a:ext>
                </a:extLst>
              </p:cNvPr>
              <p:cNvSpPr txBox="1">
                <a:spLocks noRot="1" noChangeAspect="1" noMove="1" noResize="1" noEditPoints="1" noAdjustHandles="1" noChangeArrowheads="1" noChangeShapeType="1" noTextEdit="1"/>
              </p:cNvSpPr>
              <p:nvPr/>
            </p:nvSpPr>
            <p:spPr>
              <a:xfrm>
                <a:off x="3264756" y="2539319"/>
                <a:ext cx="181909" cy="276999"/>
              </a:xfrm>
              <a:prstGeom prst="rect">
                <a:avLst/>
              </a:prstGeom>
              <a:blipFill>
                <a:blip r:embed="rId12"/>
                <a:stretch>
                  <a:fillRect l="-31034" r="-34483"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BFCDD7C-BC65-4550-AF82-324899A16DD2}"/>
                  </a:ext>
                </a:extLst>
              </p:cNvPr>
              <p:cNvSpPr txBox="1"/>
              <p:nvPr/>
            </p:nvSpPr>
            <p:spPr>
              <a:xfrm>
                <a:off x="5354437" y="2183169"/>
                <a:ext cx="1047273"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rPr>
                            <m:t>2</m:t>
                          </m:r>
                        </m:den>
                      </m:f>
                    </m:oMath>
                  </m:oMathPara>
                </a14:m>
                <a:endParaRPr lang="en-US" dirty="0"/>
              </a:p>
            </p:txBody>
          </p:sp>
        </mc:Choice>
        <mc:Fallback xmlns="">
          <p:sp>
            <p:nvSpPr>
              <p:cNvPr id="36" name="TextBox 35">
                <a:extLst>
                  <a:ext uri="{FF2B5EF4-FFF2-40B4-BE49-F238E27FC236}">
                    <a16:creationId xmlns:a16="http://schemas.microsoft.com/office/drawing/2014/main" id="{1BFCDD7C-BC65-4550-AF82-324899A16DD2}"/>
                  </a:ext>
                </a:extLst>
              </p:cNvPr>
              <p:cNvSpPr txBox="1">
                <a:spLocks noRot="1" noChangeAspect="1" noMove="1" noResize="1" noEditPoints="1" noAdjustHandles="1" noChangeArrowheads="1" noChangeShapeType="1" noTextEdit="1"/>
              </p:cNvSpPr>
              <p:nvPr/>
            </p:nvSpPr>
            <p:spPr>
              <a:xfrm>
                <a:off x="5354437" y="2183169"/>
                <a:ext cx="1047273" cy="52418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2B31FCC-53DB-441B-A693-30057C0ED3CF}"/>
                  </a:ext>
                </a:extLst>
              </p:cNvPr>
              <p:cNvSpPr txBox="1"/>
              <p:nvPr/>
            </p:nvSpPr>
            <p:spPr>
              <a:xfrm>
                <a:off x="5347523" y="3849756"/>
                <a:ext cx="10432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37" name="TextBox 36">
                <a:extLst>
                  <a:ext uri="{FF2B5EF4-FFF2-40B4-BE49-F238E27FC236}">
                    <a16:creationId xmlns:a16="http://schemas.microsoft.com/office/drawing/2014/main" id="{12B31FCC-53DB-441B-A693-30057C0ED3CF}"/>
                  </a:ext>
                </a:extLst>
              </p:cNvPr>
              <p:cNvSpPr txBox="1">
                <a:spLocks noRot="1" noChangeAspect="1" noMove="1" noResize="1" noEditPoints="1" noAdjustHandles="1" noChangeArrowheads="1" noChangeShapeType="1" noTextEdit="1"/>
              </p:cNvSpPr>
              <p:nvPr/>
            </p:nvSpPr>
            <p:spPr>
              <a:xfrm>
                <a:off x="5347523" y="3849756"/>
                <a:ext cx="1043234" cy="276999"/>
              </a:xfrm>
              <a:prstGeom prst="rect">
                <a:avLst/>
              </a:prstGeom>
              <a:blipFill>
                <a:blip r:embed="rId14"/>
                <a:stretch>
                  <a:fillRect l="-2924" r="-4678"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FAD5210-77A4-4566-B93E-E8ADD8B9BE1F}"/>
                  </a:ext>
                </a:extLst>
              </p:cNvPr>
              <p:cNvSpPr txBox="1"/>
              <p:nvPr/>
            </p:nvSpPr>
            <p:spPr>
              <a:xfrm>
                <a:off x="5303824" y="5024641"/>
                <a:ext cx="1213987"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=3</m:t>
                      </m:r>
                      <m:f>
                        <m:fPr>
                          <m:ctrlPr>
                            <a:rPr lang="en-US" b="0"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rPr>
                            <m:t>2</m:t>
                          </m:r>
                        </m:den>
                      </m:f>
                    </m:oMath>
                  </m:oMathPara>
                </a14:m>
                <a:endParaRPr lang="en-US" dirty="0"/>
              </a:p>
            </p:txBody>
          </p:sp>
        </mc:Choice>
        <mc:Fallback xmlns="">
          <p:sp>
            <p:nvSpPr>
              <p:cNvPr id="38" name="TextBox 37">
                <a:extLst>
                  <a:ext uri="{FF2B5EF4-FFF2-40B4-BE49-F238E27FC236}">
                    <a16:creationId xmlns:a16="http://schemas.microsoft.com/office/drawing/2014/main" id="{2FAD5210-77A4-4566-B93E-E8ADD8B9BE1F}"/>
                  </a:ext>
                </a:extLst>
              </p:cNvPr>
              <p:cNvSpPr txBox="1">
                <a:spLocks noRot="1" noChangeAspect="1" noMove="1" noResize="1" noEditPoints="1" noAdjustHandles="1" noChangeArrowheads="1" noChangeShapeType="1" noTextEdit="1"/>
              </p:cNvSpPr>
              <p:nvPr/>
            </p:nvSpPr>
            <p:spPr>
              <a:xfrm>
                <a:off x="5303824" y="5024641"/>
                <a:ext cx="1213987" cy="524182"/>
              </a:xfrm>
              <a:prstGeom prst="rect">
                <a:avLst/>
              </a:prstGeom>
              <a:blipFill>
                <a:blip r:embed="rId15"/>
                <a:stretch>
                  <a:fillRect/>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5E2A296C-0C7D-4869-9ECD-15100D0D332D}"/>
              </a:ext>
            </a:extLst>
          </p:cNvPr>
          <p:cNvCxnSpPr/>
          <p:nvPr/>
        </p:nvCxnSpPr>
        <p:spPr bwMode="auto">
          <a:xfrm>
            <a:off x="1338672" y="4220438"/>
            <a:ext cx="2729272"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B96EC7D-11D1-4AE8-9570-81D5E4CB09D7}"/>
                  </a:ext>
                </a:extLst>
              </p:cNvPr>
              <p:cNvSpPr txBox="1"/>
              <p:nvPr/>
            </p:nvSpPr>
            <p:spPr>
              <a:xfrm>
                <a:off x="2411760" y="3824988"/>
                <a:ext cx="1819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40" name="TextBox 39">
                <a:extLst>
                  <a:ext uri="{FF2B5EF4-FFF2-40B4-BE49-F238E27FC236}">
                    <a16:creationId xmlns:a16="http://schemas.microsoft.com/office/drawing/2014/main" id="{AB96EC7D-11D1-4AE8-9570-81D5E4CB09D7}"/>
                  </a:ext>
                </a:extLst>
              </p:cNvPr>
              <p:cNvSpPr txBox="1">
                <a:spLocks noRot="1" noChangeAspect="1" noMove="1" noResize="1" noEditPoints="1" noAdjustHandles="1" noChangeArrowheads="1" noChangeShapeType="1" noTextEdit="1"/>
              </p:cNvSpPr>
              <p:nvPr/>
            </p:nvSpPr>
            <p:spPr>
              <a:xfrm>
                <a:off x="2411760" y="3824988"/>
                <a:ext cx="181909" cy="276999"/>
              </a:xfrm>
              <a:prstGeom prst="rect">
                <a:avLst/>
              </a:prstGeom>
              <a:blipFill>
                <a:blip r:embed="rId16"/>
                <a:stretch>
                  <a:fillRect l="-31034" r="-34483" b="-8696"/>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533B0779-6530-4035-8673-29BE1945FE60}"/>
              </a:ext>
            </a:extLst>
          </p:cNvPr>
          <p:cNvCxnSpPr/>
          <p:nvPr/>
        </p:nvCxnSpPr>
        <p:spPr bwMode="auto">
          <a:xfrm>
            <a:off x="1338672" y="1374201"/>
            <a:ext cx="4104456"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BD51AE9-C083-49F1-8B84-C4B5E6F451A7}"/>
                  </a:ext>
                </a:extLst>
              </p:cNvPr>
              <p:cNvSpPr txBox="1"/>
              <p:nvPr/>
            </p:nvSpPr>
            <p:spPr>
              <a:xfrm>
                <a:off x="3143729" y="1045511"/>
                <a:ext cx="4239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/2</m:t>
                      </m:r>
                    </m:oMath>
                  </m:oMathPara>
                </a14:m>
                <a:endParaRPr lang="en-US" dirty="0"/>
              </a:p>
            </p:txBody>
          </p:sp>
        </mc:Choice>
        <mc:Fallback xmlns="">
          <p:sp>
            <p:nvSpPr>
              <p:cNvPr id="44" name="TextBox 43">
                <a:extLst>
                  <a:ext uri="{FF2B5EF4-FFF2-40B4-BE49-F238E27FC236}">
                    <a16:creationId xmlns:a16="http://schemas.microsoft.com/office/drawing/2014/main" id="{EBD51AE9-C083-49F1-8B84-C4B5E6F451A7}"/>
                  </a:ext>
                </a:extLst>
              </p:cNvPr>
              <p:cNvSpPr txBox="1">
                <a:spLocks noRot="1" noChangeAspect="1" noMove="1" noResize="1" noEditPoints="1" noAdjustHandles="1" noChangeArrowheads="1" noChangeShapeType="1" noTextEdit="1"/>
              </p:cNvSpPr>
              <p:nvPr/>
            </p:nvSpPr>
            <p:spPr>
              <a:xfrm>
                <a:off x="3143729" y="1045511"/>
                <a:ext cx="423962" cy="276999"/>
              </a:xfrm>
              <a:prstGeom prst="rect">
                <a:avLst/>
              </a:prstGeom>
              <a:blipFill>
                <a:blip r:embed="rId17"/>
                <a:stretch>
                  <a:fillRect l="-13043" t="-2222" r="-13043" b="-37778"/>
                </a:stretch>
              </a:blipFill>
            </p:spPr>
            <p:txBody>
              <a:bodyPr/>
              <a:lstStyle/>
              <a:p>
                <a:r>
                  <a:rPr lang="en-US">
                    <a:noFill/>
                  </a:rPr>
                  <a:t> </a:t>
                </a:r>
              </a:p>
            </p:txBody>
          </p:sp>
        </mc:Fallback>
      </mc:AlternateContent>
      <p:sp>
        <p:nvSpPr>
          <p:cNvPr id="45" name="Arrow: Right 92">
            <a:extLst>
              <a:ext uri="{FF2B5EF4-FFF2-40B4-BE49-F238E27FC236}">
                <a16:creationId xmlns:a16="http://schemas.microsoft.com/office/drawing/2014/main" id="{8441FEA4-01B4-40E0-A082-CC569DA8EAA9}"/>
              </a:ext>
            </a:extLst>
          </p:cNvPr>
          <p:cNvSpPr/>
          <p:nvPr/>
        </p:nvSpPr>
        <p:spPr bwMode="auto">
          <a:xfrm rot="10800000">
            <a:off x="6631531" y="2239564"/>
            <a:ext cx="504052" cy="52418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C556766-9A6A-4C10-9934-D209F726AB8E}"/>
                  </a:ext>
                </a:extLst>
              </p:cNvPr>
              <p:cNvSpPr txBox="1"/>
              <p:nvPr/>
            </p:nvSpPr>
            <p:spPr>
              <a:xfrm>
                <a:off x="7365404" y="2363155"/>
                <a:ext cx="7396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46" name="TextBox 45">
                <a:extLst>
                  <a:ext uri="{FF2B5EF4-FFF2-40B4-BE49-F238E27FC236}">
                    <a16:creationId xmlns:a16="http://schemas.microsoft.com/office/drawing/2014/main" id="{BC556766-9A6A-4C10-9934-D209F726AB8E}"/>
                  </a:ext>
                </a:extLst>
              </p:cNvPr>
              <p:cNvSpPr txBox="1">
                <a:spLocks noRot="1" noChangeAspect="1" noMove="1" noResize="1" noEditPoints="1" noAdjustHandles="1" noChangeArrowheads="1" noChangeShapeType="1" noTextEdit="1"/>
              </p:cNvSpPr>
              <p:nvPr/>
            </p:nvSpPr>
            <p:spPr>
              <a:xfrm>
                <a:off x="7365404" y="2363155"/>
                <a:ext cx="739690" cy="276999"/>
              </a:xfrm>
              <a:prstGeom prst="rect">
                <a:avLst/>
              </a:prstGeom>
              <a:blipFill>
                <a:blip r:embed="rId18"/>
                <a:stretch>
                  <a:fillRect l="-7377" r="-5738" b="-11111"/>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D2251715-B3DF-478B-9AE0-A284AF25D215}"/>
              </a:ext>
            </a:extLst>
          </p:cNvPr>
          <p:cNvSpPr txBox="1"/>
          <p:nvPr/>
        </p:nvSpPr>
        <p:spPr>
          <a:xfrm>
            <a:off x="6868104" y="1401374"/>
            <a:ext cx="2376260" cy="646331"/>
          </a:xfrm>
          <a:prstGeom prst="rect">
            <a:avLst/>
          </a:prstGeom>
          <a:noFill/>
        </p:spPr>
        <p:txBody>
          <a:bodyPr wrap="square" rtlCol="0">
            <a:spAutoFit/>
          </a:bodyPr>
          <a:lstStyle/>
          <a:p>
            <a:r>
              <a:rPr lang="en-US" dirty="0"/>
              <a:t>This mode is the fundamental mode </a:t>
            </a:r>
          </a:p>
        </p:txBody>
      </p:sp>
      <p:sp>
        <p:nvSpPr>
          <p:cNvPr id="48" name="TextBox 47">
            <a:extLst>
              <a:ext uri="{FF2B5EF4-FFF2-40B4-BE49-F238E27FC236}">
                <a16:creationId xmlns:a16="http://schemas.microsoft.com/office/drawing/2014/main" id="{96FAC15D-BD1E-4241-AA19-394EF26DAF6E}"/>
              </a:ext>
            </a:extLst>
          </p:cNvPr>
          <p:cNvSpPr txBox="1"/>
          <p:nvPr/>
        </p:nvSpPr>
        <p:spPr>
          <a:xfrm>
            <a:off x="252282" y="617171"/>
            <a:ext cx="6138475" cy="369332"/>
          </a:xfrm>
          <a:prstGeom prst="rect">
            <a:avLst/>
          </a:prstGeom>
          <a:noFill/>
        </p:spPr>
        <p:txBody>
          <a:bodyPr wrap="none" rtlCol="0">
            <a:spAutoFit/>
          </a:bodyPr>
          <a:lstStyle/>
          <a:p>
            <a:r>
              <a:rPr lang="en-US" dirty="0"/>
              <a:t>The four first modes of vibration (of standing wave) of the string:</a:t>
            </a:r>
          </a:p>
        </p:txBody>
      </p:sp>
      <p:sp>
        <p:nvSpPr>
          <p:cNvPr id="41" name="Title 1">
            <a:extLst>
              <a:ext uri="{FF2B5EF4-FFF2-40B4-BE49-F238E27FC236}">
                <a16:creationId xmlns:a16="http://schemas.microsoft.com/office/drawing/2014/main" id="{6EF32987-2DB3-4CB2-BEC8-D63B237817A7}"/>
              </a:ext>
            </a:extLst>
          </p:cNvPr>
          <p:cNvSpPr>
            <a:spLocks noGrp="1"/>
          </p:cNvSpPr>
          <p:nvPr>
            <p:ph type="title"/>
          </p:nvPr>
        </p:nvSpPr>
        <p:spPr>
          <a:xfrm>
            <a:off x="636588" y="-149660"/>
            <a:ext cx="8229600" cy="1143000"/>
          </a:xfrm>
        </p:spPr>
        <p:txBody>
          <a:bodyPr/>
          <a:lstStyle/>
          <a:p>
            <a:r>
              <a:rPr lang="en-US" dirty="0"/>
              <a:t>Vibration modes on a string </a:t>
            </a:r>
          </a:p>
        </p:txBody>
      </p:sp>
    </p:spTree>
    <p:extLst>
      <p:ext uri="{BB962C8B-B14F-4D97-AF65-F5344CB8AC3E}">
        <p14:creationId xmlns:p14="http://schemas.microsoft.com/office/powerpoint/2010/main" val="21789299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62</a:t>
            </a:fld>
            <a:endParaRPr lang="en-US" altLang="zh-CN"/>
          </a:p>
        </p:txBody>
      </p:sp>
      <p:sp>
        <p:nvSpPr>
          <p:cNvPr id="5" name="Slide Number Placeholder 3">
            <a:extLst>
              <a:ext uri="{FF2B5EF4-FFF2-40B4-BE49-F238E27FC236}">
                <a16:creationId xmlns:a16="http://schemas.microsoft.com/office/drawing/2014/main" id="{A66E5354-ED24-46DC-A523-4095C28E78E1}"/>
              </a:ext>
            </a:extLst>
          </p:cNvPr>
          <p:cNvSpPr txBox="1">
            <a:spLocks/>
          </p:cNvSpPr>
          <p:nvPr/>
        </p:nvSpPr>
        <p:spPr>
          <a:xfrm>
            <a:off x="6553200" y="6248400"/>
            <a:ext cx="2133600" cy="476250"/>
          </a:xfrm>
          <a:prstGeom prst="rect">
            <a:avLst/>
          </a:prstGeom>
        </p:spPr>
        <p:txBody>
          <a:bodyPr/>
          <a:lstStyle>
            <a:defPPr>
              <a:defRPr lang="zh-CN"/>
            </a:defPPr>
            <a:lvl1pPr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5pPr>
            <a:lvl6pPr marL="22860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6pPr>
            <a:lvl7pPr marL="27432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7pPr>
            <a:lvl8pPr marL="32004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8pPr>
            <a:lvl9pPr marL="36576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9pPr>
          </a:lstStyle>
          <a:p>
            <a:pPr>
              <a:defRPr/>
            </a:pPr>
            <a:endParaRPr lang="en-US" altLang="zh-CN" dirty="0"/>
          </a:p>
        </p:txBody>
      </p:sp>
      <p:cxnSp>
        <p:nvCxnSpPr>
          <p:cNvPr id="6" name="Straight Arrow Connector 5">
            <a:extLst>
              <a:ext uri="{FF2B5EF4-FFF2-40B4-BE49-F238E27FC236}">
                <a16:creationId xmlns:a16="http://schemas.microsoft.com/office/drawing/2014/main" id="{34B3F689-8165-41AF-AD88-E72137B84F42}"/>
              </a:ext>
            </a:extLst>
          </p:cNvPr>
          <p:cNvCxnSpPr/>
          <p:nvPr/>
        </p:nvCxnSpPr>
        <p:spPr bwMode="auto">
          <a:xfrm>
            <a:off x="1244179" y="6132115"/>
            <a:ext cx="542128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a:extLst>
              <a:ext uri="{FF2B5EF4-FFF2-40B4-BE49-F238E27FC236}">
                <a16:creationId xmlns:a16="http://schemas.microsoft.com/office/drawing/2014/main" id="{F0D0F86A-5C33-4AA9-BB25-479F63C68D2C}"/>
              </a:ext>
            </a:extLst>
          </p:cNvPr>
          <p:cNvCxnSpPr/>
          <p:nvPr/>
        </p:nvCxnSpPr>
        <p:spPr bwMode="auto">
          <a:xfrm flipV="1">
            <a:off x="1280560" y="5627513"/>
            <a:ext cx="0" cy="11138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A8E768E-EEE0-4449-AE67-0FD3D74F3E53}"/>
                  </a:ext>
                </a:extLst>
              </p:cNvPr>
              <p:cNvSpPr txBox="1"/>
              <p:nvPr/>
            </p:nvSpPr>
            <p:spPr>
              <a:xfrm>
                <a:off x="904827" y="5999132"/>
                <a:ext cx="218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en-US" dirty="0"/>
              </a:p>
            </p:txBody>
          </p:sp>
        </mc:Choice>
        <mc:Fallback xmlns="">
          <p:sp>
            <p:nvSpPr>
              <p:cNvPr id="8" name="TextBox 7">
                <a:extLst>
                  <a:ext uri="{FF2B5EF4-FFF2-40B4-BE49-F238E27FC236}">
                    <a16:creationId xmlns:a16="http://schemas.microsoft.com/office/drawing/2014/main" id="{CA8E768E-EEE0-4449-AE67-0FD3D74F3E53}"/>
                  </a:ext>
                </a:extLst>
              </p:cNvPr>
              <p:cNvSpPr txBox="1">
                <a:spLocks noRot="1" noChangeAspect="1" noMove="1" noResize="1" noEditPoints="1" noAdjustHandles="1" noChangeArrowheads="1" noChangeShapeType="1" noTextEdit="1"/>
              </p:cNvSpPr>
              <p:nvPr/>
            </p:nvSpPr>
            <p:spPr>
              <a:xfrm>
                <a:off x="904827" y="5999132"/>
                <a:ext cx="218842" cy="276999"/>
              </a:xfrm>
              <a:prstGeom prst="rect">
                <a:avLst/>
              </a:prstGeom>
              <a:blipFill>
                <a:blip r:embed="rId3"/>
                <a:stretch>
                  <a:fillRect l="-22222" r="-25000" b="-8696"/>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079C8DBF-0F4F-45D0-9ECD-FD36520808CF}"/>
              </a:ext>
            </a:extLst>
          </p:cNvPr>
          <p:cNvCxnSpPr/>
          <p:nvPr/>
        </p:nvCxnSpPr>
        <p:spPr bwMode="auto">
          <a:xfrm flipV="1">
            <a:off x="5555431" y="5802535"/>
            <a:ext cx="0" cy="659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Freeform: Shape 17">
            <a:extLst>
              <a:ext uri="{FF2B5EF4-FFF2-40B4-BE49-F238E27FC236}">
                <a16:creationId xmlns:a16="http://schemas.microsoft.com/office/drawing/2014/main" id="{EAD287E4-22EC-467F-8F0E-0979AE05FE57}"/>
              </a:ext>
            </a:extLst>
          </p:cNvPr>
          <p:cNvSpPr/>
          <p:nvPr/>
        </p:nvSpPr>
        <p:spPr bwMode="auto">
          <a:xfrm>
            <a:off x="1259632" y="5839032"/>
            <a:ext cx="4241074" cy="652346"/>
          </a:xfrm>
          <a:custGeom>
            <a:avLst/>
            <a:gdLst>
              <a:gd name="connsiteX0" fmla="*/ 0 w 4241074"/>
              <a:gd name="connsiteY0" fmla="*/ 295689 h 652346"/>
              <a:gd name="connsiteX1" fmla="*/ 592182 w 4241074"/>
              <a:gd name="connsiteY1" fmla="*/ 8306 h 652346"/>
              <a:gd name="connsiteX2" fmla="*/ 1576251 w 4241074"/>
              <a:gd name="connsiteY2" fmla="*/ 583072 h 652346"/>
              <a:gd name="connsiteX3" fmla="*/ 2647405 w 4241074"/>
              <a:gd name="connsiteY3" fmla="*/ 8306 h 652346"/>
              <a:gd name="connsiteX4" fmla="*/ 3561805 w 4241074"/>
              <a:gd name="connsiteY4" fmla="*/ 644032 h 652346"/>
              <a:gd name="connsiteX5" fmla="*/ 4241074 w 4241074"/>
              <a:gd name="connsiteY5" fmla="*/ 313106 h 65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1074" h="652346">
                <a:moveTo>
                  <a:pt x="0" y="295689"/>
                </a:moveTo>
                <a:cubicBezTo>
                  <a:pt x="164737" y="128049"/>
                  <a:pt x="329474" y="-39591"/>
                  <a:pt x="592182" y="8306"/>
                </a:cubicBezTo>
                <a:cubicBezTo>
                  <a:pt x="854890" y="56203"/>
                  <a:pt x="1233714" y="583072"/>
                  <a:pt x="1576251" y="583072"/>
                </a:cubicBezTo>
                <a:cubicBezTo>
                  <a:pt x="1918788" y="583072"/>
                  <a:pt x="2316479" y="-1854"/>
                  <a:pt x="2647405" y="8306"/>
                </a:cubicBezTo>
                <a:cubicBezTo>
                  <a:pt x="2978331" y="18466"/>
                  <a:pt x="3296194" y="593232"/>
                  <a:pt x="3561805" y="644032"/>
                </a:cubicBezTo>
                <a:cubicBezTo>
                  <a:pt x="3827416" y="694832"/>
                  <a:pt x="4034245" y="503969"/>
                  <a:pt x="4241074" y="313106"/>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5432B77-7E27-4E8C-BAC5-F44B71B8439D}"/>
                  </a:ext>
                </a:extLst>
              </p:cNvPr>
              <p:cNvSpPr txBox="1"/>
              <p:nvPr/>
            </p:nvSpPr>
            <p:spPr>
              <a:xfrm>
                <a:off x="6695429" y="5999132"/>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1" name="TextBox 10">
                <a:extLst>
                  <a:ext uri="{FF2B5EF4-FFF2-40B4-BE49-F238E27FC236}">
                    <a16:creationId xmlns:a16="http://schemas.microsoft.com/office/drawing/2014/main" id="{35432B77-7E27-4E8C-BAC5-F44B71B8439D}"/>
                  </a:ext>
                </a:extLst>
              </p:cNvPr>
              <p:cNvSpPr txBox="1">
                <a:spLocks noRot="1" noChangeAspect="1" noMove="1" noResize="1" noEditPoints="1" noAdjustHandles="1" noChangeArrowheads="1" noChangeShapeType="1" noTextEdit="1"/>
              </p:cNvSpPr>
              <p:nvPr/>
            </p:nvSpPr>
            <p:spPr>
              <a:xfrm>
                <a:off x="6695429" y="5999132"/>
                <a:ext cx="188128" cy="276999"/>
              </a:xfrm>
              <a:prstGeom prst="rect">
                <a:avLst/>
              </a:prstGeom>
              <a:blipFill>
                <a:blip r:embed="rId4"/>
                <a:stretch>
                  <a:fillRect l="-16129" r="-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F6937F6-0589-43EF-A27C-9303EF973470}"/>
                  </a:ext>
                </a:extLst>
              </p:cNvPr>
              <p:cNvSpPr txBox="1"/>
              <p:nvPr/>
            </p:nvSpPr>
            <p:spPr>
              <a:xfrm>
                <a:off x="976835" y="5489013"/>
                <a:ext cx="191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12" name="TextBox 11">
                <a:extLst>
                  <a:ext uri="{FF2B5EF4-FFF2-40B4-BE49-F238E27FC236}">
                    <a16:creationId xmlns:a16="http://schemas.microsoft.com/office/drawing/2014/main" id="{4F6937F6-0589-43EF-A27C-9303EF973470}"/>
                  </a:ext>
                </a:extLst>
              </p:cNvPr>
              <p:cNvSpPr txBox="1">
                <a:spLocks noRot="1" noChangeAspect="1" noMove="1" noResize="1" noEditPoints="1" noAdjustHandles="1" noChangeArrowheads="1" noChangeShapeType="1" noTextEdit="1"/>
              </p:cNvSpPr>
              <p:nvPr/>
            </p:nvSpPr>
            <p:spPr>
              <a:xfrm>
                <a:off x="976835" y="5489013"/>
                <a:ext cx="191527" cy="276999"/>
              </a:xfrm>
              <a:prstGeom prst="rect">
                <a:avLst/>
              </a:prstGeom>
              <a:blipFill>
                <a:blip r:embed="rId5"/>
                <a:stretch>
                  <a:fillRect l="-28125" r="-25000" b="-26087"/>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02B73889-85AA-418F-8B96-B53BAF5690D9}"/>
              </a:ext>
            </a:extLst>
          </p:cNvPr>
          <p:cNvCxnSpPr/>
          <p:nvPr/>
        </p:nvCxnSpPr>
        <p:spPr bwMode="auto">
          <a:xfrm>
            <a:off x="1228726" y="4803633"/>
            <a:ext cx="542128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9F187AAD-ADA9-414F-9CC3-9B60D8830CE5}"/>
              </a:ext>
            </a:extLst>
          </p:cNvPr>
          <p:cNvCxnSpPr/>
          <p:nvPr/>
        </p:nvCxnSpPr>
        <p:spPr bwMode="auto">
          <a:xfrm flipV="1">
            <a:off x="1265107" y="4299031"/>
            <a:ext cx="0" cy="11138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CE558A4-F040-49D0-9B39-C2C0CEA65E74}"/>
                  </a:ext>
                </a:extLst>
              </p:cNvPr>
              <p:cNvSpPr txBox="1"/>
              <p:nvPr/>
            </p:nvSpPr>
            <p:spPr>
              <a:xfrm>
                <a:off x="889374" y="4670650"/>
                <a:ext cx="218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en-US" dirty="0"/>
              </a:p>
            </p:txBody>
          </p:sp>
        </mc:Choice>
        <mc:Fallback xmlns="">
          <p:sp>
            <p:nvSpPr>
              <p:cNvPr id="15" name="TextBox 14">
                <a:extLst>
                  <a:ext uri="{FF2B5EF4-FFF2-40B4-BE49-F238E27FC236}">
                    <a16:creationId xmlns:a16="http://schemas.microsoft.com/office/drawing/2014/main" id="{8CE558A4-F040-49D0-9B39-C2C0CEA65E74}"/>
                  </a:ext>
                </a:extLst>
              </p:cNvPr>
              <p:cNvSpPr txBox="1">
                <a:spLocks noRot="1" noChangeAspect="1" noMove="1" noResize="1" noEditPoints="1" noAdjustHandles="1" noChangeArrowheads="1" noChangeShapeType="1" noTextEdit="1"/>
              </p:cNvSpPr>
              <p:nvPr/>
            </p:nvSpPr>
            <p:spPr>
              <a:xfrm>
                <a:off x="889374" y="4670650"/>
                <a:ext cx="218842" cy="276999"/>
              </a:xfrm>
              <a:prstGeom prst="rect">
                <a:avLst/>
              </a:prstGeom>
              <a:blipFill>
                <a:blip r:embed="rId6"/>
                <a:stretch>
                  <a:fillRect l="-25000" r="-22222" b="-8696"/>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3DD6C756-9972-4D71-95FD-13D2C133EC4A}"/>
              </a:ext>
            </a:extLst>
          </p:cNvPr>
          <p:cNvCxnSpPr/>
          <p:nvPr/>
        </p:nvCxnSpPr>
        <p:spPr bwMode="auto">
          <a:xfrm flipV="1">
            <a:off x="5539978" y="4474053"/>
            <a:ext cx="0" cy="659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71AADC0-BD20-427B-B689-FFE7513E6EAA}"/>
                  </a:ext>
                </a:extLst>
              </p:cNvPr>
              <p:cNvSpPr txBox="1"/>
              <p:nvPr/>
            </p:nvSpPr>
            <p:spPr>
              <a:xfrm>
                <a:off x="6679976" y="4670650"/>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7" name="TextBox 16">
                <a:extLst>
                  <a:ext uri="{FF2B5EF4-FFF2-40B4-BE49-F238E27FC236}">
                    <a16:creationId xmlns:a16="http://schemas.microsoft.com/office/drawing/2014/main" id="{F71AADC0-BD20-427B-B689-FFE7513E6EAA}"/>
                  </a:ext>
                </a:extLst>
              </p:cNvPr>
              <p:cNvSpPr txBox="1">
                <a:spLocks noRot="1" noChangeAspect="1" noMove="1" noResize="1" noEditPoints="1" noAdjustHandles="1" noChangeArrowheads="1" noChangeShapeType="1" noTextEdit="1"/>
              </p:cNvSpPr>
              <p:nvPr/>
            </p:nvSpPr>
            <p:spPr>
              <a:xfrm>
                <a:off x="6679976" y="4670650"/>
                <a:ext cx="188128" cy="276999"/>
              </a:xfrm>
              <a:prstGeom prst="rect">
                <a:avLst/>
              </a:prstGeom>
              <a:blipFill>
                <a:blip r:embed="rId7"/>
                <a:stretch>
                  <a:fillRect l="-16129" r="-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D14CE46-26EB-49AF-9966-A708422C71BD}"/>
                  </a:ext>
                </a:extLst>
              </p:cNvPr>
              <p:cNvSpPr txBox="1"/>
              <p:nvPr/>
            </p:nvSpPr>
            <p:spPr>
              <a:xfrm>
                <a:off x="961382" y="4160531"/>
                <a:ext cx="191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18" name="TextBox 17">
                <a:extLst>
                  <a:ext uri="{FF2B5EF4-FFF2-40B4-BE49-F238E27FC236}">
                    <a16:creationId xmlns:a16="http://schemas.microsoft.com/office/drawing/2014/main" id="{2D14CE46-26EB-49AF-9966-A708422C71BD}"/>
                  </a:ext>
                </a:extLst>
              </p:cNvPr>
              <p:cNvSpPr txBox="1">
                <a:spLocks noRot="1" noChangeAspect="1" noMove="1" noResize="1" noEditPoints="1" noAdjustHandles="1" noChangeArrowheads="1" noChangeShapeType="1" noTextEdit="1"/>
              </p:cNvSpPr>
              <p:nvPr/>
            </p:nvSpPr>
            <p:spPr>
              <a:xfrm>
                <a:off x="961382" y="4160531"/>
                <a:ext cx="191527" cy="276999"/>
              </a:xfrm>
              <a:prstGeom prst="rect">
                <a:avLst/>
              </a:prstGeom>
              <a:blipFill>
                <a:blip r:embed="rId8"/>
                <a:stretch>
                  <a:fillRect l="-29032" r="-29032" b="-28889"/>
                </a:stretch>
              </a:blipFill>
            </p:spPr>
            <p:txBody>
              <a:bodyPr/>
              <a:lstStyle/>
              <a:p>
                <a:r>
                  <a:rPr lang="en-US">
                    <a:noFill/>
                  </a:rPr>
                  <a:t> </a:t>
                </a:r>
              </a:p>
            </p:txBody>
          </p:sp>
        </mc:Fallback>
      </mc:AlternateContent>
      <p:sp>
        <p:nvSpPr>
          <p:cNvPr id="19" name="Freeform: Shape 2">
            <a:extLst>
              <a:ext uri="{FF2B5EF4-FFF2-40B4-BE49-F238E27FC236}">
                <a16:creationId xmlns:a16="http://schemas.microsoft.com/office/drawing/2014/main" id="{2C3C0BC5-4481-435A-A13E-4AECC6F87CB4}"/>
              </a:ext>
            </a:extLst>
          </p:cNvPr>
          <p:cNvSpPr/>
          <p:nvPr/>
        </p:nvSpPr>
        <p:spPr bwMode="auto">
          <a:xfrm>
            <a:off x="1253067" y="4350895"/>
            <a:ext cx="4275666" cy="776931"/>
          </a:xfrm>
          <a:custGeom>
            <a:avLst/>
            <a:gdLst>
              <a:gd name="connsiteX0" fmla="*/ 0 w 4275666"/>
              <a:gd name="connsiteY0" fmla="*/ 455179 h 776931"/>
              <a:gd name="connsiteX1" fmla="*/ 922866 w 4275666"/>
              <a:gd name="connsiteY1" fmla="*/ 31846 h 776931"/>
              <a:gd name="connsiteX2" fmla="*/ 2142066 w 4275666"/>
              <a:gd name="connsiteY2" fmla="*/ 776912 h 776931"/>
              <a:gd name="connsiteX3" fmla="*/ 3327400 w 4275666"/>
              <a:gd name="connsiteY3" fmla="*/ 6446 h 776931"/>
              <a:gd name="connsiteX4" fmla="*/ 4275666 w 4275666"/>
              <a:gd name="connsiteY4" fmla="*/ 472112 h 776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5666" h="776931">
                <a:moveTo>
                  <a:pt x="0" y="455179"/>
                </a:moveTo>
                <a:cubicBezTo>
                  <a:pt x="282927" y="216701"/>
                  <a:pt x="565855" y="-21776"/>
                  <a:pt x="922866" y="31846"/>
                </a:cubicBezTo>
                <a:cubicBezTo>
                  <a:pt x="1279877" y="85468"/>
                  <a:pt x="1741310" y="781145"/>
                  <a:pt x="2142066" y="776912"/>
                </a:cubicBezTo>
                <a:cubicBezTo>
                  <a:pt x="2542822" y="772679"/>
                  <a:pt x="2971800" y="57246"/>
                  <a:pt x="3327400" y="6446"/>
                </a:cubicBezTo>
                <a:cubicBezTo>
                  <a:pt x="3683000" y="-44354"/>
                  <a:pt x="3979333" y="213879"/>
                  <a:pt x="4275666" y="472112"/>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20" name="Straight Arrow Connector 19">
            <a:extLst>
              <a:ext uri="{FF2B5EF4-FFF2-40B4-BE49-F238E27FC236}">
                <a16:creationId xmlns:a16="http://schemas.microsoft.com/office/drawing/2014/main" id="{433034DB-C754-48EE-97D5-AE4081223B95}"/>
              </a:ext>
            </a:extLst>
          </p:cNvPr>
          <p:cNvCxnSpPr/>
          <p:nvPr/>
        </p:nvCxnSpPr>
        <p:spPr bwMode="auto">
          <a:xfrm>
            <a:off x="1236878" y="3424030"/>
            <a:ext cx="542128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6D87DBA3-0FCD-4115-B526-CB6A6594D2BF}"/>
              </a:ext>
            </a:extLst>
          </p:cNvPr>
          <p:cNvCxnSpPr/>
          <p:nvPr/>
        </p:nvCxnSpPr>
        <p:spPr bwMode="auto">
          <a:xfrm flipV="1">
            <a:off x="1273259" y="2919428"/>
            <a:ext cx="0" cy="11138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95E4F82-F453-4582-82E8-051F27BE2014}"/>
                  </a:ext>
                </a:extLst>
              </p:cNvPr>
              <p:cNvSpPr txBox="1"/>
              <p:nvPr/>
            </p:nvSpPr>
            <p:spPr>
              <a:xfrm>
                <a:off x="897526" y="3291047"/>
                <a:ext cx="218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en-US" dirty="0"/>
              </a:p>
            </p:txBody>
          </p:sp>
        </mc:Choice>
        <mc:Fallback xmlns="">
          <p:sp>
            <p:nvSpPr>
              <p:cNvPr id="22" name="TextBox 21">
                <a:extLst>
                  <a:ext uri="{FF2B5EF4-FFF2-40B4-BE49-F238E27FC236}">
                    <a16:creationId xmlns:a16="http://schemas.microsoft.com/office/drawing/2014/main" id="{F95E4F82-F453-4582-82E8-051F27BE2014}"/>
                  </a:ext>
                </a:extLst>
              </p:cNvPr>
              <p:cNvSpPr txBox="1">
                <a:spLocks noRot="1" noChangeAspect="1" noMove="1" noResize="1" noEditPoints="1" noAdjustHandles="1" noChangeArrowheads="1" noChangeShapeType="1" noTextEdit="1"/>
              </p:cNvSpPr>
              <p:nvPr/>
            </p:nvSpPr>
            <p:spPr>
              <a:xfrm>
                <a:off x="897526" y="3291047"/>
                <a:ext cx="218842" cy="276999"/>
              </a:xfrm>
              <a:prstGeom prst="rect">
                <a:avLst/>
              </a:prstGeom>
              <a:blipFill>
                <a:blip r:embed="rId9"/>
                <a:stretch>
                  <a:fillRect l="-22222" r="-25000" b="-8889"/>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AEAAAFB7-93CC-445D-B002-5EEFFC7A1A2D}"/>
              </a:ext>
            </a:extLst>
          </p:cNvPr>
          <p:cNvCxnSpPr/>
          <p:nvPr/>
        </p:nvCxnSpPr>
        <p:spPr bwMode="auto">
          <a:xfrm flipV="1">
            <a:off x="5548130" y="3094450"/>
            <a:ext cx="0" cy="659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E5D1081-6C60-464D-9403-E03A283D5AFF}"/>
                  </a:ext>
                </a:extLst>
              </p:cNvPr>
              <p:cNvSpPr txBox="1"/>
              <p:nvPr/>
            </p:nvSpPr>
            <p:spPr>
              <a:xfrm>
                <a:off x="6688128" y="3291047"/>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24" name="TextBox 23">
                <a:extLst>
                  <a:ext uri="{FF2B5EF4-FFF2-40B4-BE49-F238E27FC236}">
                    <a16:creationId xmlns:a16="http://schemas.microsoft.com/office/drawing/2014/main" id="{0E5D1081-6C60-464D-9403-E03A283D5AFF}"/>
                  </a:ext>
                </a:extLst>
              </p:cNvPr>
              <p:cNvSpPr txBox="1">
                <a:spLocks noRot="1" noChangeAspect="1" noMove="1" noResize="1" noEditPoints="1" noAdjustHandles="1" noChangeArrowheads="1" noChangeShapeType="1" noTextEdit="1"/>
              </p:cNvSpPr>
              <p:nvPr/>
            </p:nvSpPr>
            <p:spPr>
              <a:xfrm>
                <a:off x="6688128" y="3291047"/>
                <a:ext cx="188128" cy="276999"/>
              </a:xfrm>
              <a:prstGeom prst="rect">
                <a:avLst/>
              </a:prstGeom>
              <a:blipFill>
                <a:blip r:embed="rId10"/>
                <a:stretch>
                  <a:fillRect l="-16129" r="-12903" b="-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A312325-E5BB-4A4E-A724-7E5F64F3A8F0}"/>
                  </a:ext>
                </a:extLst>
              </p:cNvPr>
              <p:cNvSpPr txBox="1"/>
              <p:nvPr/>
            </p:nvSpPr>
            <p:spPr>
              <a:xfrm>
                <a:off x="969534" y="2780928"/>
                <a:ext cx="191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25" name="TextBox 24">
                <a:extLst>
                  <a:ext uri="{FF2B5EF4-FFF2-40B4-BE49-F238E27FC236}">
                    <a16:creationId xmlns:a16="http://schemas.microsoft.com/office/drawing/2014/main" id="{8A312325-E5BB-4A4E-A724-7E5F64F3A8F0}"/>
                  </a:ext>
                </a:extLst>
              </p:cNvPr>
              <p:cNvSpPr txBox="1">
                <a:spLocks noRot="1" noChangeAspect="1" noMove="1" noResize="1" noEditPoints="1" noAdjustHandles="1" noChangeArrowheads="1" noChangeShapeType="1" noTextEdit="1"/>
              </p:cNvSpPr>
              <p:nvPr/>
            </p:nvSpPr>
            <p:spPr>
              <a:xfrm>
                <a:off x="969534" y="2780928"/>
                <a:ext cx="191527" cy="276999"/>
              </a:xfrm>
              <a:prstGeom prst="rect">
                <a:avLst/>
              </a:prstGeom>
              <a:blipFill>
                <a:blip r:embed="rId11"/>
                <a:stretch>
                  <a:fillRect l="-29032" r="-29032" b="-26087"/>
                </a:stretch>
              </a:blipFill>
            </p:spPr>
            <p:txBody>
              <a:bodyPr/>
              <a:lstStyle/>
              <a:p>
                <a:r>
                  <a:rPr lang="en-US">
                    <a:noFill/>
                  </a:rPr>
                  <a:t> </a:t>
                </a:r>
              </a:p>
            </p:txBody>
          </p:sp>
        </mc:Fallback>
      </mc:AlternateContent>
      <p:sp>
        <p:nvSpPr>
          <p:cNvPr id="26" name="Freeform: Shape 4">
            <a:extLst>
              <a:ext uri="{FF2B5EF4-FFF2-40B4-BE49-F238E27FC236}">
                <a16:creationId xmlns:a16="http://schemas.microsoft.com/office/drawing/2014/main" id="{969B1DC5-6EC8-4C3F-BD7A-D0D06732FD10}"/>
              </a:ext>
            </a:extLst>
          </p:cNvPr>
          <p:cNvSpPr/>
          <p:nvPr/>
        </p:nvSpPr>
        <p:spPr bwMode="auto">
          <a:xfrm>
            <a:off x="1270000" y="2971747"/>
            <a:ext cx="4250267" cy="939877"/>
          </a:xfrm>
          <a:custGeom>
            <a:avLst/>
            <a:gdLst>
              <a:gd name="connsiteX0" fmla="*/ 0 w 4250267"/>
              <a:gd name="connsiteY0" fmla="*/ 474186 h 939877"/>
              <a:gd name="connsiteX1" fmla="*/ 1032933 w 4250267"/>
              <a:gd name="connsiteY1" fmla="*/ 53 h 939877"/>
              <a:gd name="connsiteX2" fmla="*/ 2015067 w 4250267"/>
              <a:gd name="connsiteY2" fmla="*/ 440320 h 939877"/>
              <a:gd name="connsiteX3" fmla="*/ 3115733 w 4250267"/>
              <a:gd name="connsiteY3" fmla="*/ 939853 h 939877"/>
              <a:gd name="connsiteX4" fmla="*/ 4250267 w 4250267"/>
              <a:gd name="connsiteY4" fmla="*/ 457253 h 939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0267" h="939877">
                <a:moveTo>
                  <a:pt x="0" y="474186"/>
                </a:moveTo>
                <a:cubicBezTo>
                  <a:pt x="348544" y="239941"/>
                  <a:pt x="697089" y="5697"/>
                  <a:pt x="1032933" y="53"/>
                </a:cubicBezTo>
                <a:cubicBezTo>
                  <a:pt x="1368777" y="-5591"/>
                  <a:pt x="2015067" y="440320"/>
                  <a:pt x="2015067" y="440320"/>
                </a:cubicBezTo>
                <a:cubicBezTo>
                  <a:pt x="2362200" y="596953"/>
                  <a:pt x="2743200" y="937031"/>
                  <a:pt x="3115733" y="939853"/>
                </a:cubicBezTo>
                <a:cubicBezTo>
                  <a:pt x="3488266" y="942675"/>
                  <a:pt x="3869266" y="699964"/>
                  <a:pt x="4250267" y="457253"/>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27" name="Straight Arrow Connector 26">
            <a:extLst>
              <a:ext uri="{FF2B5EF4-FFF2-40B4-BE49-F238E27FC236}">
                <a16:creationId xmlns:a16="http://schemas.microsoft.com/office/drawing/2014/main" id="{84631C4E-EB8C-44A7-82AD-DEDBADAB8ABB}"/>
              </a:ext>
            </a:extLst>
          </p:cNvPr>
          <p:cNvCxnSpPr/>
          <p:nvPr/>
        </p:nvCxnSpPr>
        <p:spPr bwMode="auto">
          <a:xfrm>
            <a:off x="1207849" y="2017551"/>
            <a:ext cx="542128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a:extLst>
              <a:ext uri="{FF2B5EF4-FFF2-40B4-BE49-F238E27FC236}">
                <a16:creationId xmlns:a16="http://schemas.microsoft.com/office/drawing/2014/main" id="{556B29A1-8B7D-41C7-8AC9-3773674B537C}"/>
              </a:ext>
            </a:extLst>
          </p:cNvPr>
          <p:cNvCxnSpPr/>
          <p:nvPr/>
        </p:nvCxnSpPr>
        <p:spPr bwMode="auto">
          <a:xfrm flipV="1">
            <a:off x="1244230" y="1512949"/>
            <a:ext cx="0" cy="11138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C7DAEC5-7AAC-4EF3-9AE2-E2F207132C34}"/>
                  </a:ext>
                </a:extLst>
              </p:cNvPr>
              <p:cNvSpPr txBox="1"/>
              <p:nvPr/>
            </p:nvSpPr>
            <p:spPr>
              <a:xfrm>
                <a:off x="868497" y="1884568"/>
                <a:ext cx="218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en-US" dirty="0"/>
              </a:p>
            </p:txBody>
          </p:sp>
        </mc:Choice>
        <mc:Fallback xmlns="">
          <p:sp>
            <p:nvSpPr>
              <p:cNvPr id="29" name="TextBox 28">
                <a:extLst>
                  <a:ext uri="{FF2B5EF4-FFF2-40B4-BE49-F238E27FC236}">
                    <a16:creationId xmlns:a16="http://schemas.microsoft.com/office/drawing/2014/main" id="{AC7DAEC5-7AAC-4EF3-9AE2-E2F207132C34}"/>
                  </a:ext>
                </a:extLst>
              </p:cNvPr>
              <p:cNvSpPr txBox="1">
                <a:spLocks noRot="1" noChangeAspect="1" noMove="1" noResize="1" noEditPoints="1" noAdjustHandles="1" noChangeArrowheads="1" noChangeShapeType="1" noTextEdit="1"/>
              </p:cNvSpPr>
              <p:nvPr/>
            </p:nvSpPr>
            <p:spPr>
              <a:xfrm>
                <a:off x="868497" y="1884568"/>
                <a:ext cx="218842" cy="276999"/>
              </a:xfrm>
              <a:prstGeom prst="rect">
                <a:avLst/>
              </a:prstGeom>
              <a:blipFill>
                <a:blip r:embed="rId12"/>
                <a:stretch>
                  <a:fillRect l="-22222" r="-25000" b="-8696"/>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D7DB6046-4EFE-492E-B24C-EB2DABB3A8A3}"/>
              </a:ext>
            </a:extLst>
          </p:cNvPr>
          <p:cNvCxnSpPr/>
          <p:nvPr/>
        </p:nvCxnSpPr>
        <p:spPr bwMode="auto">
          <a:xfrm flipV="1">
            <a:off x="5519101" y="1687971"/>
            <a:ext cx="0" cy="659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00DF898-E7B7-4A8E-818D-1E739C8BD72A}"/>
                  </a:ext>
                </a:extLst>
              </p:cNvPr>
              <p:cNvSpPr txBox="1"/>
              <p:nvPr/>
            </p:nvSpPr>
            <p:spPr>
              <a:xfrm>
                <a:off x="6659099" y="1884568"/>
                <a:ext cx="188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31" name="TextBox 30">
                <a:extLst>
                  <a:ext uri="{FF2B5EF4-FFF2-40B4-BE49-F238E27FC236}">
                    <a16:creationId xmlns:a16="http://schemas.microsoft.com/office/drawing/2014/main" id="{F00DF898-E7B7-4A8E-818D-1E739C8BD72A}"/>
                  </a:ext>
                </a:extLst>
              </p:cNvPr>
              <p:cNvSpPr txBox="1">
                <a:spLocks noRot="1" noChangeAspect="1" noMove="1" noResize="1" noEditPoints="1" noAdjustHandles="1" noChangeArrowheads="1" noChangeShapeType="1" noTextEdit="1"/>
              </p:cNvSpPr>
              <p:nvPr/>
            </p:nvSpPr>
            <p:spPr>
              <a:xfrm>
                <a:off x="6659099" y="1884568"/>
                <a:ext cx="188128" cy="276999"/>
              </a:xfrm>
              <a:prstGeom prst="rect">
                <a:avLst/>
              </a:prstGeom>
              <a:blipFill>
                <a:blip r:embed="rId13"/>
                <a:stretch>
                  <a:fillRect l="-16129" r="-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2631329-762E-4B8A-857F-11D10B6D6E76}"/>
                  </a:ext>
                </a:extLst>
              </p:cNvPr>
              <p:cNvSpPr txBox="1"/>
              <p:nvPr/>
            </p:nvSpPr>
            <p:spPr>
              <a:xfrm>
                <a:off x="940505" y="1374449"/>
                <a:ext cx="191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32" name="TextBox 31">
                <a:extLst>
                  <a:ext uri="{FF2B5EF4-FFF2-40B4-BE49-F238E27FC236}">
                    <a16:creationId xmlns:a16="http://schemas.microsoft.com/office/drawing/2014/main" id="{D2631329-762E-4B8A-857F-11D10B6D6E76}"/>
                  </a:ext>
                </a:extLst>
              </p:cNvPr>
              <p:cNvSpPr txBox="1">
                <a:spLocks noRot="1" noChangeAspect="1" noMove="1" noResize="1" noEditPoints="1" noAdjustHandles="1" noChangeArrowheads="1" noChangeShapeType="1" noTextEdit="1"/>
              </p:cNvSpPr>
              <p:nvPr/>
            </p:nvSpPr>
            <p:spPr>
              <a:xfrm>
                <a:off x="940505" y="1374449"/>
                <a:ext cx="191527" cy="276999"/>
              </a:xfrm>
              <a:prstGeom prst="rect">
                <a:avLst/>
              </a:prstGeom>
              <a:blipFill>
                <a:blip r:embed="rId14"/>
                <a:stretch>
                  <a:fillRect l="-28125" r="-25000" b="-26087"/>
                </a:stretch>
              </a:blipFill>
            </p:spPr>
            <p:txBody>
              <a:bodyPr/>
              <a:lstStyle/>
              <a:p>
                <a:r>
                  <a:rPr lang="en-US">
                    <a:noFill/>
                  </a:rPr>
                  <a:t> </a:t>
                </a:r>
              </a:p>
            </p:txBody>
          </p:sp>
        </mc:Fallback>
      </mc:AlternateContent>
      <p:sp>
        <p:nvSpPr>
          <p:cNvPr id="33" name="Freeform: Shape 7">
            <a:extLst>
              <a:ext uri="{FF2B5EF4-FFF2-40B4-BE49-F238E27FC236}">
                <a16:creationId xmlns:a16="http://schemas.microsoft.com/office/drawing/2014/main" id="{48546B65-49FE-49FC-8E0D-B1EF2D4BF7F8}"/>
              </a:ext>
            </a:extLst>
          </p:cNvPr>
          <p:cNvSpPr/>
          <p:nvPr/>
        </p:nvSpPr>
        <p:spPr bwMode="auto">
          <a:xfrm>
            <a:off x="1244600" y="1532411"/>
            <a:ext cx="4241800" cy="491122"/>
          </a:xfrm>
          <a:custGeom>
            <a:avLst/>
            <a:gdLst>
              <a:gd name="connsiteX0" fmla="*/ 0 w 4241800"/>
              <a:gd name="connsiteY0" fmla="*/ 465722 h 491122"/>
              <a:gd name="connsiteX1" fmla="*/ 2159000 w 4241800"/>
              <a:gd name="connsiteY1" fmla="*/ 56 h 491122"/>
              <a:gd name="connsiteX2" fmla="*/ 4241800 w 4241800"/>
              <a:gd name="connsiteY2" fmla="*/ 491122 h 491122"/>
            </a:gdLst>
            <a:ahLst/>
            <a:cxnLst>
              <a:cxn ang="0">
                <a:pos x="connsiteX0" y="connsiteY0"/>
              </a:cxn>
              <a:cxn ang="0">
                <a:pos x="connsiteX1" y="connsiteY1"/>
              </a:cxn>
              <a:cxn ang="0">
                <a:pos x="connsiteX2" y="connsiteY2"/>
              </a:cxn>
            </a:cxnLst>
            <a:rect l="l" t="t" r="r" b="b"/>
            <a:pathLst>
              <a:path w="4241800" h="491122">
                <a:moveTo>
                  <a:pt x="0" y="465722"/>
                </a:moveTo>
                <a:cubicBezTo>
                  <a:pt x="726016" y="230772"/>
                  <a:pt x="1452033" y="-4177"/>
                  <a:pt x="2159000" y="56"/>
                </a:cubicBezTo>
                <a:cubicBezTo>
                  <a:pt x="2865967" y="4289"/>
                  <a:pt x="3553883" y="247705"/>
                  <a:pt x="4241800" y="491122"/>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34" name="Straight Arrow Connector 33">
            <a:extLst>
              <a:ext uri="{FF2B5EF4-FFF2-40B4-BE49-F238E27FC236}">
                <a16:creationId xmlns:a16="http://schemas.microsoft.com/office/drawing/2014/main" id="{A8A7B9DA-462A-497B-8724-76205F1547ED}"/>
              </a:ext>
            </a:extLst>
          </p:cNvPr>
          <p:cNvCxnSpPr/>
          <p:nvPr/>
        </p:nvCxnSpPr>
        <p:spPr bwMode="auto">
          <a:xfrm>
            <a:off x="1381944" y="2819152"/>
            <a:ext cx="4104456"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43D5651-7F50-48D2-A642-73E1DD059B9B}"/>
                  </a:ext>
                </a:extLst>
              </p:cNvPr>
              <p:cNvSpPr txBox="1"/>
              <p:nvPr/>
            </p:nvSpPr>
            <p:spPr>
              <a:xfrm>
                <a:off x="3264756" y="2539319"/>
                <a:ext cx="1819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35" name="TextBox 34">
                <a:extLst>
                  <a:ext uri="{FF2B5EF4-FFF2-40B4-BE49-F238E27FC236}">
                    <a16:creationId xmlns:a16="http://schemas.microsoft.com/office/drawing/2014/main" id="{C43D5651-7F50-48D2-A642-73E1DD059B9B}"/>
                  </a:ext>
                </a:extLst>
              </p:cNvPr>
              <p:cNvSpPr txBox="1">
                <a:spLocks noRot="1" noChangeAspect="1" noMove="1" noResize="1" noEditPoints="1" noAdjustHandles="1" noChangeArrowheads="1" noChangeShapeType="1" noTextEdit="1"/>
              </p:cNvSpPr>
              <p:nvPr/>
            </p:nvSpPr>
            <p:spPr>
              <a:xfrm>
                <a:off x="3264756" y="2539319"/>
                <a:ext cx="181909" cy="276999"/>
              </a:xfrm>
              <a:prstGeom prst="rect">
                <a:avLst/>
              </a:prstGeom>
              <a:blipFill>
                <a:blip r:embed="rId15"/>
                <a:stretch>
                  <a:fillRect l="-31034" r="-34483"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BFCDD7C-BC65-4550-AF82-324899A16DD2}"/>
                  </a:ext>
                </a:extLst>
              </p:cNvPr>
              <p:cNvSpPr txBox="1"/>
              <p:nvPr/>
            </p:nvSpPr>
            <p:spPr>
              <a:xfrm>
                <a:off x="5354437" y="2183169"/>
                <a:ext cx="1047273"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rPr>
                            <m:t>2</m:t>
                          </m:r>
                        </m:den>
                      </m:f>
                    </m:oMath>
                  </m:oMathPara>
                </a14:m>
                <a:endParaRPr lang="en-US" dirty="0"/>
              </a:p>
            </p:txBody>
          </p:sp>
        </mc:Choice>
        <mc:Fallback xmlns="">
          <p:sp>
            <p:nvSpPr>
              <p:cNvPr id="36" name="TextBox 35">
                <a:extLst>
                  <a:ext uri="{FF2B5EF4-FFF2-40B4-BE49-F238E27FC236}">
                    <a16:creationId xmlns:a16="http://schemas.microsoft.com/office/drawing/2014/main" id="{1BFCDD7C-BC65-4550-AF82-324899A16DD2}"/>
                  </a:ext>
                </a:extLst>
              </p:cNvPr>
              <p:cNvSpPr txBox="1">
                <a:spLocks noRot="1" noChangeAspect="1" noMove="1" noResize="1" noEditPoints="1" noAdjustHandles="1" noChangeArrowheads="1" noChangeShapeType="1" noTextEdit="1"/>
              </p:cNvSpPr>
              <p:nvPr/>
            </p:nvSpPr>
            <p:spPr>
              <a:xfrm>
                <a:off x="5354437" y="2183169"/>
                <a:ext cx="1047273" cy="52418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2B31FCC-53DB-441B-A693-30057C0ED3CF}"/>
                  </a:ext>
                </a:extLst>
              </p:cNvPr>
              <p:cNvSpPr txBox="1"/>
              <p:nvPr/>
            </p:nvSpPr>
            <p:spPr>
              <a:xfrm>
                <a:off x="5347523" y="3849756"/>
                <a:ext cx="10432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37" name="TextBox 36">
                <a:extLst>
                  <a:ext uri="{FF2B5EF4-FFF2-40B4-BE49-F238E27FC236}">
                    <a16:creationId xmlns:a16="http://schemas.microsoft.com/office/drawing/2014/main" id="{12B31FCC-53DB-441B-A693-30057C0ED3CF}"/>
                  </a:ext>
                </a:extLst>
              </p:cNvPr>
              <p:cNvSpPr txBox="1">
                <a:spLocks noRot="1" noChangeAspect="1" noMove="1" noResize="1" noEditPoints="1" noAdjustHandles="1" noChangeArrowheads="1" noChangeShapeType="1" noTextEdit="1"/>
              </p:cNvSpPr>
              <p:nvPr/>
            </p:nvSpPr>
            <p:spPr>
              <a:xfrm>
                <a:off x="5347523" y="3849756"/>
                <a:ext cx="1043234" cy="276999"/>
              </a:xfrm>
              <a:prstGeom prst="rect">
                <a:avLst/>
              </a:prstGeom>
              <a:blipFill>
                <a:blip r:embed="rId17"/>
                <a:stretch>
                  <a:fillRect l="-2924" r="-4678"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FAD5210-77A4-4566-B93E-E8ADD8B9BE1F}"/>
                  </a:ext>
                </a:extLst>
              </p:cNvPr>
              <p:cNvSpPr txBox="1"/>
              <p:nvPr/>
            </p:nvSpPr>
            <p:spPr>
              <a:xfrm>
                <a:off x="5303824" y="5024641"/>
                <a:ext cx="1213987"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=3</m:t>
                      </m:r>
                      <m:f>
                        <m:fPr>
                          <m:ctrlPr>
                            <a:rPr lang="en-US" b="0"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rPr>
                            <m:t>2</m:t>
                          </m:r>
                        </m:den>
                      </m:f>
                    </m:oMath>
                  </m:oMathPara>
                </a14:m>
                <a:endParaRPr lang="en-US" dirty="0"/>
              </a:p>
            </p:txBody>
          </p:sp>
        </mc:Choice>
        <mc:Fallback xmlns="">
          <p:sp>
            <p:nvSpPr>
              <p:cNvPr id="38" name="TextBox 37">
                <a:extLst>
                  <a:ext uri="{FF2B5EF4-FFF2-40B4-BE49-F238E27FC236}">
                    <a16:creationId xmlns:a16="http://schemas.microsoft.com/office/drawing/2014/main" id="{2FAD5210-77A4-4566-B93E-E8ADD8B9BE1F}"/>
                  </a:ext>
                </a:extLst>
              </p:cNvPr>
              <p:cNvSpPr txBox="1">
                <a:spLocks noRot="1" noChangeAspect="1" noMove="1" noResize="1" noEditPoints="1" noAdjustHandles="1" noChangeArrowheads="1" noChangeShapeType="1" noTextEdit="1"/>
              </p:cNvSpPr>
              <p:nvPr/>
            </p:nvSpPr>
            <p:spPr>
              <a:xfrm>
                <a:off x="5303824" y="5024641"/>
                <a:ext cx="1213987" cy="524182"/>
              </a:xfrm>
              <a:prstGeom prst="rect">
                <a:avLst/>
              </a:prstGeom>
              <a:blipFill>
                <a:blip r:embed="rId18"/>
                <a:stretch>
                  <a:fillRect/>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5E2A296C-0C7D-4869-9ECD-15100D0D332D}"/>
              </a:ext>
            </a:extLst>
          </p:cNvPr>
          <p:cNvCxnSpPr/>
          <p:nvPr/>
        </p:nvCxnSpPr>
        <p:spPr bwMode="auto">
          <a:xfrm>
            <a:off x="1338672" y="4220438"/>
            <a:ext cx="2729272"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B96EC7D-11D1-4AE8-9570-81D5E4CB09D7}"/>
                  </a:ext>
                </a:extLst>
              </p:cNvPr>
              <p:cNvSpPr txBox="1"/>
              <p:nvPr/>
            </p:nvSpPr>
            <p:spPr>
              <a:xfrm>
                <a:off x="2411760" y="3824988"/>
                <a:ext cx="1819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40" name="TextBox 39">
                <a:extLst>
                  <a:ext uri="{FF2B5EF4-FFF2-40B4-BE49-F238E27FC236}">
                    <a16:creationId xmlns:a16="http://schemas.microsoft.com/office/drawing/2014/main" id="{AB96EC7D-11D1-4AE8-9570-81D5E4CB09D7}"/>
                  </a:ext>
                </a:extLst>
              </p:cNvPr>
              <p:cNvSpPr txBox="1">
                <a:spLocks noRot="1" noChangeAspect="1" noMove="1" noResize="1" noEditPoints="1" noAdjustHandles="1" noChangeArrowheads="1" noChangeShapeType="1" noTextEdit="1"/>
              </p:cNvSpPr>
              <p:nvPr/>
            </p:nvSpPr>
            <p:spPr>
              <a:xfrm>
                <a:off x="2411760" y="3824988"/>
                <a:ext cx="181909" cy="276999"/>
              </a:xfrm>
              <a:prstGeom prst="rect">
                <a:avLst/>
              </a:prstGeom>
              <a:blipFill>
                <a:blip r:embed="rId19"/>
                <a:stretch>
                  <a:fillRect l="-31034" r="-34483" b="-8696"/>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D42261C1-D69B-4F08-B3B2-01771004A0C9}"/>
              </a:ext>
            </a:extLst>
          </p:cNvPr>
          <p:cNvCxnSpPr/>
          <p:nvPr/>
        </p:nvCxnSpPr>
        <p:spPr bwMode="auto">
          <a:xfrm>
            <a:off x="1328965" y="5665417"/>
            <a:ext cx="1935791"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50675C2-1144-44BE-B50D-D67947AC0428}"/>
                  </a:ext>
                </a:extLst>
              </p:cNvPr>
              <p:cNvSpPr txBox="1"/>
              <p:nvPr/>
            </p:nvSpPr>
            <p:spPr>
              <a:xfrm>
                <a:off x="2114951" y="5312121"/>
                <a:ext cx="1819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42" name="TextBox 41">
                <a:extLst>
                  <a:ext uri="{FF2B5EF4-FFF2-40B4-BE49-F238E27FC236}">
                    <a16:creationId xmlns:a16="http://schemas.microsoft.com/office/drawing/2014/main" id="{950675C2-1144-44BE-B50D-D67947AC0428}"/>
                  </a:ext>
                </a:extLst>
              </p:cNvPr>
              <p:cNvSpPr txBox="1">
                <a:spLocks noRot="1" noChangeAspect="1" noMove="1" noResize="1" noEditPoints="1" noAdjustHandles="1" noChangeArrowheads="1" noChangeShapeType="1" noTextEdit="1"/>
              </p:cNvSpPr>
              <p:nvPr/>
            </p:nvSpPr>
            <p:spPr>
              <a:xfrm>
                <a:off x="2114951" y="5312121"/>
                <a:ext cx="181909" cy="276999"/>
              </a:xfrm>
              <a:prstGeom prst="rect">
                <a:avLst/>
              </a:prstGeom>
              <a:blipFill>
                <a:blip r:embed="rId20"/>
                <a:stretch>
                  <a:fillRect l="-30000" r="-30000" b="-8696"/>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533B0779-6530-4035-8673-29BE1945FE60}"/>
              </a:ext>
            </a:extLst>
          </p:cNvPr>
          <p:cNvCxnSpPr/>
          <p:nvPr/>
        </p:nvCxnSpPr>
        <p:spPr bwMode="auto">
          <a:xfrm>
            <a:off x="1338672" y="1374201"/>
            <a:ext cx="4104456"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BD51AE9-C083-49F1-8B84-C4B5E6F451A7}"/>
                  </a:ext>
                </a:extLst>
              </p:cNvPr>
              <p:cNvSpPr txBox="1"/>
              <p:nvPr/>
            </p:nvSpPr>
            <p:spPr>
              <a:xfrm>
                <a:off x="3143729" y="1045511"/>
                <a:ext cx="4239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/2</m:t>
                      </m:r>
                    </m:oMath>
                  </m:oMathPara>
                </a14:m>
                <a:endParaRPr lang="en-US" dirty="0"/>
              </a:p>
            </p:txBody>
          </p:sp>
        </mc:Choice>
        <mc:Fallback xmlns="">
          <p:sp>
            <p:nvSpPr>
              <p:cNvPr id="44" name="TextBox 43">
                <a:extLst>
                  <a:ext uri="{FF2B5EF4-FFF2-40B4-BE49-F238E27FC236}">
                    <a16:creationId xmlns:a16="http://schemas.microsoft.com/office/drawing/2014/main" id="{EBD51AE9-C083-49F1-8B84-C4B5E6F451A7}"/>
                  </a:ext>
                </a:extLst>
              </p:cNvPr>
              <p:cNvSpPr txBox="1">
                <a:spLocks noRot="1" noChangeAspect="1" noMove="1" noResize="1" noEditPoints="1" noAdjustHandles="1" noChangeArrowheads="1" noChangeShapeType="1" noTextEdit="1"/>
              </p:cNvSpPr>
              <p:nvPr/>
            </p:nvSpPr>
            <p:spPr>
              <a:xfrm>
                <a:off x="3143729" y="1045511"/>
                <a:ext cx="423962" cy="276999"/>
              </a:xfrm>
              <a:prstGeom prst="rect">
                <a:avLst/>
              </a:prstGeom>
              <a:blipFill>
                <a:blip r:embed="rId21"/>
                <a:stretch>
                  <a:fillRect l="-13043" t="-2222" r="-13043" b="-37778"/>
                </a:stretch>
              </a:blipFill>
            </p:spPr>
            <p:txBody>
              <a:bodyPr/>
              <a:lstStyle/>
              <a:p>
                <a:r>
                  <a:rPr lang="en-US">
                    <a:noFill/>
                  </a:rPr>
                  <a:t> </a:t>
                </a:r>
              </a:p>
            </p:txBody>
          </p:sp>
        </mc:Fallback>
      </mc:AlternateContent>
      <p:sp>
        <p:nvSpPr>
          <p:cNvPr id="45" name="Arrow: Right 92">
            <a:extLst>
              <a:ext uri="{FF2B5EF4-FFF2-40B4-BE49-F238E27FC236}">
                <a16:creationId xmlns:a16="http://schemas.microsoft.com/office/drawing/2014/main" id="{8441FEA4-01B4-40E0-A082-CC569DA8EAA9}"/>
              </a:ext>
            </a:extLst>
          </p:cNvPr>
          <p:cNvSpPr/>
          <p:nvPr/>
        </p:nvSpPr>
        <p:spPr bwMode="auto">
          <a:xfrm rot="10800000">
            <a:off x="6631531" y="2239564"/>
            <a:ext cx="504052" cy="52418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C556766-9A6A-4C10-9934-D209F726AB8E}"/>
                  </a:ext>
                </a:extLst>
              </p:cNvPr>
              <p:cNvSpPr txBox="1"/>
              <p:nvPr/>
            </p:nvSpPr>
            <p:spPr>
              <a:xfrm>
                <a:off x="7365404" y="2363155"/>
                <a:ext cx="7396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𝐿</m:t>
                      </m:r>
                    </m:oMath>
                  </m:oMathPara>
                </a14:m>
                <a:endParaRPr lang="en-US" dirty="0"/>
              </a:p>
            </p:txBody>
          </p:sp>
        </mc:Choice>
        <mc:Fallback xmlns="">
          <p:sp>
            <p:nvSpPr>
              <p:cNvPr id="46" name="TextBox 45">
                <a:extLst>
                  <a:ext uri="{FF2B5EF4-FFF2-40B4-BE49-F238E27FC236}">
                    <a16:creationId xmlns:a16="http://schemas.microsoft.com/office/drawing/2014/main" id="{BC556766-9A6A-4C10-9934-D209F726AB8E}"/>
                  </a:ext>
                </a:extLst>
              </p:cNvPr>
              <p:cNvSpPr txBox="1">
                <a:spLocks noRot="1" noChangeAspect="1" noMove="1" noResize="1" noEditPoints="1" noAdjustHandles="1" noChangeArrowheads="1" noChangeShapeType="1" noTextEdit="1"/>
              </p:cNvSpPr>
              <p:nvPr/>
            </p:nvSpPr>
            <p:spPr>
              <a:xfrm>
                <a:off x="7365404" y="2363155"/>
                <a:ext cx="739690" cy="276999"/>
              </a:xfrm>
              <a:prstGeom prst="rect">
                <a:avLst/>
              </a:prstGeom>
              <a:blipFill>
                <a:blip r:embed="rId22"/>
                <a:stretch>
                  <a:fillRect l="-7377" r="-5738" b="-11111"/>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D2251715-B3DF-478B-9AE0-A284AF25D215}"/>
              </a:ext>
            </a:extLst>
          </p:cNvPr>
          <p:cNvSpPr txBox="1"/>
          <p:nvPr/>
        </p:nvSpPr>
        <p:spPr>
          <a:xfrm>
            <a:off x="6868104" y="1401374"/>
            <a:ext cx="2376260" cy="646331"/>
          </a:xfrm>
          <a:prstGeom prst="rect">
            <a:avLst/>
          </a:prstGeom>
          <a:noFill/>
        </p:spPr>
        <p:txBody>
          <a:bodyPr wrap="square" rtlCol="0">
            <a:spAutoFit/>
          </a:bodyPr>
          <a:lstStyle/>
          <a:p>
            <a:r>
              <a:rPr lang="en-US" dirty="0"/>
              <a:t>This mode is the fundamental mode </a:t>
            </a:r>
          </a:p>
        </p:txBody>
      </p:sp>
      <p:sp>
        <p:nvSpPr>
          <p:cNvPr id="48" name="TextBox 47">
            <a:extLst>
              <a:ext uri="{FF2B5EF4-FFF2-40B4-BE49-F238E27FC236}">
                <a16:creationId xmlns:a16="http://schemas.microsoft.com/office/drawing/2014/main" id="{96FAC15D-BD1E-4241-AA19-394EF26DAF6E}"/>
              </a:ext>
            </a:extLst>
          </p:cNvPr>
          <p:cNvSpPr txBox="1"/>
          <p:nvPr/>
        </p:nvSpPr>
        <p:spPr>
          <a:xfrm>
            <a:off x="252282" y="617171"/>
            <a:ext cx="6138475" cy="369332"/>
          </a:xfrm>
          <a:prstGeom prst="rect">
            <a:avLst/>
          </a:prstGeom>
          <a:noFill/>
        </p:spPr>
        <p:txBody>
          <a:bodyPr wrap="none" rtlCol="0">
            <a:spAutoFit/>
          </a:bodyPr>
          <a:lstStyle/>
          <a:p>
            <a:r>
              <a:rPr lang="en-US" dirty="0"/>
              <a:t>The four first modes of vibration (of standing wave) of the string:</a:t>
            </a:r>
          </a:p>
        </p:txBody>
      </p:sp>
      <p:sp>
        <p:nvSpPr>
          <p:cNvPr id="50" name="Title 1">
            <a:extLst>
              <a:ext uri="{FF2B5EF4-FFF2-40B4-BE49-F238E27FC236}">
                <a16:creationId xmlns:a16="http://schemas.microsoft.com/office/drawing/2014/main" id="{8C832D5E-44A8-48B3-9B03-5A0BE7A46BCB}"/>
              </a:ext>
            </a:extLst>
          </p:cNvPr>
          <p:cNvSpPr>
            <a:spLocks noGrp="1"/>
          </p:cNvSpPr>
          <p:nvPr>
            <p:ph type="title"/>
          </p:nvPr>
        </p:nvSpPr>
        <p:spPr>
          <a:xfrm>
            <a:off x="636588" y="-149660"/>
            <a:ext cx="8229600" cy="1143000"/>
          </a:xfrm>
        </p:spPr>
        <p:txBody>
          <a:bodyPr/>
          <a:lstStyle/>
          <a:p>
            <a:r>
              <a:rPr lang="en-US" dirty="0"/>
              <a:t>Vibration modes on a string </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867EA2D-85EF-41A7-928C-FDA9474E6522}"/>
                  </a:ext>
                </a:extLst>
              </p:cNvPr>
              <p:cNvSpPr txBox="1"/>
              <p:nvPr/>
            </p:nvSpPr>
            <p:spPr>
              <a:xfrm>
                <a:off x="5610157" y="6297216"/>
                <a:ext cx="11714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54" name="TextBox 53">
                <a:extLst>
                  <a:ext uri="{FF2B5EF4-FFF2-40B4-BE49-F238E27FC236}">
                    <a16:creationId xmlns:a16="http://schemas.microsoft.com/office/drawing/2014/main" id="{3867EA2D-85EF-41A7-928C-FDA9474E6522}"/>
                  </a:ext>
                </a:extLst>
              </p:cNvPr>
              <p:cNvSpPr txBox="1">
                <a:spLocks noRot="1" noChangeAspect="1" noMove="1" noResize="1" noEditPoints="1" noAdjustHandles="1" noChangeArrowheads="1" noChangeShapeType="1" noTextEdit="1"/>
              </p:cNvSpPr>
              <p:nvPr/>
            </p:nvSpPr>
            <p:spPr>
              <a:xfrm>
                <a:off x="5610157" y="6297216"/>
                <a:ext cx="1171475" cy="276999"/>
              </a:xfrm>
              <a:prstGeom prst="rect">
                <a:avLst/>
              </a:prstGeom>
              <a:blipFill>
                <a:blip r:embed="rId23"/>
                <a:stretch>
                  <a:fillRect l="-2604" r="-4167" b="-11111"/>
                </a:stretch>
              </a:blipFill>
            </p:spPr>
            <p:txBody>
              <a:bodyPr/>
              <a:lstStyle/>
              <a:p>
                <a:r>
                  <a:rPr lang="en-US">
                    <a:noFill/>
                  </a:rPr>
                  <a:t> </a:t>
                </a:r>
              </a:p>
            </p:txBody>
          </p:sp>
        </mc:Fallback>
      </mc:AlternateContent>
    </p:spTree>
    <p:extLst>
      <p:ext uri="{BB962C8B-B14F-4D97-AF65-F5344CB8AC3E}">
        <p14:creationId xmlns:p14="http://schemas.microsoft.com/office/powerpoint/2010/main" val="38501063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63</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552FEB-4F10-4B36-98B5-A4D468B0C1C9}"/>
                  </a:ext>
                </a:extLst>
              </p:cNvPr>
              <p:cNvSpPr txBox="1"/>
              <p:nvPr/>
            </p:nvSpPr>
            <p:spPr>
              <a:xfrm>
                <a:off x="611560" y="1196752"/>
                <a:ext cx="7105984" cy="369332"/>
              </a:xfrm>
              <a:prstGeom prst="rect">
                <a:avLst/>
              </a:prstGeom>
              <a:noFill/>
            </p:spPr>
            <p:txBody>
              <a:bodyPr wrap="none" rtlCol="0">
                <a:spAutoFit/>
              </a:bodyPr>
              <a:lstStyle/>
              <a:p>
                <a:r>
                  <a:rPr lang="en-US" dirty="0"/>
                  <a:t>For a given length </a:t>
                </a:r>
                <a14:m>
                  <m:oMath xmlns:m="http://schemas.openxmlformats.org/officeDocument/2006/math">
                    <m:r>
                      <a:rPr lang="en-US" b="0" i="1" smtClean="0">
                        <a:latin typeface="Cambria Math" panose="02040503050406030204" pitchFamily="18" charset="0"/>
                      </a:rPr>
                      <m:t>𝐿</m:t>
                    </m:r>
                  </m:oMath>
                </a14:m>
                <a:r>
                  <a:rPr lang="en-US" dirty="0"/>
                  <a:t> of the string, the possible values of the wavelength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are:</a:t>
                </a:r>
              </a:p>
            </p:txBody>
          </p:sp>
        </mc:Choice>
        <mc:Fallback xmlns="">
          <p:sp>
            <p:nvSpPr>
              <p:cNvPr id="7" name="TextBox 6">
                <a:extLst>
                  <a:ext uri="{FF2B5EF4-FFF2-40B4-BE49-F238E27FC236}">
                    <a16:creationId xmlns:a16="http://schemas.microsoft.com/office/drawing/2014/main" id="{E3552FEB-4F10-4B36-98B5-A4D468B0C1C9}"/>
                  </a:ext>
                </a:extLst>
              </p:cNvPr>
              <p:cNvSpPr txBox="1">
                <a:spLocks noRot="1" noChangeAspect="1" noMove="1" noResize="1" noEditPoints="1" noAdjustHandles="1" noChangeArrowheads="1" noChangeShapeType="1" noTextEdit="1"/>
              </p:cNvSpPr>
              <p:nvPr/>
            </p:nvSpPr>
            <p:spPr>
              <a:xfrm>
                <a:off x="611560" y="1196752"/>
                <a:ext cx="7105984" cy="369332"/>
              </a:xfrm>
              <a:prstGeom prst="rect">
                <a:avLst/>
              </a:prstGeom>
              <a:blipFill>
                <a:blip r:embed="rId3"/>
                <a:stretch>
                  <a:fillRect l="-686" t="-8197" r="-3774"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1104C42-67A0-474D-918D-850A7ACC9005}"/>
                  </a:ext>
                </a:extLst>
              </p:cNvPr>
              <p:cNvSpPr txBox="1"/>
              <p:nvPr/>
            </p:nvSpPr>
            <p:spPr>
              <a:xfrm>
                <a:off x="3059832" y="1671371"/>
                <a:ext cx="857158"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𝐿</m:t>
                          </m:r>
                        </m:num>
                        <m:den>
                          <m:r>
                            <a:rPr lang="en-US" b="0" i="1" smtClean="0">
                              <a:latin typeface="Cambria Math" panose="02040503050406030204" pitchFamily="18" charset="0"/>
                            </a:rPr>
                            <m:t>𝑛</m:t>
                          </m:r>
                        </m:den>
                      </m:f>
                    </m:oMath>
                  </m:oMathPara>
                </a14:m>
                <a:endParaRPr lang="en-US" dirty="0"/>
              </a:p>
            </p:txBody>
          </p:sp>
        </mc:Choice>
        <mc:Fallback xmlns="">
          <p:sp>
            <p:nvSpPr>
              <p:cNvPr id="8" name="TextBox 7">
                <a:extLst>
                  <a:ext uri="{FF2B5EF4-FFF2-40B4-BE49-F238E27FC236}">
                    <a16:creationId xmlns:a16="http://schemas.microsoft.com/office/drawing/2014/main" id="{51104C42-67A0-474D-918D-850A7ACC9005}"/>
                  </a:ext>
                </a:extLst>
              </p:cNvPr>
              <p:cNvSpPr txBox="1">
                <a:spLocks noRot="1" noChangeAspect="1" noMove="1" noResize="1" noEditPoints="1" noAdjustHandles="1" noChangeArrowheads="1" noChangeShapeType="1" noTextEdit="1"/>
              </p:cNvSpPr>
              <p:nvPr/>
            </p:nvSpPr>
            <p:spPr>
              <a:xfrm>
                <a:off x="3059832" y="1671371"/>
                <a:ext cx="857158" cy="51860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6463A83-28DF-4218-8005-006D6A9D6DC0}"/>
                  </a:ext>
                </a:extLst>
              </p:cNvPr>
              <p:cNvSpPr txBox="1"/>
              <p:nvPr/>
            </p:nvSpPr>
            <p:spPr>
              <a:xfrm>
                <a:off x="1619672" y="1671371"/>
                <a:ext cx="790986"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𝑛</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rPr>
                            <m:t>2</m:t>
                          </m:r>
                        </m:den>
                      </m:f>
                    </m:oMath>
                  </m:oMathPara>
                </a14:m>
                <a:endParaRPr lang="en-US" dirty="0"/>
              </a:p>
            </p:txBody>
          </p:sp>
        </mc:Choice>
        <mc:Fallback xmlns="">
          <p:sp>
            <p:nvSpPr>
              <p:cNvPr id="9" name="TextBox 8">
                <a:extLst>
                  <a:ext uri="{FF2B5EF4-FFF2-40B4-BE49-F238E27FC236}">
                    <a16:creationId xmlns:a16="http://schemas.microsoft.com/office/drawing/2014/main" id="{26463A83-28DF-4218-8005-006D6A9D6DC0}"/>
                  </a:ext>
                </a:extLst>
              </p:cNvPr>
              <p:cNvSpPr txBox="1">
                <a:spLocks noRot="1" noChangeAspect="1" noMove="1" noResize="1" noEditPoints="1" noAdjustHandles="1" noChangeArrowheads="1" noChangeShapeType="1" noTextEdit="1"/>
              </p:cNvSpPr>
              <p:nvPr/>
            </p:nvSpPr>
            <p:spPr>
              <a:xfrm>
                <a:off x="1619672" y="1671371"/>
                <a:ext cx="790986" cy="524182"/>
              </a:xfrm>
              <a:prstGeom prst="rect">
                <a:avLst/>
              </a:prstGeom>
              <a:blipFill>
                <a:blip r:embed="rId5"/>
                <a:stretch>
                  <a:fillRect/>
                </a:stretch>
              </a:blipFill>
            </p:spPr>
            <p:txBody>
              <a:bodyPr/>
              <a:lstStyle/>
              <a:p>
                <a:r>
                  <a:rPr lang="en-US">
                    <a:noFill/>
                  </a:rPr>
                  <a:t> </a:t>
                </a:r>
              </a:p>
            </p:txBody>
          </p:sp>
        </mc:Fallback>
      </mc:AlternateContent>
      <p:sp>
        <p:nvSpPr>
          <p:cNvPr id="10" name="Arrow: Right 8">
            <a:extLst>
              <a:ext uri="{FF2B5EF4-FFF2-40B4-BE49-F238E27FC236}">
                <a16:creationId xmlns:a16="http://schemas.microsoft.com/office/drawing/2014/main" id="{4E4824EF-1754-4923-9519-7574AD23292B}"/>
              </a:ext>
            </a:extLst>
          </p:cNvPr>
          <p:cNvSpPr/>
          <p:nvPr/>
        </p:nvSpPr>
        <p:spPr bwMode="auto">
          <a:xfrm>
            <a:off x="2555776" y="1820643"/>
            <a:ext cx="288032" cy="3693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F9F31FF-F2D7-48F5-9100-7D887550D5DE}"/>
                  </a:ext>
                </a:extLst>
              </p:cNvPr>
              <p:cNvSpPr txBox="1"/>
              <p:nvPr/>
            </p:nvSpPr>
            <p:spPr>
              <a:xfrm>
                <a:off x="4622381" y="1772815"/>
                <a:ext cx="3793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28" name="TextBox 27">
                <a:extLst>
                  <a:ext uri="{FF2B5EF4-FFF2-40B4-BE49-F238E27FC236}">
                    <a16:creationId xmlns:a16="http://schemas.microsoft.com/office/drawing/2014/main" id="{7F9F31FF-F2D7-48F5-9100-7D887550D5DE}"/>
                  </a:ext>
                </a:extLst>
              </p:cNvPr>
              <p:cNvSpPr txBox="1">
                <a:spLocks noRot="1" noChangeAspect="1" noMove="1" noResize="1" noEditPoints="1" noAdjustHandles="1" noChangeArrowheads="1" noChangeShapeType="1" noTextEdit="1"/>
              </p:cNvSpPr>
              <p:nvPr/>
            </p:nvSpPr>
            <p:spPr>
              <a:xfrm>
                <a:off x="4622381" y="1772815"/>
                <a:ext cx="379399" cy="369332"/>
              </a:xfrm>
              <a:prstGeom prst="rect">
                <a:avLst/>
              </a:prstGeom>
              <a:blipFill>
                <a:blip r:embed="rId13"/>
                <a:stretch>
                  <a:fillRect/>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97A69E90-D673-4AA1-815C-77E0E1D3E8D2}"/>
              </a:ext>
            </a:extLst>
          </p:cNvPr>
          <p:cNvSpPr txBox="1"/>
          <p:nvPr/>
        </p:nvSpPr>
        <p:spPr>
          <a:xfrm>
            <a:off x="4900589" y="1756945"/>
            <a:ext cx="1892698" cy="369332"/>
          </a:xfrm>
          <a:prstGeom prst="rect">
            <a:avLst/>
          </a:prstGeom>
          <a:noFill/>
        </p:spPr>
        <p:txBody>
          <a:bodyPr wrap="none" rtlCol="0">
            <a:spAutoFit/>
          </a:bodyPr>
          <a:lstStyle/>
          <a:p>
            <a:r>
              <a:rPr lang="en-US" dirty="0"/>
              <a:t>is a positive integer</a:t>
            </a:r>
          </a:p>
        </p:txBody>
      </p:sp>
      <p:sp>
        <p:nvSpPr>
          <p:cNvPr id="31" name="Title 1">
            <a:extLst>
              <a:ext uri="{FF2B5EF4-FFF2-40B4-BE49-F238E27FC236}">
                <a16:creationId xmlns:a16="http://schemas.microsoft.com/office/drawing/2014/main" id="{B1336FB8-556C-4EC6-84FD-963CF2D9C972}"/>
              </a:ext>
            </a:extLst>
          </p:cNvPr>
          <p:cNvSpPr>
            <a:spLocks noGrp="1"/>
          </p:cNvSpPr>
          <p:nvPr>
            <p:ph type="title"/>
          </p:nvPr>
        </p:nvSpPr>
        <p:spPr>
          <a:xfrm>
            <a:off x="636588" y="-149660"/>
            <a:ext cx="8229600" cy="1143000"/>
          </a:xfrm>
        </p:spPr>
        <p:txBody>
          <a:bodyPr/>
          <a:lstStyle/>
          <a:p>
            <a:r>
              <a:rPr lang="en-US" dirty="0"/>
              <a:t>Vibration modes on a string </a:t>
            </a:r>
          </a:p>
        </p:txBody>
      </p:sp>
    </p:spTree>
    <p:extLst>
      <p:ext uri="{BB962C8B-B14F-4D97-AF65-F5344CB8AC3E}">
        <p14:creationId xmlns:p14="http://schemas.microsoft.com/office/powerpoint/2010/main" val="10723136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64</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552FEB-4F10-4B36-98B5-A4D468B0C1C9}"/>
                  </a:ext>
                </a:extLst>
              </p:cNvPr>
              <p:cNvSpPr txBox="1"/>
              <p:nvPr/>
            </p:nvSpPr>
            <p:spPr>
              <a:xfrm>
                <a:off x="611560" y="1196752"/>
                <a:ext cx="7105984" cy="369332"/>
              </a:xfrm>
              <a:prstGeom prst="rect">
                <a:avLst/>
              </a:prstGeom>
              <a:noFill/>
            </p:spPr>
            <p:txBody>
              <a:bodyPr wrap="none" rtlCol="0">
                <a:spAutoFit/>
              </a:bodyPr>
              <a:lstStyle/>
              <a:p>
                <a:r>
                  <a:rPr lang="en-US" dirty="0"/>
                  <a:t>For a given length </a:t>
                </a:r>
                <a14:m>
                  <m:oMath xmlns:m="http://schemas.openxmlformats.org/officeDocument/2006/math">
                    <m:r>
                      <a:rPr lang="en-US" b="0" i="1" smtClean="0">
                        <a:latin typeface="Cambria Math" panose="02040503050406030204" pitchFamily="18" charset="0"/>
                      </a:rPr>
                      <m:t>𝐿</m:t>
                    </m:r>
                  </m:oMath>
                </a14:m>
                <a:r>
                  <a:rPr lang="en-US" dirty="0"/>
                  <a:t> of the string, the possible values of the wavelength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are:</a:t>
                </a:r>
              </a:p>
            </p:txBody>
          </p:sp>
        </mc:Choice>
        <mc:Fallback xmlns="">
          <p:sp>
            <p:nvSpPr>
              <p:cNvPr id="7" name="TextBox 6">
                <a:extLst>
                  <a:ext uri="{FF2B5EF4-FFF2-40B4-BE49-F238E27FC236}">
                    <a16:creationId xmlns:a16="http://schemas.microsoft.com/office/drawing/2014/main" id="{E3552FEB-4F10-4B36-98B5-A4D468B0C1C9}"/>
                  </a:ext>
                </a:extLst>
              </p:cNvPr>
              <p:cNvSpPr txBox="1">
                <a:spLocks noRot="1" noChangeAspect="1" noMove="1" noResize="1" noEditPoints="1" noAdjustHandles="1" noChangeArrowheads="1" noChangeShapeType="1" noTextEdit="1"/>
              </p:cNvSpPr>
              <p:nvPr/>
            </p:nvSpPr>
            <p:spPr>
              <a:xfrm>
                <a:off x="611560" y="1196752"/>
                <a:ext cx="7105984" cy="369332"/>
              </a:xfrm>
              <a:prstGeom prst="rect">
                <a:avLst/>
              </a:prstGeom>
              <a:blipFill>
                <a:blip r:embed="rId3"/>
                <a:stretch>
                  <a:fillRect l="-686" t="-8197" r="-3774"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1104C42-67A0-474D-918D-850A7ACC9005}"/>
                  </a:ext>
                </a:extLst>
              </p:cNvPr>
              <p:cNvSpPr txBox="1"/>
              <p:nvPr/>
            </p:nvSpPr>
            <p:spPr>
              <a:xfrm>
                <a:off x="3059832" y="1671371"/>
                <a:ext cx="857158"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𝐿</m:t>
                          </m:r>
                        </m:num>
                        <m:den>
                          <m:r>
                            <a:rPr lang="en-US" b="0" i="1" smtClean="0">
                              <a:latin typeface="Cambria Math" panose="02040503050406030204" pitchFamily="18" charset="0"/>
                            </a:rPr>
                            <m:t>𝑛</m:t>
                          </m:r>
                        </m:den>
                      </m:f>
                    </m:oMath>
                  </m:oMathPara>
                </a14:m>
                <a:endParaRPr lang="en-US" dirty="0"/>
              </a:p>
            </p:txBody>
          </p:sp>
        </mc:Choice>
        <mc:Fallback xmlns="">
          <p:sp>
            <p:nvSpPr>
              <p:cNvPr id="8" name="TextBox 7">
                <a:extLst>
                  <a:ext uri="{FF2B5EF4-FFF2-40B4-BE49-F238E27FC236}">
                    <a16:creationId xmlns:a16="http://schemas.microsoft.com/office/drawing/2014/main" id="{51104C42-67A0-474D-918D-850A7ACC9005}"/>
                  </a:ext>
                </a:extLst>
              </p:cNvPr>
              <p:cNvSpPr txBox="1">
                <a:spLocks noRot="1" noChangeAspect="1" noMove="1" noResize="1" noEditPoints="1" noAdjustHandles="1" noChangeArrowheads="1" noChangeShapeType="1" noTextEdit="1"/>
              </p:cNvSpPr>
              <p:nvPr/>
            </p:nvSpPr>
            <p:spPr>
              <a:xfrm>
                <a:off x="3059832" y="1671371"/>
                <a:ext cx="857158" cy="51860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6463A83-28DF-4218-8005-006D6A9D6DC0}"/>
                  </a:ext>
                </a:extLst>
              </p:cNvPr>
              <p:cNvSpPr txBox="1"/>
              <p:nvPr/>
            </p:nvSpPr>
            <p:spPr>
              <a:xfrm>
                <a:off x="1619672" y="1671371"/>
                <a:ext cx="790986"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𝑛</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rPr>
                            <m:t>2</m:t>
                          </m:r>
                        </m:den>
                      </m:f>
                    </m:oMath>
                  </m:oMathPara>
                </a14:m>
                <a:endParaRPr lang="en-US" dirty="0"/>
              </a:p>
            </p:txBody>
          </p:sp>
        </mc:Choice>
        <mc:Fallback xmlns="">
          <p:sp>
            <p:nvSpPr>
              <p:cNvPr id="9" name="TextBox 8">
                <a:extLst>
                  <a:ext uri="{FF2B5EF4-FFF2-40B4-BE49-F238E27FC236}">
                    <a16:creationId xmlns:a16="http://schemas.microsoft.com/office/drawing/2014/main" id="{26463A83-28DF-4218-8005-006D6A9D6DC0}"/>
                  </a:ext>
                </a:extLst>
              </p:cNvPr>
              <p:cNvSpPr txBox="1">
                <a:spLocks noRot="1" noChangeAspect="1" noMove="1" noResize="1" noEditPoints="1" noAdjustHandles="1" noChangeArrowheads="1" noChangeShapeType="1" noTextEdit="1"/>
              </p:cNvSpPr>
              <p:nvPr/>
            </p:nvSpPr>
            <p:spPr>
              <a:xfrm>
                <a:off x="1619672" y="1671371"/>
                <a:ext cx="790986" cy="524182"/>
              </a:xfrm>
              <a:prstGeom prst="rect">
                <a:avLst/>
              </a:prstGeom>
              <a:blipFill>
                <a:blip r:embed="rId5"/>
                <a:stretch>
                  <a:fillRect/>
                </a:stretch>
              </a:blipFill>
            </p:spPr>
            <p:txBody>
              <a:bodyPr/>
              <a:lstStyle/>
              <a:p>
                <a:r>
                  <a:rPr lang="en-US">
                    <a:noFill/>
                  </a:rPr>
                  <a:t> </a:t>
                </a:r>
              </a:p>
            </p:txBody>
          </p:sp>
        </mc:Fallback>
      </mc:AlternateContent>
      <p:sp>
        <p:nvSpPr>
          <p:cNvPr id="10" name="Arrow: Right 8">
            <a:extLst>
              <a:ext uri="{FF2B5EF4-FFF2-40B4-BE49-F238E27FC236}">
                <a16:creationId xmlns:a16="http://schemas.microsoft.com/office/drawing/2014/main" id="{4E4824EF-1754-4923-9519-7574AD23292B}"/>
              </a:ext>
            </a:extLst>
          </p:cNvPr>
          <p:cNvSpPr/>
          <p:nvPr/>
        </p:nvSpPr>
        <p:spPr bwMode="auto">
          <a:xfrm>
            <a:off x="2555776" y="1820643"/>
            <a:ext cx="288032" cy="3693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224981-D2EC-4890-B102-0E4F1321C97E}"/>
                  </a:ext>
                </a:extLst>
              </p:cNvPr>
              <p:cNvSpPr txBox="1"/>
              <p:nvPr/>
            </p:nvSpPr>
            <p:spPr>
              <a:xfrm>
                <a:off x="6732240" y="2340387"/>
                <a:ext cx="2289858"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r>
                            <a:rPr lang="en-US" b="0" i="1" smtClean="0">
                              <a:latin typeface="Cambria Math" panose="02040503050406030204" pitchFamily="18" charset="0"/>
                            </a:rPr>
                            <m:t>𝑘</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rPr>
                            <m:t>𝑇</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𝐹</m:t>
                              </m:r>
                            </m:num>
                            <m:den>
                              <m:r>
                                <a:rPr lang="en-US" i="1">
                                  <a:latin typeface="Cambria Math" panose="02040503050406030204" pitchFamily="18" charset="0"/>
                                  <a:ea typeface="Cambria Math" panose="02040503050406030204" pitchFamily="18" charset="0"/>
                                </a:rPr>
                                <m:t>𝜇</m:t>
                              </m:r>
                            </m:den>
                          </m:f>
                        </m:e>
                      </m:rad>
                    </m:oMath>
                  </m:oMathPara>
                </a14:m>
                <a:endParaRPr lang="en-US" dirty="0"/>
              </a:p>
            </p:txBody>
          </p:sp>
        </mc:Choice>
        <mc:Fallback xmlns="">
          <p:sp>
            <p:nvSpPr>
              <p:cNvPr id="12" name="TextBox 11">
                <a:extLst>
                  <a:ext uri="{FF2B5EF4-FFF2-40B4-BE49-F238E27FC236}">
                    <a16:creationId xmlns:a16="http://schemas.microsoft.com/office/drawing/2014/main" id="{96224981-D2EC-4890-B102-0E4F1321C97E}"/>
                  </a:ext>
                </a:extLst>
              </p:cNvPr>
              <p:cNvSpPr txBox="1">
                <a:spLocks noRot="1" noChangeAspect="1" noMove="1" noResize="1" noEditPoints="1" noAdjustHandles="1" noChangeArrowheads="1" noChangeShapeType="1" noTextEdit="1"/>
              </p:cNvSpPr>
              <p:nvPr/>
            </p:nvSpPr>
            <p:spPr>
              <a:xfrm>
                <a:off x="6732240" y="2340387"/>
                <a:ext cx="2289858" cy="818366"/>
              </a:xfrm>
              <a:prstGeom prst="rect">
                <a:avLst/>
              </a:prstGeom>
              <a:blipFill>
                <a:blip r:embed="rId6"/>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BE642BE-4D6E-461D-91C9-E68A3D76EE7A}"/>
              </a:ext>
            </a:extLst>
          </p:cNvPr>
          <p:cNvCxnSpPr/>
          <p:nvPr/>
        </p:nvCxnSpPr>
        <p:spPr bwMode="auto">
          <a:xfrm flipV="1">
            <a:off x="8265078" y="2953090"/>
            <a:ext cx="0" cy="784013"/>
          </a:xfrm>
          <a:prstGeom prst="straightConnector1">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a:extLst>
              <a:ext uri="{FF2B5EF4-FFF2-40B4-BE49-F238E27FC236}">
                <a16:creationId xmlns:a16="http://schemas.microsoft.com/office/drawing/2014/main" id="{2B478CF2-76EC-4988-981B-2C77EFE076BC}"/>
              </a:ext>
            </a:extLst>
          </p:cNvPr>
          <p:cNvSpPr txBox="1"/>
          <p:nvPr/>
        </p:nvSpPr>
        <p:spPr>
          <a:xfrm>
            <a:off x="7686950" y="3627739"/>
            <a:ext cx="902811" cy="307777"/>
          </a:xfrm>
          <a:prstGeom prst="rect">
            <a:avLst/>
          </a:prstGeom>
          <a:noFill/>
        </p:spPr>
        <p:txBody>
          <a:bodyPr wrap="none" rtlCol="0">
            <a:spAutoFit/>
          </a:bodyPr>
          <a:lstStyle/>
          <a:p>
            <a:r>
              <a:rPr lang="en-US" sz="1400" dirty="0"/>
              <a:t>frequency</a:t>
            </a:r>
          </a:p>
        </p:txBody>
      </p:sp>
      <p:cxnSp>
        <p:nvCxnSpPr>
          <p:cNvPr id="24" name="Straight Arrow Connector 23">
            <a:extLst>
              <a:ext uri="{FF2B5EF4-FFF2-40B4-BE49-F238E27FC236}">
                <a16:creationId xmlns:a16="http://schemas.microsoft.com/office/drawing/2014/main" id="{C44DB144-0B59-434E-9C2B-27118B7D512F}"/>
              </a:ext>
            </a:extLst>
          </p:cNvPr>
          <p:cNvCxnSpPr/>
          <p:nvPr/>
        </p:nvCxnSpPr>
        <p:spPr bwMode="auto">
          <a:xfrm>
            <a:off x="8892480" y="1772816"/>
            <a:ext cx="0" cy="720080"/>
          </a:xfrm>
          <a:prstGeom prst="straightConnector1">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4">
            <a:extLst>
              <a:ext uri="{FF2B5EF4-FFF2-40B4-BE49-F238E27FC236}">
                <a16:creationId xmlns:a16="http://schemas.microsoft.com/office/drawing/2014/main" id="{BCE3D9AF-425A-44E0-9803-BFF57808DC0E}"/>
              </a:ext>
            </a:extLst>
          </p:cNvPr>
          <p:cNvSpPr txBox="1"/>
          <p:nvPr/>
        </p:nvSpPr>
        <p:spPr>
          <a:xfrm>
            <a:off x="8028384" y="1492005"/>
            <a:ext cx="1243704" cy="307777"/>
          </a:xfrm>
          <a:prstGeom prst="rect">
            <a:avLst/>
          </a:prstGeom>
          <a:noFill/>
        </p:spPr>
        <p:txBody>
          <a:bodyPr wrap="square" rtlCol="0">
            <a:spAutoFit/>
          </a:bodyPr>
          <a:lstStyle/>
          <a:p>
            <a:r>
              <a:rPr lang="en-US" sz="1400" dirty="0"/>
              <a:t>Tension force</a:t>
            </a:r>
          </a:p>
        </p:txBody>
      </p:sp>
      <p:cxnSp>
        <p:nvCxnSpPr>
          <p:cNvPr id="26" name="Straight Arrow Connector 25">
            <a:extLst>
              <a:ext uri="{FF2B5EF4-FFF2-40B4-BE49-F238E27FC236}">
                <a16:creationId xmlns:a16="http://schemas.microsoft.com/office/drawing/2014/main" id="{E87DB602-E755-4A01-8120-FC58378D33E0}"/>
              </a:ext>
            </a:extLst>
          </p:cNvPr>
          <p:cNvCxnSpPr/>
          <p:nvPr/>
        </p:nvCxnSpPr>
        <p:spPr bwMode="auto">
          <a:xfrm flipV="1">
            <a:off x="8911255" y="3117350"/>
            <a:ext cx="0" cy="1288419"/>
          </a:xfrm>
          <a:prstGeom prst="straightConnector1">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Box 26">
            <a:extLst>
              <a:ext uri="{FF2B5EF4-FFF2-40B4-BE49-F238E27FC236}">
                <a16:creationId xmlns:a16="http://schemas.microsoft.com/office/drawing/2014/main" id="{1C737626-2D20-4EF1-8354-FF2FB5B0CB06}"/>
              </a:ext>
            </a:extLst>
          </p:cNvPr>
          <p:cNvSpPr txBox="1"/>
          <p:nvPr/>
        </p:nvSpPr>
        <p:spPr>
          <a:xfrm>
            <a:off x="6943915" y="4426957"/>
            <a:ext cx="2642326" cy="276999"/>
          </a:xfrm>
          <a:prstGeom prst="rect">
            <a:avLst/>
          </a:prstGeom>
          <a:noFill/>
        </p:spPr>
        <p:txBody>
          <a:bodyPr wrap="square" rtlCol="0">
            <a:spAutoFit/>
          </a:bodyPr>
          <a:lstStyle/>
          <a:p>
            <a:pPr algn="just"/>
            <a:r>
              <a:rPr lang="en-US" sz="1200" dirty="0"/>
              <a:t>Linear mass density of the string</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F9F31FF-F2D7-48F5-9100-7D887550D5DE}"/>
                  </a:ext>
                </a:extLst>
              </p:cNvPr>
              <p:cNvSpPr txBox="1"/>
              <p:nvPr/>
            </p:nvSpPr>
            <p:spPr>
              <a:xfrm>
                <a:off x="4622381" y="1772815"/>
                <a:ext cx="3793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28" name="TextBox 27">
                <a:extLst>
                  <a:ext uri="{FF2B5EF4-FFF2-40B4-BE49-F238E27FC236}">
                    <a16:creationId xmlns:a16="http://schemas.microsoft.com/office/drawing/2014/main" id="{7F9F31FF-F2D7-48F5-9100-7D887550D5DE}"/>
                  </a:ext>
                </a:extLst>
              </p:cNvPr>
              <p:cNvSpPr txBox="1">
                <a:spLocks noRot="1" noChangeAspect="1" noMove="1" noResize="1" noEditPoints="1" noAdjustHandles="1" noChangeArrowheads="1" noChangeShapeType="1" noTextEdit="1"/>
              </p:cNvSpPr>
              <p:nvPr/>
            </p:nvSpPr>
            <p:spPr>
              <a:xfrm>
                <a:off x="4622381" y="1772815"/>
                <a:ext cx="379399" cy="369332"/>
              </a:xfrm>
              <a:prstGeom prst="rect">
                <a:avLst/>
              </a:prstGeom>
              <a:blipFill>
                <a:blip r:embed="rId7"/>
                <a:stretch>
                  <a:fillRect/>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97A69E90-D673-4AA1-815C-77E0E1D3E8D2}"/>
              </a:ext>
            </a:extLst>
          </p:cNvPr>
          <p:cNvSpPr txBox="1"/>
          <p:nvPr/>
        </p:nvSpPr>
        <p:spPr>
          <a:xfrm>
            <a:off x="4900589" y="1756945"/>
            <a:ext cx="1892698" cy="369332"/>
          </a:xfrm>
          <a:prstGeom prst="rect">
            <a:avLst/>
          </a:prstGeom>
          <a:noFill/>
        </p:spPr>
        <p:txBody>
          <a:bodyPr wrap="none" rtlCol="0">
            <a:spAutoFit/>
          </a:bodyPr>
          <a:lstStyle/>
          <a:p>
            <a:r>
              <a:rPr lang="en-US" dirty="0"/>
              <a:t>is a positive integer</a:t>
            </a:r>
          </a:p>
        </p:txBody>
      </p:sp>
      <p:sp>
        <p:nvSpPr>
          <p:cNvPr id="31" name="Title 1">
            <a:extLst>
              <a:ext uri="{FF2B5EF4-FFF2-40B4-BE49-F238E27FC236}">
                <a16:creationId xmlns:a16="http://schemas.microsoft.com/office/drawing/2014/main" id="{B1336FB8-556C-4EC6-84FD-963CF2D9C972}"/>
              </a:ext>
            </a:extLst>
          </p:cNvPr>
          <p:cNvSpPr>
            <a:spLocks noGrp="1"/>
          </p:cNvSpPr>
          <p:nvPr>
            <p:ph type="title"/>
          </p:nvPr>
        </p:nvSpPr>
        <p:spPr>
          <a:xfrm>
            <a:off x="636588" y="-149660"/>
            <a:ext cx="8229600" cy="1143000"/>
          </a:xfrm>
        </p:spPr>
        <p:txBody>
          <a:bodyPr/>
          <a:lstStyle/>
          <a:p>
            <a:r>
              <a:rPr lang="en-US" dirty="0"/>
              <a:t>Vibration modes on a string </a:t>
            </a:r>
          </a:p>
        </p:txBody>
      </p:sp>
      <p:sp>
        <p:nvSpPr>
          <p:cNvPr id="18" name="TextBox 17">
            <a:extLst>
              <a:ext uri="{FF2B5EF4-FFF2-40B4-BE49-F238E27FC236}">
                <a16:creationId xmlns:a16="http://schemas.microsoft.com/office/drawing/2014/main" id="{F2957986-E6BF-4A31-9CA4-DB2D8B953AAF}"/>
              </a:ext>
            </a:extLst>
          </p:cNvPr>
          <p:cNvSpPr txBox="1"/>
          <p:nvPr/>
        </p:nvSpPr>
        <p:spPr>
          <a:xfrm>
            <a:off x="375251" y="2564904"/>
            <a:ext cx="6226320" cy="369332"/>
          </a:xfrm>
          <a:prstGeom prst="rect">
            <a:avLst/>
          </a:prstGeom>
          <a:noFill/>
        </p:spPr>
        <p:txBody>
          <a:bodyPr wrap="none" rtlCol="0">
            <a:spAutoFit/>
          </a:bodyPr>
          <a:lstStyle/>
          <a:p>
            <a:r>
              <a:rPr lang="en-US" dirty="0"/>
              <a:t>The propagation of a travelling wave on the string is at the velocity  </a:t>
            </a:r>
          </a:p>
        </p:txBody>
      </p:sp>
    </p:spTree>
    <p:extLst>
      <p:ext uri="{BB962C8B-B14F-4D97-AF65-F5344CB8AC3E}">
        <p14:creationId xmlns:p14="http://schemas.microsoft.com/office/powerpoint/2010/main" val="10740316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65</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552FEB-4F10-4B36-98B5-A4D468B0C1C9}"/>
                  </a:ext>
                </a:extLst>
              </p:cNvPr>
              <p:cNvSpPr txBox="1"/>
              <p:nvPr/>
            </p:nvSpPr>
            <p:spPr>
              <a:xfrm>
                <a:off x="611560" y="1196752"/>
                <a:ext cx="7105984" cy="369332"/>
              </a:xfrm>
              <a:prstGeom prst="rect">
                <a:avLst/>
              </a:prstGeom>
              <a:noFill/>
            </p:spPr>
            <p:txBody>
              <a:bodyPr wrap="none" rtlCol="0">
                <a:spAutoFit/>
              </a:bodyPr>
              <a:lstStyle/>
              <a:p>
                <a:r>
                  <a:rPr lang="en-US" dirty="0"/>
                  <a:t>For a given length </a:t>
                </a:r>
                <a14:m>
                  <m:oMath xmlns:m="http://schemas.openxmlformats.org/officeDocument/2006/math">
                    <m:r>
                      <a:rPr lang="en-US" b="0" i="1" smtClean="0">
                        <a:latin typeface="Cambria Math" panose="02040503050406030204" pitchFamily="18" charset="0"/>
                      </a:rPr>
                      <m:t>𝐿</m:t>
                    </m:r>
                  </m:oMath>
                </a14:m>
                <a:r>
                  <a:rPr lang="en-US" dirty="0"/>
                  <a:t> of the string, the possible values of the wavelength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are:</a:t>
                </a:r>
              </a:p>
            </p:txBody>
          </p:sp>
        </mc:Choice>
        <mc:Fallback xmlns="">
          <p:sp>
            <p:nvSpPr>
              <p:cNvPr id="7" name="TextBox 6">
                <a:extLst>
                  <a:ext uri="{FF2B5EF4-FFF2-40B4-BE49-F238E27FC236}">
                    <a16:creationId xmlns:a16="http://schemas.microsoft.com/office/drawing/2014/main" id="{E3552FEB-4F10-4B36-98B5-A4D468B0C1C9}"/>
                  </a:ext>
                </a:extLst>
              </p:cNvPr>
              <p:cNvSpPr txBox="1">
                <a:spLocks noRot="1" noChangeAspect="1" noMove="1" noResize="1" noEditPoints="1" noAdjustHandles="1" noChangeArrowheads="1" noChangeShapeType="1" noTextEdit="1"/>
              </p:cNvSpPr>
              <p:nvPr/>
            </p:nvSpPr>
            <p:spPr>
              <a:xfrm>
                <a:off x="611560" y="1196752"/>
                <a:ext cx="7105984" cy="369332"/>
              </a:xfrm>
              <a:prstGeom prst="rect">
                <a:avLst/>
              </a:prstGeom>
              <a:blipFill>
                <a:blip r:embed="rId3"/>
                <a:stretch>
                  <a:fillRect l="-686" t="-8197" r="-3774"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1104C42-67A0-474D-918D-850A7ACC9005}"/>
                  </a:ext>
                </a:extLst>
              </p:cNvPr>
              <p:cNvSpPr txBox="1"/>
              <p:nvPr/>
            </p:nvSpPr>
            <p:spPr>
              <a:xfrm>
                <a:off x="3059832" y="1671371"/>
                <a:ext cx="857158"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𝐿</m:t>
                          </m:r>
                        </m:num>
                        <m:den>
                          <m:r>
                            <a:rPr lang="en-US" b="0" i="1" smtClean="0">
                              <a:latin typeface="Cambria Math" panose="02040503050406030204" pitchFamily="18" charset="0"/>
                            </a:rPr>
                            <m:t>𝑛</m:t>
                          </m:r>
                        </m:den>
                      </m:f>
                    </m:oMath>
                  </m:oMathPara>
                </a14:m>
                <a:endParaRPr lang="en-US" dirty="0"/>
              </a:p>
            </p:txBody>
          </p:sp>
        </mc:Choice>
        <mc:Fallback xmlns="">
          <p:sp>
            <p:nvSpPr>
              <p:cNvPr id="8" name="TextBox 7">
                <a:extLst>
                  <a:ext uri="{FF2B5EF4-FFF2-40B4-BE49-F238E27FC236}">
                    <a16:creationId xmlns:a16="http://schemas.microsoft.com/office/drawing/2014/main" id="{51104C42-67A0-474D-918D-850A7ACC9005}"/>
                  </a:ext>
                </a:extLst>
              </p:cNvPr>
              <p:cNvSpPr txBox="1">
                <a:spLocks noRot="1" noChangeAspect="1" noMove="1" noResize="1" noEditPoints="1" noAdjustHandles="1" noChangeArrowheads="1" noChangeShapeType="1" noTextEdit="1"/>
              </p:cNvSpPr>
              <p:nvPr/>
            </p:nvSpPr>
            <p:spPr>
              <a:xfrm>
                <a:off x="3059832" y="1671371"/>
                <a:ext cx="857158" cy="51860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6463A83-28DF-4218-8005-006D6A9D6DC0}"/>
                  </a:ext>
                </a:extLst>
              </p:cNvPr>
              <p:cNvSpPr txBox="1"/>
              <p:nvPr/>
            </p:nvSpPr>
            <p:spPr>
              <a:xfrm>
                <a:off x="1619672" y="1671371"/>
                <a:ext cx="790986"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𝑛</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rPr>
                            <m:t>2</m:t>
                          </m:r>
                        </m:den>
                      </m:f>
                    </m:oMath>
                  </m:oMathPara>
                </a14:m>
                <a:endParaRPr lang="en-US" dirty="0"/>
              </a:p>
            </p:txBody>
          </p:sp>
        </mc:Choice>
        <mc:Fallback xmlns="">
          <p:sp>
            <p:nvSpPr>
              <p:cNvPr id="9" name="TextBox 8">
                <a:extLst>
                  <a:ext uri="{FF2B5EF4-FFF2-40B4-BE49-F238E27FC236}">
                    <a16:creationId xmlns:a16="http://schemas.microsoft.com/office/drawing/2014/main" id="{26463A83-28DF-4218-8005-006D6A9D6DC0}"/>
                  </a:ext>
                </a:extLst>
              </p:cNvPr>
              <p:cNvSpPr txBox="1">
                <a:spLocks noRot="1" noChangeAspect="1" noMove="1" noResize="1" noEditPoints="1" noAdjustHandles="1" noChangeArrowheads="1" noChangeShapeType="1" noTextEdit="1"/>
              </p:cNvSpPr>
              <p:nvPr/>
            </p:nvSpPr>
            <p:spPr>
              <a:xfrm>
                <a:off x="1619672" y="1671371"/>
                <a:ext cx="790986" cy="524182"/>
              </a:xfrm>
              <a:prstGeom prst="rect">
                <a:avLst/>
              </a:prstGeom>
              <a:blipFill>
                <a:blip r:embed="rId5"/>
                <a:stretch>
                  <a:fillRect/>
                </a:stretch>
              </a:blipFill>
            </p:spPr>
            <p:txBody>
              <a:bodyPr/>
              <a:lstStyle/>
              <a:p>
                <a:r>
                  <a:rPr lang="en-US">
                    <a:noFill/>
                  </a:rPr>
                  <a:t> </a:t>
                </a:r>
              </a:p>
            </p:txBody>
          </p:sp>
        </mc:Fallback>
      </mc:AlternateContent>
      <p:sp>
        <p:nvSpPr>
          <p:cNvPr id="10" name="Arrow: Right 8">
            <a:extLst>
              <a:ext uri="{FF2B5EF4-FFF2-40B4-BE49-F238E27FC236}">
                <a16:creationId xmlns:a16="http://schemas.microsoft.com/office/drawing/2014/main" id="{4E4824EF-1754-4923-9519-7574AD23292B}"/>
              </a:ext>
            </a:extLst>
          </p:cNvPr>
          <p:cNvSpPr/>
          <p:nvPr/>
        </p:nvSpPr>
        <p:spPr bwMode="auto">
          <a:xfrm>
            <a:off x="2555776" y="1820643"/>
            <a:ext cx="288032" cy="3693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224981-D2EC-4890-B102-0E4F1321C97E}"/>
                  </a:ext>
                </a:extLst>
              </p:cNvPr>
              <p:cNvSpPr txBox="1"/>
              <p:nvPr/>
            </p:nvSpPr>
            <p:spPr>
              <a:xfrm>
                <a:off x="6732240" y="2340387"/>
                <a:ext cx="2289858"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r>
                            <a:rPr lang="en-US" b="0" i="1" smtClean="0">
                              <a:latin typeface="Cambria Math" panose="02040503050406030204" pitchFamily="18" charset="0"/>
                            </a:rPr>
                            <m:t>𝑘</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rPr>
                            <m:t>𝑇</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𝐹</m:t>
                              </m:r>
                            </m:num>
                            <m:den>
                              <m:r>
                                <a:rPr lang="en-US" i="1">
                                  <a:latin typeface="Cambria Math" panose="02040503050406030204" pitchFamily="18" charset="0"/>
                                  <a:ea typeface="Cambria Math" panose="02040503050406030204" pitchFamily="18" charset="0"/>
                                </a:rPr>
                                <m:t>𝜇</m:t>
                              </m:r>
                            </m:den>
                          </m:f>
                        </m:e>
                      </m:rad>
                    </m:oMath>
                  </m:oMathPara>
                </a14:m>
                <a:endParaRPr lang="en-US" dirty="0"/>
              </a:p>
            </p:txBody>
          </p:sp>
        </mc:Choice>
        <mc:Fallback xmlns="">
          <p:sp>
            <p:nvSpPr>
              <p:cNvPr id="12" name="TextBox 11">
                <a:extLst>
                  <a:ext uri="{FF2B5EF4-FFF2-40B4-BE49-F238E27FC236}">
                    <a16:creationId xmlns:a16="http://schemas.microsoft.com/office/drawing/2014/main" id="{96224981-D2EC-4890-B102-0E4F1321C97E}"/>
                  </a:ext>
                </a:extLst>
              </p:cNvPr>
              <p:cNvSpPr txBox="1">
                <a:spLocks noRot="1" noChangeAspect="1" noMove="1" noResize="1" noEditPoints="1" noAdjustHandles="1" noChangeArrowheads="1" noChangeShapeType="1" noTextEdit="1"/>
              </p:cNvSpPr>
              <p:nvPr/>
            </p:nvSpPr>
            <p:spPr>
              <a:xfrm>
                <a:off x="6732240" y="2340387"/>
                <a:ext cx="2289858" cy="8183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5770929-A01A-4A7F-B589-BF7B0E419FF2}"/>
                  </a:ext>
                </a:extLst>
              </p:cNvPr>
              <p:cNvSpPr txBox="1"/>
              <p:nvPr/>
            </p:nvSpPr>
            <p:spPr>
              <a:xfrm>
                <a:off x="538061" y="3293059"/>
                <a:ext cx="7385676" cy="369332"/>
              </a:xfrm>
              <a:prstGeom prst="rect">
                <a:avLst/>
              </a:prstGeom>
              <a:noFill/>
            </p:spPr>
            <p:txBody>
              <a:bodyPr wrap="none" rtlCol="0">
                <a:spAutoFit/>
              </a:bodyPr>
              <a:lstStyle/>
              <a:p>
                <a:r>
                  <a:rPr lang="en-US" dirty="0"/>
                  <a:t>The smallest frequency of oscillation correspond to the largest wavelength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1</m:t>
                        </m:r>
                      </m:sub>
                    </m:sSub>
                  </m:oMath>
                </a14:m>
                <a:r>
                  <a:rPr lang="en-US" dirty="0"/>
                  <a:t>. </a:t>
                </a:r>
              </a:p>
            </p:txBody>
          </p:sp>
        </mc:Choice>
        <mc:Fallback xmlns="">
          <p:sp>
            <p:nvSpPr>
              <p:cNvPr id="13" name="TextBox 12">
                <a:extLst>
                  <a:ext uri="{FF2B5EF4-FFF2-40B4-BE49-F238E27FC236}">
                    <a16:creationId xmlns:a16="http://schemas.microsoft.com/office/drawing/2014/main" id="{D5770929-A01A-4A7F-B589-BF7B0E419FF2}"/>
                  </a:ext>
                </a:extLst>
              </p:cNvPr>
              <p:cNvSpPr txBox="1">
                <a:spLocks noRot="1" noChangeAspect="1" noMove="1" noResize="1" noEditPoints="1" noAdjustHandles="1" noChangeArrowheads="1" noChangeShapeType="1" noTextEdit="1"/>
              </p:cNvSpPr>
              <p:nvPr/>
            </p:nvSpPr>
            <p:spPr>
              <a:xfrm>
                <a:off x="538061" y="3293059"/>
                <a:ext cx="7385676" cy="369332"/>
              </a:xfrm>
              <a:prstGeom prst="rect">
                <a:avLst/>
              </a:prstGeom>
              <a:blipFill>
                <a:blip r:embed="rId7"/>
                <a:stretch>
                  <a:fillRect l="-660" t="-8197" r="-660" b="-24590"/>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BE642BE-4D6E-461D-91C9-E68A3D76EE7A}"/>
              </a:ext>
            </a:extLst>
          </p:cNvPr>
          <p:cNvCxnSpPr/>
          <p:nvPr/>
        </p:nvCxnSpPr>
        <p:spPr bwMode="auto">
          <a:xfrm flipV="1">
            <a:off x="8265078" y="2953090"/>
            <a:ext cx="0" cy="784013"/>
          </a:xfrm>
          <a:prstGeom prst="straightConnector1">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a:extLst>
              <a:ext uri="{FF2B5EF4-FFF2-40B4-BE49-F238E27FC236}">
                <a16:creationId xmlns:a16="http://schemas.microsoft.com/office/drawing/2014/main" id="{2B478CF2-76EC-4988-981B-2C77EFE076BC}"/>
              </a:ext>
            </a:extLst>
          </p:cNvPr>
          <p:cNvSpPr txBox="1"/>
          <p:nvPr/>
        </p:nvSpPr>
        <p:spPr>
          <a:xfrm>
            <a:off x="7686950" y="3627739"/>
            <a:ext cx="902811" cy="307777"/>
          </a:xfrm>
          <a:prstGeom prst="rect">
            <a:avLst/>
          </a:prstGeom>
          <a:noFill/>
        </p:spPr>
        <p:txBody>
          <a:bodyPr wrap="none" rtlCol="0">
            <a:spAutoFit/>
          </a:bodyPr>
          <a:lstStyle/>
          <a:p>
            <a:r>
              <a:rPr lang="en-US" sz="1400" dirty="0"/>
              <a:t>frequency</a:t>
            </a:r>
          </a:p>
        </p:txBody>
      </p:sp>
      <p:cxnSp>
        <p:nvCxnSpPr>
          <p:cNvPr id="24" name="Straight Arrow Connector 23">
            <a:extLst>
              <a:ext uri="{FF2B5EF4-FFF2-40B4-BE49-F238E27FC236}">
                <a16:creationId xmlns:a16="http://schemas.microsoft.com/office/drawing/2014/main" id="{C44DB144-0B59-434E-9C2B-27118B7D512F}"/>
              </a:ext>
            </a:extLst>
          </p:cNvPr>
          <p:cNvCxnSpPr/>
          <p:nvPr/>
        </p:nvCxnSpPr>
        <p:spPr bwMode="auto">
          <a:xfrm>
            <a:off x="8892480" y="1772816"/>
            <a:ext cx="0" cy="720080"/>
          </a:xfrm>
          <a:prstGeom prst="straightConnector1">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4">
            <a:extLst>
              <a:ext uri="{FF2B5EF4-FFF2-40B4-BE49-F238E27FC236}">
                <a16:creationId xmlns:a16="http://schemas.microsoft.com/office/drawing/2014/main" id="{BCE3D9AF-425A-44E0-9803-BFF57808DC0E}"/>
              </a:ext>
            </a:extLst>
          </p:cNvPr>
          <p:cNvSpPr txBox="1"/>
          <p:nvPr/>
        </p:nvSpPr>
        <p:spPr>
          <a:xfrm>
            <a:off x="8028384" y="1492005"/>
            <a:ext cx="1243704" cy="307777"/>
          </a:xfrm>
          <a:prstGeom prst="rect">
            <a:avLst/>
          </a:prstGeom>
          <a:noFill/>
        </p:spPr>
        <p:txBody>
          <a:bodyPr wrap="square" rtlCol="0">
            <a:spAutoFit/>
          </a:bodyPr>
          <a:lstStyle/>
          <a:p>
            <a:r>
              <a:rPr lang="en-US" sz="1400" dirty="0"/>
              <a:t>Tension force</a:t>
            </a:r>
          </a:p>
        </p:txBody>
      </p:sp>
      <p:cxnSp>
        <p:nvCxnSpPr>
          <p:cNvPr id="26" name="Straight Arrow Connector 25">
            <a:extLst>
              <a:ext uri="{FF2B5EF4-FFF2-40B4-BE49-F238E27FC236}">
                <a16:creationId xmlns:a16="http://schemas.microsoft.com/office/drawing/2014/main" id="{E87DB602-E755-4A01-8120-FC58378D33E0}"/>
              </a:ext>
            </a:extLst>
          </p:cNvPr>
          <p:cNvCxnSpPr/>
          <p:nvPr/>
        </p:nvCxnSpPr>
        <p:spPr bwMode="auto">
          <a:xfrm flipV="1">
            <a:off x="8911255" y="3117350"/>
            <a:ext cx="0" cy="1288419"/>
          </a:xfrm>
          <a:prstGeom prst="straightConnector1">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Box 26">
            <a:extLst>
              <a:ext uri="{FF2B5EF4-FFF2-40B4-BE49-F238E27FC236}">
                <a16:creationId xmlns:a16="http://schemas.microsoft.com/office/drawing/2014/main" id="{1C737626-2D20-4EF1-8354-FF2FB5B0CB06}"/>
              </a:ext>
            </a:extLst>
          </p:cNvPr>
          <p:cNvSpPr txBox="1"/>
          <p:nvPr/>
        </p:nvSpPr>
        <p:spPr>
          <a:xfrm>
            <a:off x="6943915" y="4426957"/>
            <a:ext cx="2642326" cy="276999"/>
          </a:xfrm>
          <a:prstGeom prst="rect">
            <a:avLst/>
          </a:prstGeom>
          <a:noFill/>
        </p:spPr>
        <p:txBody>
          <a:bodyPr wrap="square" rtlCol="0">
            <a:spAutoFit/>
          </a:bodyPr>
          <a:lstStyle/>
          <a:p>
            <a:pPr algn="just"/>
            <a:r>
              <a:rPr lang="en-US" sz="1200" dirty="0"/>
              <a:t>Linear mass density of the string</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F9F31FF-F2D7-48F5-9100-7D887550D5DE}"/>
                  </a:ext>
                </a:extLst>
              </p:cNvPr>
              <p:cNvSpPr txBox="1"/>
              <p:nvPr/>
            </p:nvSpPr>
            <p:spPr>
              <a:xfrm>
                <a:off x="4622381" y="1772815"/>
                <a:ext cx="3793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28" name="TextBox 27">
                <a:extLst>
                  <a:ext uri="{FF2B5EF4-FFF2-40B4-BE49-F238E27FC236}">
                    <a16:creationId xmlns:a16="http://schemas.microsoft.com/office/drawing/2014/main" id="{7F9F31FF-F2D7-48F5-9100-7D887550D5DE}"/>
                  </a:ext>
                </a:extLst>
              </p:cNvPr>
              <p:cNvSpPr txBox="1">
                <a:spLocks noRot="1" noChangeAspect="1" noMove="1" noResize="1" noEditPoints="1" noAdjustHandles="1" noChangeArrowheads="1" noChangeShapeType="1" noTextEdit="1"/>
              </p:cNvSpPr>
              <p:nvPr/>
            </p:nvSpPr>
            <p:spPr>
              <a:xfrm>
                <a:off x="4622381" y="1772815"/>
                <a:ext cx="379399" cy="369332"/>
              </a:xfrm>
              <a:prstGeom prst="rect">
                <a:avLst/>
              </a:prstGeom>
              <a:blipFill>
                <a:blip r:embed="rId8"/>
                <a:stretch>
                  <a:fillRect/>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97A69E90-D673-4AA1-815C-77E0E1D3E8D2}"/>
              </a:ext>
            </a:extLst>
          </p:cNvPr>
          <p:cNvSpPr txBox="1"/>
          <p:nvPr/>
        </p:nvSpPr>
        <p:spPr>
          <a:xfrm>
            <a:off x="4900589" y="1756945"/>
            <a:ext cx="1892698" cy="369332"/>
          </a:xfrm>
          <a:prstGeom prst="rect">
            <a:avLst/>
          </a:prstGeom>
          <a:noFill/>
        </p:spPr>
        <p:txBody>
          <a:bodyPr wrap="none" rtlCol="0">
            <a:spAutoFit/>
          </a:bodyPr>
          <a:lstStyle/>
          <a:p>
            <a:r>
              <a:rPr lang="en-US" dirty="0"/>
              <a:t>is a positive integer</a:t>
            </a:r>
          </a:p>
        </p:txBody>
      </p:sp>
      <p:sp>
        <p:nvSpPr>
          <p:cNvPr id="31" name="Title 1">
            <a:extLst>
              <a:ext uri="{FF2B5EF4-FFF2-40B4-BE49-F238E27FC236}">
                <a16:creationId xmlns:a16="http://schemas.microsoft.com/office/drawing/2014/main" id="{B1336FB8-556C-4EC6-84FD-963CF2D9C972}"/>
              </a:ext>
            </a:extLst>
          </p:cNvPr>
          <p:cNvSpPr>
            <a:spLocks noGrp="1"/>
          </p:cNvSpPr>
          <p:nvPr>
            <p:ph type="title"/>
          </p:nvPr>
        </p:nvSpPr>
        <p:spPr>
          <a:xfrm>
            <a:off x="636588" y="-149660"/>
            <a:ext cx="8229600" cy="1143000"/>
          </a:xfrm>
        </p:spPr>
        <p:txBody>
          <a:bodyPr/>
          <a:lstStyle/>
          <a:p>
            <a:r>
              <a:rPr lang="en-US" dirty="0"/>
              <a:t>Vibration modes on a string </a:t>
            </a:r>
          </a:p>
        </p:txBody>
      </p:sp>
      <p:sp>
        <p:nvSpPr>
          <p:cNvPr id="19" name="TextBox 18">
            <a:extLst>
              <a:ext uri="{FF2B5EF4-FFF2-40B4-BE49-F238E27FC236}">
                <a16:creationId xmlns:a16="http://schemas.microsoft.com/office/drawing/2014/main" id="{434767AC-9120-4BA1-A8A9-10CC20861119}"/>
              </a:ext>
            </a:extLst>
          </p:cNvPr>
          <p:cNvSpPr txBox="1"/>
          <p:nvPr/>
        </p:nvSpPr>
        <p:spPr>
          <a:xfrm>
            <a:off x="375251" y="2564904"/>
            <a:ext cx="6226320" cy="369332"/>
          </a:xfrm>
          <a:prstGeom prst="rect">
            <a:avLst/>
          </a:prstGeom>
          <a:noFill/>
        </p:spPr>
        <p:txBody>
          <a:bodyPr wrap="none" rtlCol="0">
            <a:spAutoFit/>
          </a:bodyPr>
          <a:lstStyle/>
          <a:p>
            <a:r>
              <a:rPr lang="en-US" dirty="0"/>
              <a:t>The propagation of a travelling wave on the string is at the velocity  </a:t>
            </a:r>
          </a:p>
        </p:txBody>
      </p:sp>
    </p:spTree>
    <p:extLst>
      <p:ext uri="{BB962C8B-B14F-4D97-AF65-F5344CB8AC3E}">
        <p14:creationId xmlns:p14="http://schemas.microsoft.com/office/powerpoint/2010/main" val="35967111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66</a:t>
            </a:fld>
            <a:endParaRPr lang="en-US" altLang="zh-CN"/>
          </a:p>
        </p:txBody>
      </p:sp>
      <p:sp>
        <p:nvSpPr>
          <p:cNvPr id="3" name="Rectangle: Rounded Corners 32">
            <a:extLst>
              <a:ext uri="{FF2B5EF4-FFF2-40B4-BE49-F238E27FC236}">
                <a16:creationId xmlns:a16="http://schemas.microsoft.com/office/drawing/2014/main" id="{F1A687A1-E1D7-43F6-A165-1850DEEC48EB}"/>
              </a:ext>
            </a:extLst>
          </p:cNvPr>
          <p:cNvSpPr/>
          <p:nvPr/>
        </p:nvSpPr>
        <p:spPr bwMode="auto">
          <a:xfrm>
            <a:off x="1488716" y="3685065"/>
            <a:ext cx="1355091" cy="89869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552FEB-4F10-4B36-98B5-A4D468B0C1C9}"/>
                  </a:ext>
                </a:extLst>
              </p:cNvPr>
              <p:cNvSpPr txBox="1"/>
              <p:nvPr/>
            </p:nvSpPr>
            <p:spPr>
              <a:xfrm>
                <a:off x="611560" y="1196752"/>
                <a:ext cx="7105984" cy="369332"/>
              </a:xfrm>
              <a:prstGeom prst="rect">
                <a:avLst/>
              </a:prstGeom>
              <a:noFill/>
            </p:spPr>
            <p:txBody>
              <a:bodyPr wrap="none" rtlCol="0">
                <a:spAutoFit/>
              </a:bodyPr>
              <a:lstStyle/>
              <a:p>
                <a:r>
                  <a:rPr lang="en-US" dirty="0"/>
                  <a:t>For a given length </a:t>
                </a:r>
                <a14:m>
                  <m:oMath xmlns:m="http://schemas.openxmlformats.org/officeDocument/2006/math">
                    <m:r>
                      <a:rPr lang="en-US" b="0" i="1" smtClean="0">
                        <a:latin typeface="Cambria Math" panose="02040503050406030204" pitchFamily="18" charset="0"/>
                      </a:rPr>
                      <m:t>𝐿</m:t>
                    </m:r>
                  </m:oMath>
                </a14:m>
                <a:r>
                  <a:rPr lang="en-US" dirty="0"/>
                  <a:t> of the string, the possible values of the wavelength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are:</a:t>
                </a:r>
              </a:p>
            </p:txBody>
          </p:sp>
        </mc:Choice>
        <mc:Fallback xmlns="">
          <p:sp>
            <p:nvSpPr>
              <p:cNvPr id="7" name="TextBox 6">
                <a:extLst>
                  <a:ext uri="{FF2B5EF4-FFF2-40B4-BE49-F238E27FC236}">
                    <a16:creationId xmlns:a16="http://schemas.microsoft.com/office/drawing/2014/main" id="{E3552FEB-4F10-4B36-98B5-A4D468B0C1C9}"/>
                  </a:ext>
                </a:extLst>
              </p:cNvPr>
              <p:cNvSpPr txBox="1">
                <a:spLocks noRot="1" noChangeAspect="1" noMove="1" noResize="1" noEditPoints="1" noAdjustHandles="1" noChangeArrowheads="1" noChangeShapeType="1" noTextEdit="1"/>
              </p:cNvSpPr>
              <p:nvPr/>
            </p:nvSpPr>
            <p:spPr>
              <a:xfrm>
                <a:off x="611560" y="1196752"/>
                <a:ext cx="7105984" cy="369332"/>
              </a:xfrm>
              <a:prstGeom prst="rect">
                <a:avLst/>
              </a:prstGeom>
              <a:blipFill>
                <a:blip r:embed="rId3"/>
                <a:stretch>
                  <a:fillRect l="-686" t="-8197" r="-3774"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1104C42-67A0-474D-918D-850A7ACC9005}"/>
                  </a:ext>
                </a:extLst>
              </p:cNvPr>
              <p:cNvSpPr txBox="1"/>
              <p:nvPr/>
            </p:nvSpPr>
            <p:spPr>
              <a:xfrm>
                <a:off x="3059832" y="1671371"/>
                <a:ext cx="857158"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𝐿</m:t>
                          </m:r>
                        </m:num>
                        <m:den>
                          <m:r>
                            <a:rPr lang="en-US" b="0" i="1" smtClean="0">
                              <a:latin typeface="Cambria Math" panose="02040503050406030204" pitchFamily="18" charset="0"/>
                            </a:rPr>
                            <m:t>𝑛</m:t>
                          </m:r>
                        </m:den>
                      </m:f>
                    </m:oMath>
                  </m:oMathPara>
                </a14:m>
                <a:endParaRPr lang="en-US" dirty="0"/>
              </a:p>
            </p:txBody>
          </p:sp>
        </mc:Choice>
        <mc:Fallback xmlns="">
          <p:sp>
            <p:nvSpPr>
              <p:cNvPr id="8" name="TextBox 7">
                <a:extLst>
                  <a:ext uri="{FF2B5EF4-FFF2-40B4-BE49-F238E27FC236}">
                    <a16:creationId xmlns:a16="http://schemas.microsoft.com/office/drawing/2014/main" id="{51104C42-67A0-474D-918D-850A7ACC9005}"/>
                  </a:ext>
                </a:extLst>
              </p:cNvPr>
              <p:cNvSpPr txBox="1">
                <a:spLocks noRot="1" noChangeAspect="1" noMove="1" noResize="1" noEditPoints="1" noAdjustHandles="1" noChangeArrowheads="1" noChangeShapeType="1" noTextEdit="1"/>
              </p:cNvSpPr>
              <p:nvPr/>
            </p:nvSpPr>
            <p:spPr>
              <a:xfrm>
                <a:off x="3059832" y="1671371"/>
                <a:ext cx="857158" cy="51860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6463A83-28DF-4218-8005-006D6A9D6DC0}"/>
                  </a:ext>
                </a:extLst>
              </p:cNvPr>
              <p:cNvSpPr txBox="1"/>
              <p:nvPr/>
            </p:nvSpPr>
            <p:spPr>
              <a:xfrm>
                <a:off x="1619672" y="1671371"/>
                <a:ext cx="790986"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𝑛</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rPr>
                            <m:t>2</m:t>
                          </m:r>
                        </m:den>
                      </m:f>
                    </m:oMath>
                  </m:oMathPara>
                </a14:m>
                <a:endParaRPr lang="en-US" dirty="0"/>
              </a:p>
            </p:txBody>
          </p:sp>
        </mc:Choice>
        <mc:Fallback xmlns="">
          <p:sp>
            <p:nvSpPr>
              <p:cNvPr id="9" name="TextBox 8">
                <a:extLst>
                  <a:ext uri="{FF2B5EF4-FFF2-40B4-BE49-F238E27FC236}">
                    <a16:creationId xmlns:a16="http://schemas.microsoft.com/office/drawing/2014/main" id="{26463A83-28DF-4218-8005-006D6A9D6DC0}"/>
                  </a:ext>
                </a:extLst>
              </p:cNvPr>
              <p:cNvSpPr txBox="1">
                <a:spLocks noRot="1" noChangeAspect="1" noMove="1" noResize="1" noEditPoints="1" noAdjustHandles="1" noChangeArrowheads="1" noChangeShapeType="1" noTextEdit="1"/>
              </p:cNvSpPr>
              <p:nvPr/>
            </p:nvSpPr>
            <p:spPr>
              <a:xfrm>
                <a:off x="1619672" y="1671371"/>
                <a:ext cx="790986" cy="524182"/>
              </a:xfrm>
              <a:prstGeom prst="rect">
                <a:avLst/>
              </a:prstGeom>
              <a:blipFill>
                <a:blip r:embed="rId5"/>
                <a:stretch>
                  <a:fillRect/>
                </a:stretch>
              </a:blipFill>
            </p:spPr>
            <p:txBody>
              <a:bodyPr/>
              <a:lstStyle/>
              <a:p>
                <a:r>
                  <a:rPr lang="en-US">
                    <a:noFill/>
                  </a:rPr>
                  <a:t> </a:t>
                </a:r>
              </a:p>
            </p:txBody>
          </p:sp>
        </mc:Fallback>
      </mc:AlternateContent>
      <p:sp>
        <p:nvSpPr>
          <p:cNvPr id="10" name="Arrow: Right 8">
            <a:extLst>
              <a:ext uri="{FF2B5EF4-FFF2-40B4-BE49-F238E27FC236}">
                <a16:creationId xmlns:a16="http://schemas.microsoft.com/office/drawing/2014/main" id="{4E4824EF-1754-4923-9519-7574AD23292B}"/>
              </a:ext>
            </a:extLst>
          </p:cNvPr>
          <p:cNvSpPr/>
          <p:nvPr/>
        </p:nvSpPr>
        <p:spPr bwMode="auto">
          <a:xfrm>
            <a:off x="2555776" y="1820643"/>
            <a:ext cx="288032" cy="3693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224981-D2EC-4890-B102-0E4F1321C97E}"/>
                  </a:ext>
                </a:extLst>
              </p:cNvPr>
              <p:cNvSpPr txBox="1"/>
              <p:nvPr/>
            </p:nvSpPr>
            <p:spPr>
              <a:xfrm>
                <a:off x="6732240" y="2340387"/>
                <a:ext cx="2289858"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r>
                            <a:rPr lang="en-US" b="0" i="1" smtClean="0">
                              <a:latin typeface="Cambria Math" panose="02040503050406030204" pitchFamily="18" charset="0"/>
                            </a:rPr>
                            <m:t>𝑘</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rPr>
                            <m:t>𝑇</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𝐹</m:t>
                              </m:r>
                            </m:num>
                            <m:den>
                              <m:r>
                                <a:rPr lang="en-US" i="1">
                                  <a:latin typeface="Cambria Math" panose="02040503050406030204" pitchFamily="18" charset="0"/>
                                  <a:ea typeface="Cambria Math" panose="02040503050406030204" pitchFamily="18" charset="0"/>
                                </a:rPr>
                                <m:t>𝜇</m:t>
                              </m:r>
                            </m:den>
                          </m:f>
                        </m:e>
                      </m:rad>
                    </m:oMath>
                  </m:oMathPara>
                </a14:m>
                <a:endParaRPr lang="en-US" dirty="0"/>
              </a:p>
            </p:txBody>
          </p:sp>
        </mc:Choice>
        <mc:Fallback xmlns="">
          <p:sp>
            <p:nvSpPr>
              <p:cNvPr id="12" name="TextBox 11">
                <a:extLst>
                  <a:ext uri="{FF2B5EF4-FFF2-40B4-BE49-F238E27FC236}">
                    <a16:creationId xmlns:a16="http://schemas.microsoft.com/office/drawing/2014/main" id="{96224981-D2EC-4890-B102-0E4F1321C97E}"/>
                  </a:ext>
                </a:extLst>
              </p:cNvPr>
              <p:cNvSpPr txBox="1">
                <a:spLocks noRot="1" noChangeAspect="1" noMove="1" noResize="1" noEditPoints="1" noAdjustHandles="1" noChangeArrowheads="1" noChangeShapeType="1" noTextEdit="1"/>
              </p:cNvSpPr>
              <p:nvPr/>
            </p:nvSpPr>
            <p:spPr>
              <a:xfrm>
                <a:off x="6732240" y="2340387"/>
                <a:ext cx="2289858" cy="8183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5770929-A01A-4A7F-B589-BF7B0E419FF2}"/>
                  </a:ext>
                </a:extLst>
              </p:cNvPr>
              <p:cNvSpPr txBox="1"/>
              <p:nvPr/>
            </p:nvSpPr>
            <p:spPr>
              <a:xfrm>
                <a:off x="538061" y="3293059"/>
                <a:ext cx="7385676" cy="369332"/>
              </a:xfrm>
              <a:prstGeom prst="rect">
                <a:avLst/>
              </a:prstGeom>
              <a:noFill/>
            </p:spPr>
            <p:txBody>
              <a:bodyPr wrap="none" rtlCol="0">
                <a:spAutoFit/>
              </a:bodyPr>
              <a:lstStyle/>
              <a:p>
                <a:r>
                  <a:rPr lang="en-US" dirty="0"/>
                  <a:t>The smallest frequency of oscillation correspond to the largest wavelength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1</m:t>
                        </m:r>
                      </m:sub>
                    </m:sSub>
                  </m:oMath>
                </a14:m>
                <a:r>
                  <a:rPr lang="en-US" dirty="0"/>
                  <a:t>. </a:t>
                </a:r>
              </a:p>
            </p:txBody>
          </p:sp>
        </mc:Choice>
        <mc:Fallback xmlns="">
          <p:sp>
            <p:nvSpPr>
              <p:cNvPr id="13" name="TextBox 12">
                <a:extLst>
                  <a:ext uri="{FF2B5EF4-FFF2-40B4-BE49-F238E27FC236}">
                    <a16:creationId xmlns:a16="http://schemas.microsoft.com/office/drawing/2014/main" id="{D5770929-A01A-4A7F-B589-BF7B0E419FF2}"/>
                  </a:ext>
                </a:extLst>
              </p:cNvPr>
              <p:cNvSpPr txBox="1">
                <a:spLocks noRot="1" noChangeAspect="1" noMove="1" noResize="1" noEditPoints="1" noAdjustHandles="1" noChangeArrowheads="1" noChangeShapeType="1" noTextEdit="1"/>
              </p:cNvSpPr>
              <p:nvPr/>
            </p:nvSpPr>
            <p:spPr>
              <a:xfrm>
                <a:off x="538061" y="3293059"/>
                <a:ext cx="7385676" cy="369332"/>
              </a:xfrm>
              <a:prstGeom prst="rect">
                <a:avLst/>
              </a:prstGeom>
              <a:blipFill>
                <a:blip r:embed="rId7"/>
                <a:stretch>
                  <a:fillRect l="-660" t="-8197" r="-660" b="-24590"/>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BE642BE-4D6E-461D-91C9-E68A3D76EE7A}"/>
              </a:ext>
            </a:extLst>
          </p:cNvPr>
          <p:cNvCxnSpPr/>
          <p:nvPr/>
        </p:nvCxnSpPr>
        <p:spPr bwMode="auto">
          <a:xfrm flipV="1">
            <a:off x="8265078" y="2953090"/>
            <a:ext cx="0" cy="784013"/>
          </a:xfrm>
          <a:prstGeom prst="straightConnector1">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a:extLst>
              <a:ext uri="{FF2B5EF4-FFF2-40B4-BE49-F238E27FC236}">
                <a16:creationId xmlns:a16="http://schemas.microsoft.com/office/drawing/2014/main" id="{2B478CF2-76EC-4988-981B-2C77EFE076BC}"/>
              </a:ext>
            </a:extLst>
          </p:cNvPr>
          <p:cNvSpPr txBox="1"/>
          <p:nvPr/>
        </p:nvSpPr>
        <p:spPr>
          <a:xfrm>
            <a:off x="7686950" y="3627739"/>
            <a:ext cx="902811" cy="307777"/>
          </a:xfrm>
          <a:prstGeom prst="rect">
            <a:avLst/>
          </a:prstGeom>
          <a:noFill/>
        </p:spPr>
        <p:txBody>
          <a:bodyPr wrap="none" rtlCol="0">
            <a:spAutoFit/>
          </a:bodyPr>
          <a:lstStyle/>
          <a:p>
            <a:r>
              <a:rPr lang="en-US" sz="1400" dirty="0"/>
              <a:t>frequency</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79185CD7-F58B-4BB2-B579-D0853E6D3615}"/>
                  </a:ext>
                </a:extLst>
              </p:cNvPr>
              <p:cNvSpPr/>
              <p:nvPr/>
            </p:nvSpPr>
            <p:spPr>
              <a:xfrm>
                <a:off x="1537725" y="3710140"/>
                <a:ext cx="1123961"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𝜆</m:t>
                      </m:r>
                      <m:r>
                        <a:rPr lang="en-US" i="1">
                          <a:latin typeface="Cambria Math" panose="02040503050406030204" pitchFamily="18" charset="0"/>
                          <a:ea typeface="Cambria Math" panose="02040503050406030204" pitchFamily="18" charset="0"/>
                        </a:rPr>
                        <m:t>𝑓</m:t>
                      </m:r>
                      <m:r>
                        <a:rPr lang="en-US" i="1">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𝐹</m:t>
                              </m:r>
                            </m:num>
                            <m:den>
                              <m:r>
                                <a:rPr lang="en-US" i="1">
                                  <a:latin typeface="Cambria Math" panose="02040503050406030204" pitchFamily="18" charset="0"/>
                                  <a:ea typeface="Cambria Math" panose="02040503050406030204" pitchFamily="18" charset="0"/>
                                </a:rPr>
                                <m:t>𝜇</m:t>
                              </m:r>
                            </m:den>
                          </m:f>
                        </m:e>
                      </m:rad>
                    </m:oMath>
                  </m:oMathPara>
                </a14:m>
                <a:endParaRPr lang="en-US" dirty="0"/>
              </a:p>
            </p:txBody>
          </p:sp>
        </mc:Choice>
        <mc:Fallback xmlns="">
          <p:sp>
            <p:nvSpPr>
              <p:cNvPr id="23" name="Rectangle 22">
                <a:extLst>
                  <a:ext uri="{FF2B5EF4-FFF2-40B4-BE49-F238E27FC236}">
                    <a16:creationId xmlns:a16="http://schemas.microsoft.com/office/drawing/2014/main" id="{79185CD7-F58B-4BB2-B579-D0853E6D3615}"/>
                  </a:ext>
                </a:extLst>
              </p:cNvPr>
              <p:cNvSpPr>
                <a:spLocks noRot="1" noChangeAspect="1" noMove="1" noResize="1" noEditPoints="1" noAdjustHandles="1" noChangeArrowheads="1" noChangeShapeType="1" noTextEdit="1"/>
              </p:cNvSpPr>
              <p:nvPr/>
            </p:nvSpPr>
            <p:spPr>
              <a:xfrm>
                <a:off x="1537725" y="3710140"/>
                <a:ext cx="1123961" cy="910699"/>
              </a:xfrm>
              <a:prstGeom prst="rect">
                <a:avLst/>
              </a:prstGeom>
              <a:blipFill>
                <a:blip r:embed="rId8"/>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C44DB144-0B59-434E-9C2B-27118B7D512F}"/>
              </a:ext>
            </a:extLst>
          </p:cNvPr>
          <p:cNvCxnSpPr/>
          <p:nvPr/>
        </p:nvCxnSpPr>
        <p:spPr bwMode="auto">
          <a:xfrm>
            <a:off x="8892480" y="1772816"/>
            <a:ext cx="0" cy="720080"/>
          </a:xfrm>
          <a:prstGeom prst="straightConnector1">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4">
            <a:extLst>
              <a:ext uri="{FF2B5EF4-FFF2-40B4-BE49-F238E27FC236}">
                <a16:creationId xmlns:a16="http://schemas.microsoft.com/office/drawing/2014/main" id="{BCE3D9AF-425A-44E0-9803-BFF57808DC0E}"/>
              </a:ext>
            </a:extLst>
          </p:cNvPr>
          <p:cNvSpPr txBox="1"/>
          <p:nvPr/>
        </p:nvSpPr>
        <p:spPr>
          <a:xfrm>
            <a:off x="8028384" y="1492005"/>
            <a:ext cx="1243704" cy="307777"/>
          </a:xfrm>
          <a:prstGeom prst="rect">
            <a:avLst/>
          </a:prstGeom>
          <a:noFill/>
        </p:spPr>
        <p:txBody>
          <a:bodyPr wrap="square" rtlCol="0">
            <a:spAutoFit/>
          </a:bodyPr>
          <a:lstStyle/>
          <a:p>
            <a:r>
              <a:rPr lang="en-US" sz="1400" dirty="0"/>
              <a:t>Tension force</a:t>
            </a:r>
          </a:p>
        </p:txBody>
      </p:sp>
      <p:cxnSp>
        <p:nvCxnSpPr>
          <p:cNvPr id="26" name="Straight Arrow Connector 25">
            <a:extLst>
              <a:ext uri="{FF2B5EF4-FFF2-40B4-BE49-F238E27FC236}">
                <a16:creationId xmlns:a16="http://schemas.microsoft.com/office/drawing/2014/main" id="{E87DB602-E755-4A01-8120-FC58378D33E0}"/>
              </a:ext>
            </a:extLst>
          </p:cNvPr>
          <p:cNvCxnSpPr/>
          <p:nvPr/>
        </p:nvCxnSpPr>
        <p:spPr bwMode="auto">
          <a:xfrm flipV="1">
            <a:off x="8911255" y="3117350"/>
            <a:ext cx="0" cy="1288419"/>
          </a:xfrm>
          <a:prstGeom prst="straightConnector1">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Box 26">
            <a:extLst>
              <a:ext uri="{FF2B5EF4-FFF2-40B4-BE49-F238E27FC236}">
                <a16:creationId xmlns:a16="http://schemas.microsoft.com/office/drawing/2014/main" id="{1C737626-2D20-4EF1-8354-FF2FB5B0CB06}"/>
              </a:ext>
            </a:extLst>
          </p:cNvPr>
          <p:cNvSpPr txBox="1"/>
          <p:nvPr/>
        </p:nvSpPr>
        <p:spPr>
          <a:xfrm>
            <a:off x="6943915" y="4426957"/>
            <a:ext cx="2642326" cy="276999"/>
          </a:xfrm>
          <a:prstGeom prst="rect">
            <a:avLst/>
          </a:prstGeom>
          <a:noFill/>
        </p:spPr>
        <p:txBody>
          <a:bodyPr wrap="square" rtlCol="0">
            <a:spAutoFit/>
          </a:bodyPr>
          <a:lstStyle/>
          <a:p>
            <a:pPr algn="just"/>
            <a:r>
              <a:rPr lang="en-US" sz="1200" dirty="0"/>
              <a:t>Linear mass density of the string</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F9F31FF-F2D7-48F5-9100-7D887550D5DE}"/>
                  </a:ext>
                </a:extLst>
              </p:cNvPr>
              <p:cNvSpPr txBox="1"/>
              <p:nvPr/>
            </p:nvSpPr>
            <p:spPr>
              <a:xfrm>
                <a:off x="4622381" y="1772815"/>
                <a:ext cx="3793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28" name="TextBox 27">
                <a:extLst>
                  <a:ext uri="{FF2B5EF4-FFF2-40B4-BE49-F238E27FC236}">
                    <a16:creationId xmlns:a16="http://schemas.microsoft.com/office/drawing/2014/main" id="{7F9F31FF-F2D7-48F5-9100-7D887550D5DE}"/>
                  </a:ext>
                </a:extLst>
              </p:cNvPr>
              <p:cNvSpPr txBox="1">
                <a:spLocks noRot="1" noChangeAspect="1" noMove="1" noResize="1" noEditPoints="1" noAdjustHandles="1" noChangeArrowheads="1" noChangeShapeType="1" noTextEdit="1"/>
              </p:cNvSpPr>
              <p:nvPr/>
            </p:nvSpPr>
            <p:spPr>
              <a:xfrm>
                <a:off x="4622381" y="1772815"/>
                <a:ext cx="379399" cy="369332"/>
              </a:xfrm>
              <a:prstGeom prst="rect">
                <a:avLst/>
              </a:prstGeom>
              <a:blipFill>
                <a:blip r:embed="rId9"/>
                <a:stretch>
                  <a:fillRect/>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97A69E90-D673-4AA1-815C-77E0E1D3E8D2}"/>
              </a:ext>
            </a:extLst>
          </p:cNvPr>
          <p:cNvSpPr txBox="1"/>
          <p:nvPr/>
        </p:nvSpPr>
        <p:spPr>
          <a:xfrm>
            <a:off x="4900589" y="1756945"/>
            <a:ext cx="1892698" cy="369332"/>
          </a:xfrm>
          <a:prstGeom prst="rect">
            <a:avLst/>
          </a:prstGeom>
          <a:noFill/>
        </p:spPr>
        <p:txBody>
          <a:bodyPr wrap="none" rtlCol="0">
            <a:spAutoFit/>
          </a:bodyPr>
          <a:lstStyle/>
          <a:p>
            <a:r>
              <a:rPr lang="en-US" dirty="0"/>
              <a:t>is a positive integer</a:t>
            </a:r>
          </a:p>
        </p:txBody>
      </p:sp>
      <p:sp>
        <p:nvSpPr>
          <p:cNvPr id="31" name="Title 1">
            <a:extLst>
              <a:ext uri="{FF2B5EF4-FFF2-40B4-BE49-F238E27FC236}">
                <a16:creationId xmlns:a16="http://schemas.microsoft.com/office/drawing/2014/main" id="{B1336FB8-556C-4EC6-84FD-963CF2D9C972}"/>
              </a:ext>
            </a:extLst>
          </p:cNvPr>
          <p:cNvSpPr>
            <a:spLocks noGrp="1"/>
          </p:cNvSpPr>
          <p:nvPr>
            <p:ph type="title"/>
          </p:nvPr>
        </p:nvSpPr>
        <p:spPr>
          <a:xfrm>
            <a:off x="636588" y="-149660"/>
            <a:ext cx="8229600" cy="1143000"/>
          </a:xfrm>
        </p:spPr>
        <p:txBody>
          <a:bodyPr/>
          <a:lstStyle/>
          <a:p>
            <a:r>
              <a:rPr lang="en-US" dirty="0"/>
              <a:t>Vibration modes on a string </a:t>
            </a:r>
          </a:p>
        </p:txBody>
      </p:sp>
      <p:sp>
        <p:nvSpPr>
          <p:cNvPr id="30" name="TextBox 29">
            <a:extLst>
              <a:ext uri="{FF2B5EF4-FFF2-40B4-BE49-F238E27FC236}">
                <a16:creationId xmlns:a16="http://schemas.microsoft.com/office/drawing/2014/main" id="{C6EFBE64-8C7C-4ADE-8234-40FEE17AEC2E}"/>
              </a:ext>
            </a:extLst>
          </p:cNvPr>
          <p:cNvSpPr txBox="1"/>
          <p:nvPr/>
        </p:nvSpPr>
        <p:spPr>
          <a:xfrm>
            <a:off x="375251" y="2564904"/>
            <a:ext cx="6226320" cy="369332"/>
          </a:xfrm>
          <a:prstGeom prst="rect">
            <a:avLst/>
          </a:prstGeom>
          <a:noFill/>
        </p:spPr>
        <p:txBody>
          <a:bodyPr wrap="none" rtlCol="0">
            <a:spAutoFit/>
          </a:bodyPr>
          <a:lstStyle/>
          <a:p>
            <a:r>
              <a:rPr lang="en-US" dirty="0"/>
              <a:t>The propagation of a travelling wave on the string is at the velocity  </a:t>
            </a:r>
          </a:p>
        </p:txBody>
      </p:sp>
    </p:spTree>
    <p:extLst>
      <p:ext uri="{BB962C8B-B14F-4D97-AF65-F5344CB8AC3E}">
        <p14:creationId xmlns:p14="http://schemas.microsoft.com/office/powerpoint/2010/main" val="39419951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67</a:t>
            </a:fld>
            <a:endParaRPr lang="en-US" altLang="zh-CN"/>
          </a:p>
        </p:txBody>
      </p:sp>
      <p:sp>
        <p:nvSpPr>
          <p:cNvPr id="3" name="Rectangle: Rounded Corners 32">
            <a:extLst>
              <a:ext uri="{FF2B5EF4-FFF2-40B4-BE49-F238E27FC236}">
                <a16:creationId xmlns:a16="http://schemas.microsoft.com/office/drawing/2014/main" id="{F1A687A1-E1D7-43F6-A165-1850DEEC48EB}"/>
              </a:ext>
            </a:extLst>
          </p:cNvPr>
          <p:cNvSpPr/>
          <p:nvPr/>
        </p:nvSpPr>
        <p:spPr bwMode="auto">
          <a:xfrm>
            <a:off x="1488716" y="3685065"/>
            <a:ext cx="1355091" cy="89869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5" name="Rectangle: Rounded Corners 23">
            <a:extLst>
              <a:ext uri="{FF2B5EF4-FFF2-40B4-BE49-F238E27FC236}">
                <a16:creationId xmlns:a16="http://schemas.microsoft.com/office/drawing/2014/main" id="{3E916F28-7B55-42C0-A77F-B873FF5E7389}"/>
              </a:ext>
            </a:extLst>
          </p:cNvPr>
          <p:cNvSpPr/>
          <p:nvPr/>
        </p:nvSpPr>
        <p:spPr bwMode="auto">
          <a:xfrm>
            <a:off x="538061" y="5468522"/>
            <a:ext cx="7706347" cy="795101"/>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552FEB-4F10-4B36-98B5-A4D468B0C1C9}"/>
                  </a:ext>
                </a:extLst>
              </p:cNvPr>
              <p:cNvSpPr txBox="1"/>
              <p:nvPr/>
            </p:nvSpPr>
            <p:spPr>
              <a:xfrm>
                <a:off x="611560" y="1196752"/>
                <a:ext cx="7105984" cy="369332"/>
              </a:xfrm>
              <a:prstGeom prst="rect">
                <a:avLst/>
              </a:prstGeom>
              <a:noFill/>
            </p:spPr>
            <p:txBody>
              <a:bodyPr wrap="none" rtlCol="0">
                <a:spAutoFit/>
              </a:bodyPr>
              <a:lstStyle/>
              <a:p>
                <a:r>
                  <a:rPr lang="en-US" dirty="0"/>
                  <a:t>For a given length </a:t>
                </a:r>
                <a14:m>
                  <m:oMath xmlns:m="http://schemas.openxmlformats.org/officeDocument/2006/math">
                    <m:r>
                      <a:rPr lang="en-US" b="0" i="1" smtClean="0">
                        <a:latin typeface="Cambria Math" panose="02040503050406030204" pitchFamily="18" charset="0"/>
                      </a:rPr>
                      <m:t>𝐿</m:t>
                    </m:r>
                  </m:oMath>
                </a14:m>
                <a:r>
                  <a:rPr lang="en-US" dirty="0"/>
                  <a:t> of the string, the possible values of the wavelength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are:</a:t>
                </a:r>
              </a:p>
            </p:txBody>
          </p:sp>
        </mc:Choice>
        <mc:Fallback xmlns="">
          <p:sp>
            <p:nvSpPr>
              <p:cNvPr id="7" name="TextBox 6">
                <a:extLst>
                  <a:ext uri="{FF2B5EF4-FFF2-40B4-BE49-F238E27FC236}">
                    <a16:creationId xmlns:a16="http://schemas.microsoft.com/office/drawing/2014/main" id="{E3552FEB-4F10-4B36-98B5-A4D468B0C1C9}"/>
                  </a:ext>
                </a:extLst>
              </p:cNvPr>
              <p:cNvSpPr txBox="1">
                <a:spLocks noRot="1" noChangeAspect="1" noMove="1" noResize="1" noEditPoints="1" noAdjustHandles="1" noChangeArrowheads="1" noChangeShapeType="1" noTextEdit="1"/>
              </p:cNvSpPr>
              <p:nvPr/>
            </p:nvSpPr>
            <p:spPr>
              <a:xfrm>
                <a:off x="611560" y="1196752"/>
                <a:ext cx="7105984" cy="369332"/>
              </a:xfrm>
              <a:prstGeom prst="rect">
                <a:avLst/>
              </a:prstGeom>
              <a:blipFill>
                <a:blip r:embed="rId3"/>
                <a:stretch>
                  <a:fillRect l="-686" t="-8197" r="-3774"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1104C42-67A0-474D-918D-850A7ACC9005}"/>
                  </a:ext>
                </a:extLst>
              </p:cNvPr>
              <p:cNvSpPr txBox="1"/>
              <p:nvPr/>
            </p:nvSpPr>
            <p:spPr>
              <a:xfrm>
                <a:off x="3059832" y="1671371"/>
                <a:ext cx="857158"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𝐿</m:t>
                          </m:r>
                        </m:num>
                        <m:den>
                          <m:r>
                            <a:rPr lang="en-US" b="0" i="1" smtClean="0">
                              <a:latin typeface="Cambria Math" panose="02040503050406030204" pitchFamily="18" charset="0"/>
                            </a:rPr>
                            <m:t>𝑛</m:t>
                          </m:r>
                        </m:den>
                      </m:f>
                    </m:oMath>
                  </m:oMathPara>
                </a14:m>
                <a:endParaRPr lang="en-US" dirty="0"/>
              </a:p>
            </p:txBody>
          </p:sp>
        </mc:Choice>
        <mc:Fallback xmlns="">
          <p:sp>
            <p:nvSpPr>
              <p:cNvPr id="8" name="TextBox 7">
                <a:extLst>
                  <a:ext uri="{FF2B5EF4-FFF2-40B4-BE49-F238E27FC236}">
                    <a16:creationId xmlns:a16="http://schemas.microsoft.com/office/drawing/2014/main" id="{51104C42-67A0-474D-918D-850A7ACC9005}"/>
                  </a:ext>
                </a:extLst>
              </p:cNvPr>
              <p:cNvSpPr txBox="1">
                <a:spLocks noRot="1" noChangeAspect="1" noMove="1" noResize="1" noEditPoints="1" noAdjustHandles="1" noChangeArrowheads="1" noChangeShapeType="1" noTextEdit="1"/>
              </p:cNvSpPr>
              <p:nvPr/>
            </p:nvSpPr>
            <p:spPr>
              <a:xfrm>
                <a:off x="3059832" y="1671371"/>
                <a:ext cx="857158" cy="51860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6463A83-28DF-4218-8005-006D6A9D6DC0}"/>
                  </a:ext>
                </a:extLst>
              </p:cNvPr>
              <p:cNvSpPr txBox="1"/>
              <p:nvPr/>
            </p:nvSpPr>
            <p:spPr>
              <a:xfrm>
                <a:off x="1619672" y="1671371"/>
                <a:ext cx="790986"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𝑛</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rPr>
                            <m:t>2</m:t>
                          </m:r>
                        </m:den>
                      </m:f>
                    </m:oMath>
                  </m:oMathPara>
                </a14:m>
                <a:endParaRPr lang="en-US" dirty="0"/>
              </a:p>
            </p:txBody>
          </p:sp>
        </mc:Choice>
        <mc:Fallback xmlns="">
          <p:sp>
            <p:nvSpPr>
              <p:cNvPr id="9" name="TextBox 8">
                <a:extLst>
                  <a:ext uri="{FF2B5EF4-FFF2-40B4-BE49-F238E27FC236}">
                    <a16:creationId xmlns:a16="http://schemas.microsoft.com/office/drawing/2014/main" id="{26463A83-28DF-4218-8005-006D6A9D6DC0}"/>
                  </a:ext>
                </a:extLst>
              </p:cNvPr>
              <p:cNvSpPr txBox="1">
                <a:spLocks noRot="1" noChangeAspect="1" noMove="1" noResize="1" noEditPoints="1" noAdjustHandles="1" noChangeArrowheads="1" noChangeShapeType="1" noTextEdit="1"/>
              </p:cNvSpPr>
              <p:nvPr/>
            </p:nvSpPr>
            <p:spPr>
              <a:xfrm>
                <a:off x="1619672" y="1671371"/>
                <a:ext cx="790986" cy="524182"/>
              </a:xfrm>
              <a:prstGeom prst="rect">
                <a:avLst/>
              </a:prstGeom>
              <a:blipFill>
                <a:blip r:embed="rId5"/>
                <a:stretch>
                  <a:fillRect/>
                </a:stretch>
              </a:blipFill>
            </p:spPr>
            <p:txBody>
              <a:bodyPr/>
              <a:lstStyle/>
              <a:p>
                <a:r>
                  <a:rPr lang="en-US">
                    <a:noFill/>
                  </a:rPr>
                  <a:t> </a:t>
                </a:r>
              </a:p>
            </p:txBody>
          </p:sp>
        </mc:Fallback>
      </mc:AlternateContent>
      <p:sp>
        <p:nvSpPr>
          <p:cNvPr id="10" name="Arrow: Right 8">
            <a:extLst>
              <a:ext uri="{FF2B5EF4-FFF2-40B4-BE49-F238E27FC236}">
                <a16:creationId xmlns:a16="http://schemas.microsoft.com/office/drawing/2014/main" id="{4E4824EF-1754-4923-9519-7574AD23292B}"/>
              </a:ext>
            </a:extLst>
          </p:cNvPr>
          <p:cNvSpPr/>
          <p:nvPr/>
        </p:nvSpPr>
        <p:spPr bwMode="auto">
          <a:xfrm>
            <a:off x="2555776" y="1820643"/>
            <a:ext cx="288032" cy="3693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224981-D2EC-4890-B102-0E4F1321C97E}"/>
                  </a:ext>
                </a:extLst>
              </p:cNvPr>
              <p:cNvSpPr txBox="1"/>
              <p:nvPr/>
            </p:nvSpPr>
            <p:spPr>
              <a:xfrm>
                <a:off x="6732240" y="2340387"/>
                <a:ext cx="2289858"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r>
                            <a:rPr lang="en-US" b="0" i="1" smtClean="0">
                              <a:latin typeface="Cambria Math" panose="02040503050406030204" pitchFamily="18" charset="0"/>
                            </a:rPr>
                            <m:t>𝑘</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rPr>
                            <m:t>𝑇</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𝐹</m:t>
                              </m:r>
                            </m:num>
                            <m:den>
                              <m:r>
                                <a:rPr lang="en-US" i="1">
                                  <a:latin typeface="Cambria Math" panose="02040503050406030204" pitchFamily="18" charset="0"/>
                                  <a:ea typeface="Cambria Math" panose="02040503050406030204" pitchFamily="18" charset="0"/>
                                </a:rPr>
                                <m:t>𝜇</m:t>
                              </m:r>
                            </m:den>
                          </m:f>
                        </m:e>
                      </m:rad>
                    </m:oMath>
                  </m:oMathPara>
                </a14:m>
                <a:endParaRPr lang="en-US" dirty="0"/>
              </a:p>
            </p:txBody>
          </p:sp>
        </mc:Choice>
        <mc:Fallback xmlns="">
          <p:sp>
            <p:nvSpPr>
              <p:cNvPr id="12" name="TextBox 11">
                <a:extLst>
                  <a:ext uri="{FF2B5EF4-FFF2-40B4-BE49-F238E27FC236}">
                    <a16:creationId xmlns:a16="http://schemas.microsoft.com/office/drawing/2014/main" id="{96224981-D2EC-4890-B102-0E4F1321C97E}"/>
                  </a:ext>
                </a:extLst>
              </p:cNvPr>
              <p:cNvSpPr txBox="1">
                <a:spLocks noRot="1" noChangeAspect="1" noMove="1" noResize="1" noEditPoints="1" noAdjustHandles="1" noChangeArrowheads="1" noChangeShapeType="1" noTextEdit="1"/>
              </p:cNvSpPr>
              <p:nvPr/>
            </p:nvSpPr>
            <p:spPr>
              <a:xfrm>
                <a:off x="6732240" y="2340387"/>
                <a:ext cx="2289858" cy="8183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5770929-A01A-4A7F-B589-BF7B0E419FF2}"/>
                  </a:ext>
                </a:extLst>
              </p:cNvPr>
              <p:cNvSpPr txBox="1"/>
              <p:nvPr/>
            </p:nvSpPr>
            <p:spPr>
              <a:xfrm>
                <a:off x="538061" y="3293059"/>
                <a:ext cx="7385676" cy="369332"/>
              </a:xfrm>
              <a:prstGeom prst="rect">
                <a:avLst/>
              </a:prstGeom>
              <a:noFill/>
            </p:spPr>
            <p:txBody>
              <a:bodyPr wrap="none" rtlCol="0">
                <a:spAutoFit/>
              </a:bodyPr>
              <a:lstStyle/>
              <a:p>
                <a:r>
                  <a:rPr lang="en-US" dirty="0"/>
                  <a:t>The smallest frequency of oscillation correspond to the largest wavelength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1</m:t>
                        </m:r>
                      </m:sub>
                    </m:sSub>
                  </m:oMath>
                </a14:m>
                <a:r>
                  <a:rPr lang="en-US" dirty="0"/>
                  <a:t>. </a:t>
                </a:r>
              </a:p>
            </p:txBody>
          </p:sp>
        </mc:Choice>
        <mc:Fallback xmlns="">
          <p:sp>
            <p:nvSpPr>
              <p:cNvPr id="13" name="TextBox 12">
                <a:extLst>
                  <a:ext uri="{FF2B5EF4-FFF2-40B4-BE49-F238E27FC236}">
                    <a16:creationId xmlns:a16="http://schemas.microsoft.com/office/drawing/2014/main" id="{D5770929-A01A-4A7F-B589-BF7B0E419FF2}"/>
                  </a:ext>
                </a:extLst>
              </p:cNvPr>
              <p:cNvSpPr txBox="1">
                <a:spLocks noRot="1" noChangeAspect="1" noMove="1" noResize="1" noEditPoints="1" noAdjustHandles="1" noChangeArrowheads="1" noChangeShapeType="1" noTextEdit="1"/>
              </p:cNvSpPr>
              <p:nvPr/>
            </p:nvSpPr>
            <p:spPr>
              <a:xfrm>
                <a:off x="538061" y="3293059"/>
                <a:ext cx="7385676" cy="369332"/>
              </a:xfrm>
              <a:prstGeom prst="rect">
                <a:avLst/>
              </a:prstGeom>
              <a:blipFill>
                <a:blip r:embed="rId7"/>
                <a:stretch>
                  <a:fillRect l="-660" t="-8197" r="-660" b="-24590"/>
                </a:stretch>
              </a:blipFill>
            </p:spPr>
            <p:txBody>
              <a:bodyPr/>
              <a:lstStyle/>
              <a:p>
                <a:r>
                  <a:rPr lang="en-US">
                    <a:noFill/>
                  </a:rPr>
                  <a:t> </a:t>
                </a:r>
              </a:p>
            </p:txBody>
          </p:sp>
        </mc:Fallback>
      </mc:AlternateContent>
      <p:sp>
        <p:nvSpPr>
          <p:cNvPr id="14" name="Arrow: Right 16">
            <a:extLst>
              <a:ext uri="{FF2B5EF4-FFF2-40B4-BE49-F238E27FC236}">
                <a16:creationId xmlns:a16="http://schemas.microsoft.com/office/drawing/2014/main" id="{45E6A107-8B80-4A9F-BDFD-C479DF9DF90C}"/>
              </a:ext>
            </a:extLst>
          </p:cNvPr>
          <p:cNvSpPr/>
          <p:nvPr/>
        </p:nvSpPr>
        <p:spPr bwMode="auto">
          <a:xfrm>
            <a:off x="1272692" y="4676434"/>
            <a:ext cx="216024"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1C01383F-B152-479A-807A-7DAD34AEAC70}"/>
                  </a:ext>
                </a:extLst>
              </p:cNvPr>
              <p:cNvSpPr/>
              <p:nvPr/>
            </p:nvSpPr>
            <p:spPr>
              <a:xfrm>
                <a:off x="1588509" y="4707792"/>
                <a:ext cx="10223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𝐿</m:t>
                      </m:r>
                    </m:oMath>
                  </m:oMathPara>
                </a14:m>
                <a:endParaRPr lang="en-US" dirty="0"/>
              </a:p>
            </p:txBody>
          </p:sp>
        </mc:Choice>
        <mc:Fallback xmlns="">
          <p:sp>
            <p:nvSpPr>
              <p:cNvPr id="15" name="Rectangle 14">
                <a:extLst>
                  <a:ext uri="{FF2B5EF4-FFF2-40B4-BE49-F238E27FC236}">
                    <a16:creationId xmlns:a16="http://schemas.microsoft.com/office/drawing/2014/main" id="{1C01383F-B152-479A-807A-7DAD34AEAC70}"/>
                  </a:ext>
                </a:extLst>
              </p:cNvPr>
              <p:cNvSpPr>
                <a:spLocks noRot="1" noChangeAspect="1" noMove="1" noResize="1" noEditPoints="1" noAdjustHandles="1" noChangeArrowheads="1" noChangeShapeType="1" noTextEdit="1"/>
              </p:cNvSpPr>
              <p:nvPr/>
            </p:nvSpPr>
            <p:spPr>
              <a:xfrm>
                <a:off x="1588509" y="4707792"/>
                <a:ext cx="1022395" cy="369332"/>
              </a:xfrm>
              <a:prstGeom prst="rect">
                <a:avLst/>
              </a:prstGeom>
              <a:blipFill>
                <a:blip r:embed="rId8"/>
                <a:stretch>
                  <a:fillRect/>
                </a:stretch>
              </a:blipFill>
            </p:spPr>
            <p:txBody>
              <a:bodyPr/>
              <a:lstStyle/>
              <a:p>
                <a:r>
                  <a:rPr lang="en-US">
                    <a:noFill/>
                  </a:rPr>
                  <a:t> </a:t>
                </a:r>
              </a:p>
            </p:txBody>
          </p:sp>
        </mc:Fallback>
      </mc:AlternateContent>
      <p:sp>
        <p:nvSpPr>
          <p:cNvPr id="16" name="Arrow: Right 51">
            <a:extLst>
              <a:ext uri="{FF2B5EF4-FFF2-40B4-BE49-F238E27FC236}">
                <a16:creationId xmlns:a16="http://schemas.microsoft.com/office/drawing/2014/main" id="{A2D22AE8-CDC4-44C5-AA0F-694A24BD050E}"/>
              </a:ext>
            </a:extLst>
          </p:cNvPr>
          <p:cNvSpPr/>
          <p:nvPr/>
        </p:nvSpPr>
        <p:spPr bwMode="auto">
          <a:xfrm>
            <a:off x="2689908" y="4676434"/>
            <a:ext cx="216024"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5D70DA0B-AF01-46D7-9CA9-E4157082B2FC}"/>
                  </a:ext>
                </a:extLst>
              </p:cNvPr>
              <p:cNvSpPr/>
              <p:nvPr/>
            </p:nvSpPr>
            <p:spPr>
              <a:xfrm>
                <a:off x="2984936" y="4405769"/>
                <a:ext cx="1915653"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𝑣</m:t>
                          </m:r>
                        </m:num>
                        <m:den>
                          <m:r>
                            <a:rPr lang="en-US" b="0" i="1" smtClean="0">
                              <a:latin typeface="Cambria Math" panose="02040503050406030204" pitchFamily="18" charset="0"/>
                            </a:rPr>
                            <m:t>2</m:t>
                          </m:r>
                          <m:r>
                            <a:rPr lang="en-US" b="0" i="1" smtClean="0">
                              <a:latin typeface="Cambria Math" panose="02040503050406030204" pitchFamily="18" charset="0"/>
                            </a:rPr>
                            <m:t>𝐿</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𝐿</m:t>
                          </m:r>
                        </m:den>
                      </m:f>
                      <m:rad>
                        <m:radPr>
                          <m:degHide m:val="on"/>
                          <m:ctrlPr>
                            <a:rPr lang="en-US" i="1" smtClean="0">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𝐹</m:t>
                              </m:r>
                            </m:num>
                            <m:den>
                              <m:r>
                                <a:rPr lang="en-US" i="1">
                                  <a:latin typeface="Cambria Math" panose="02040503050406030204" pitchFamily="18" charset="0"/>
                                  <a:ea typeface="Cambria Math" panose="02040503050406030204" pitchFamily="18" charset="0"/>
                                </a:rPr>
                                <m:t>𝜇</m:t>
                              </m:r>
                            </m:den>
                          </m:f>
                        </m:e>
                      </m:rad>
                    </m:oMath>
                  </m:oMathPara>
                </a14:m>
                <a:endParaRPr lang="en-US" dirty="0"/>
              </a:p>
            </p:txBody>
          </p:sp>
        </mc:Choice>
        <mc:Fallback xmlns="">
          <p:sp>
            <p:nvSpPr>
              <p:cNvPr id="17" name="Rectangle 16">
                <a:extLst>
                  <a:ext uri="{FF2B5EF4-FFF2-40B4-BE49-F238E27FC236}">
                    <a16:creationId xmlns:a16="http://schemas.microsoft.com/office/drawing/2014/main" id="{5D70DA0B-AF01-46D7-9CA9-E4157082B2FC}"/>
                  </a:ext>
                </a:extLst>
              </p:cNvPr>
              <p:cNvSpPr>
                <a:spLocks noRot="1" noChangeAspect="1" noMove="1" noResize="1" noEditPoints="1" noAdjustHandles="1" noChangeArrowheads="1" noChangeShapeType="1" noTextEdit="1"/>
              </p:cNvSpPr>
              <p:nvPr/>
            </p:nvSpPr>
            <p:spPr>
              <a:xfrm>
                <a:off x="2984936" y="4405769"/>
                <a:ext cx="1915653" cy="91069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05A37D8-1797-499C-AF31-E61508C68A37}"/>
                  </a:ext>
                </a:extLst>
              </p:cNvPr>
              <p:cNvSpPr txBox="1"/>
              <p:nvPr/>
            </p:nvSpPr>
            <p:spPr>
              <a:xfrm>
                <a:off x="652151" y="5745763"/>
                <a:ext cx="7282763"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ea typeface="Cambria Math" panose="02040503050406030204" pitchFamily="18" charset="0"/>
                          </a:rPr>
                          <m:t>1</m:t>
                        </m:r>
                      </m:sub>
                    </m:sSub>
                  </m:oMath>
                </a14:m>
                <a:r>
                  <a:rPr lang="en-US" dirty="0"/>
                  <a:t> is the fundamental frequency of vibration of the string (named first harmonic) </a:t>
                </a:r>
              </a:p>
            </p:txBody>
          </p:sp>
        </mc:Choice>
        <mc:Fallback xmlns="">
          <p:sp>
            <p:nvSpPr>
              <p:cNvPr id="18" name="TextBox 17">
                <a:extLst>
                  <a:ext uri="{FF2B5EF4-FFF2-40B4-BE49-F238E27FC236}">
                    <a16:creationId xmlns:a16="http://schemas.microsoft.com/office/drawing/2014/main" id="{605A37D8-1797-499C-AF31-E61508C68A37}"/>
                  </a:ext>
                </a:extLst>
              </p:cNvPr>
              <p:cNvSpPr txBox="1">
                <a:spLocks noRot="1" noChangeAspect="1" noMove="1" noResize="1" noEditPoints="1" noAdjustHandles="1" noChangeArrowheads="1" noChangeShapeType="1" noTextEdit="1"/>
              </p:cNvSpPr>
              <p:nvPr/>
            </p:nvSpPr>
            <p:spPr>
              <a:xfrm>
                <a:off x="652151" y="5745763"/>
                <a:ext cx="7282763" cy="276999"/>
              </a:xfrm>
              <a:prstGeom prst="rect">
                <a:avLst/>
              </a:prstGeom>
              <a:blipFill>
                <a:blip r:embed="rId10"/>
                <a:stretch>
                  <a:fillRect l="-1506" t="-28889" r="-3766" b="-51111"/>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BE642BE-4D6E-461D-91C9-E68A3D76EE7A}"/>
              </a:ext>
            </a:extLst>
          </p:cNvPr>
          <p:cNvCxnSpPr/>
          <p:nvPr/>
        </p:nvCxnSpPr>
        <p:spPr bwMode="auto">
          <a:xfrm flipV="1">
            <a:off x="8265078" y="2953090"/>
            <a:ext cx="0" cy="784013"/>
          </a:xfrm>
          <a:prstGeom prst="straightConnector1">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a:extLst>
              <a:ext uri="{FF2B5EF4-FFF2-40B4-BE49-F238E27FC236}">
                <a16:creationId xmlns:a16="http://schemas.microsoft.com/office/drawing/2014/main" id="{2B478CF2-76EC-4988-981B-2C77EFE076BC}"/>
              </a:ext>
            </a:extLst>
          </p:cNvPr>
          <p:cNvSpPr txBox="1"/>
          <p:nvPr/>
        </p:nvSpPr>
        <p:spPr>
          <a:xfrm>
            <a:off x="7686950" y="3627739"/>
            <a:ext cx="902811" cy="307777"/>
          </a:xfrm>
          <a:prstGeom prst="rect">
            <a:avLst/>
          </a:prstGeom>
          <a:noFill/>
        </p:spPr>
        <p:txBody>
          <a:bodyPr wrap="none" rtlCol="0">
            <a:spAutoFit/>
          </a:bodyPr>
          <a:lstStyle/>
          <a:p>
            <a:r>
              <a:rPr lang="en-US" sz="1400" dirty="0"/>
              <a:t>frequency</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79185CD7-F58B-4BB2-B579-D0853E6D3615}"/>
                  </a:ext>
                </a:extLst>
              </p:cNvPr>
              <p:cNvSpPr/>
              <p:nvPr/>
            </p:nvSpPr>
            <p:spPr>
              <a:xfrm>
                <a:off x="1537725" y="3710140"/>
                <a:ext cx="1123961"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𝜆</m:t>
                      </m:r>
                      <m:r>
                        <a:rPr lang="en-US" i="1">
                          <a:latin typeface="Cambria Math" panose="02040503050406030204" pitchFamily="18" charset="0"/>
                          <a:ea typeface="Cambria Math" panose="02040503050406030204" pitchFamily="18" charset="0"/>
                        </a:rPr>
                        <m:t>𝑓</m:t>
                      </m:r>
                      <m:r>
                        <a:rPr lang="en-US" i="1">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𝐹</m:t>
                              </m:r>
                            </m:num>
                            <m:den>
                              <m:r>
                                <a:rPr lang="en-US" i="1">
                                  <a:latin typeface="Cambria Math" panose="02040503050406030204" pitchFamily="18" charset="0"/>
                                  <a:ea typeface="Cambria Math" panose="02040503050406030204" pitchFamily="18" charset="0"/>
                                </a:rPr>
                                <m:t>𝜇</m:t>
                              </m:r>
                            </m:den>
                          </m:f>
                        </m:e>
                      </m:rad>
                    </m:oMath>
                  </m:oMathPara>
                </a14:m>
                <a:endParaRPr lang="en-US" dirty="0"/>
              </a:p>
            </p:txBody>
          </p:sp>
        </mc:Choice>
        <mc:Fallback xmlns="">
          <p:sp>
            <p:nvSpPr>
              <p:cNvPr id="23" name="Rectangle 22">
                <a:extLst>
                  <a:ext uri="{FF2B5EF4-FFF2-40B4-BE49-F238E27FC236}">
                    <a16:creationId xmlns:a16="http://schemas.microsoft.com/office/drawing/2014/main" id="{79185CD7-F58B-4BB2-B579-D0853E6D3615}"/>
                  </a:ext>
                </a:extLst>
              </p:cNvPr>
              <p:cNvSpPr>
                <a:spLocks noRot="1" noChangeAspect="1" noMove="1" noResize="1" noEditPoints="1" noAdjustHandles="1" noChangeArrowheads="1" noChangeShapeType="1" noTextEdit="1"/>
              </p:cNvSpPr>
              <p:nvPr/>
            </p:nvSpPr>
            <p:spPr>
              <a:xfrm>
                <a:off x="1537725" y="3710140"/>
                <a:ext cx="1123961" cy="910699"/>
              </a:xfrm>
              <a:prstGeom prst="rect">
                <a:avLst/>
              </a:prstGeom>
              <a:blipFill>
                <a:blip r:embed="rId11"/>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C44DB144-0B59-434E-9C2B-27118B7D512F}"/>
              </a:ext>
            </a:extLst>
          </p:cNvPr>
          <p:cNvCxnSpPr/>
          <p:nvPr/>
        </p:nvCxnSpPr>
        <p:spPr bwMode="auto">
          <a:xfrm>
            <a:off x="8892480" y="1772816"/>
            <a:ext cx="0" cy="720080"/>
          </a:xfrm>
          <a:prstGeom prst="straightConnector1">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4">
            <a:extLst>
              <a:ext uri="{FF2B5EF4-FFF2-40B4-BE49-F238E27FC236}">
                <a16:creationId xmlns:a16="http://schemas.microsoft.com/office/drawing/2014/main" id="{BCE3D9AF-425A-44E0-9803-BFF57808DC0E}"/>
              </a:ext>
            </a:extLst>
          </p:cNvPr>
          <p:cNvSpPr txBox="1"/>
          <p:nvPr/>
        </p:nvSpPr>
        <p:spPr>
          <a:xfrm>
            <a:off x="8028384" y="1492005"/>
            <a:ext cx="1243704" cy="307777"/>
          </a:xfrm>
          <a:prstGeom prst="rect">
            <a:avLst/>
          </a:prstGeom>
          <a:noFill/>
        </p:spPr>
        <p:txBody>
          <a:bodyPr wrap="square" rtlCol="0">
            <a:spAutoFit/>
          </a:bodyPr>
          <a:lstStyle/>
          <a:p>
            <a:r>
              <a:rPr lang="en-US" sz="1400" dirty="0"/>
              <a:t>Tension force</a:t>
            </a:r>
          </a:p>
        </p:txBody>
      </p:sp>
      <p:cxnSp>
        <p:nvCxnSpPr>
          <p:cNvPr id="26" name="Straight Arrow Connector 25">
            <a:extLst>
              <a:ext uri="{FF2B5EF4-FFF2-40B4-BE49-F238E27FC236}">
                <a16:creationId xmlns:a16="http://schemas.microsoft.com/office/drawing/2014/main" id="{E87DB602-E755-4A01-8120-FC58378D33E0}"/>
              </a:ext>
            </a:extLst>
          </p:cNvPr>
          <p:cNvCxnSpPr/>
          <p:nvPr/>
        </p:nvCxnSpPr>
        <p:spPr bwMode="auto">
          <a:xfrm flipV="1">
            <a:off x="8911255" y="3117350"/>
            <a:ext cx="0" cy="1288419"/>
          </a:xfrm>
          <a:prstGeom prst="straightConnector1">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Box 26">
            <a:extLst>
              <a:ext uri="{FF2B5EF4-FFF2-40B4-BE49-F238E27FC236}">
                <a16:creationId xmlns:a16="http://schemas.microsoft.com/office/drawing/2014/main" id="{1C737626-2D20-4EF1-8354-FF2FB5B0CB06}"/>
              </a:ext>
            </a:extLst>
          </p:cNvPr>
          <p:cNvSpPr txBox="1"/>
          <p:nvPr/>
        </p:nvSpPr>
        <p:spPr>
          <a:xfrm>
            <a:off x="6943915" y="4426957"/>
            <a:ext cx="2642326" cy="276999"/>
          </a:xfrm>
          <a:prstGeom prst="rect">
            <a:avLst/>
          </a:prstGeom>
          <a:noFill/>
        </p:spPr>
        <p:txBody>
          <a:bodyPr wrap="square" rtlCol="0">
            <a:spAutoFit/>
          </a:bodyPr>
          <a:lstStyle/>
          <a:p>
            <a:pPr algn="just"/>
            <a:r>
              <a:rPr lang="en-US" sz="1200" dirty="0"/>
              <a:t>Linear mass density of the string</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F9F31FF-F2D7-48F5-9100-7D887550D5DE}"/>
                  </a:ext>
                </a:extLst>
              </p:cNvPr>
              <p:cNvSpPr txBox="1"/>
              <p:nvPr/>
            </p:nvSpPr>
            <p:spPr>
              <a:xfrm>
                <a:off x="4622381" y="1772815"/>
                <a:ext cx="3793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28" name="TextBox 27">
                <a:extLst>
                  <a:ext uri="{FF2B5EF4-FFF2-40B4-BE49-F238E27FC236}">
                    <a16:creationId xmlns:a16="http://schemas.microsoft.com/office/drawing/2014/main" id="{7F9F31FF-F2D7-48F5-9100-7D887550D5DE}"/>
                  </a:ext>
                </a:extLst>
              </p:cNvPr>
              <p:cNvSpPr txBox="1">
                <a:spLocks noRot="1" noChangeAspect="1" noMove="1" noResize="1" noEditPoints="1" noAdjustHandles="1" noChangeArrowheads="1" noChangeShapeType="1" noTextEdit="1"/>
              </p:cNvSpPr>
              <p:nvPr/>
            </p:nvSpPr>
            <p:spPr>
              <a:xfrm>
                <a:off x="4622381" y="1772815"/>
                <a:ext cx="379399" cy="369332"/>
              </a:xfrm>
              <a:prstGeom prst="rect">
                <a:avLst/>
              </a:prstGeom>
              <a:blipFill>
                <a:blip r:embed="rId12"/>
                <a:stretch>
                  <a:fillRect/>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97A69E90-D673-4AA1-815C-77E0E1D3E8D2}"/>
              </a:ext>
            </a:extLst>
          </p:cNvPr>
          <p:cNvSpPr txBox="1"/>
          <p:nvPr/>
        </p:nvSpPr>
        <p:spPr>
          <a:xfrm>
            <a:off x="4900589" y="1756945"/>
            <a:ext cx="1892698" cy="369332"/>
          </a:xfrm>
          <a:prstGeom prst="rect">
            <a:avLst/>
          </a:prstGeom>
          <a:noFill/>
        </p:spPr>
        <p:txBody>
          <a:bodyPr wrap="none" rtlCol="0">
            <a:spAutoFit/>
          </a:bodyPr>
          <a:lstStyle/>
          <a:p>
            <a:r>
              <a:rPr lang="en-US" dirty="0"/>
              <a:t>is a positive integer</a:t>
            </a:r>
          </a:p>
        </p:txBody>
      </p:sp>
      <p:sp>
        <p:nvSpPr>
          <p:cNvPr id="31" name="Title 1">
            <a:extLst>
              <a:ext uri="{FF2B5EF4-FFF2-40B4-BE49-F238E27FC236}">
                <a16:creationId xmlns:a16="http://schemas.microsoft.com/office/drawing/2014/main" id="{B1336FB8-556C-4EC6-84FD-963CF2D9C972}"/>
              </a:ext>
            </a:extLst>
          </p:cNvPr>
          <p:cNvSpPr>
            <a:spLocks noGrp="1"/>
          </p:cNvSpPr>
          <p:nvPr>
            <p:ph type="title"/>
          </p:nvPr>
        </p:nvSpPr>
        <p:spPr>
          <a:xfrm>
            <a:off x="636588" y="-149660"/>
            <a:ext cx="8229600" cy="1143000"/>
          </a:xfrm>
        </p:spPr>
        <p:txBody>
          <a:bodyPr/>
          <a:lstStyle/>
          <a:p>
            <a:r>
              <a:rPr lang="en-US" dirty="0"/>
              <a:t>Vibration modes on a string </a:t>
            </a:r>
          </a:p>
        </p:txBody>
      </p:sp>
      <p:sp>
        <p:nvSpPr>
          <p:cNvPr id="30" name="TextBox 29">
            <a:extLst>
              <a:ext uri="{FF2B5EF4-FFF2-40B4-BE49-F238E27FC236}">
                <a16:creationId xmlns:a16="http://schemas.microsoft.com/office/drawing/2014/main" id="{0C46EDDA-0618-4299-BF68-B9FF9A4779CE}"/>
              </a:ext>
            </a:extLst>
          </p:cNvPr>
          <p:cNvSpPr txBox="1"/>
          <p:nvPr/>
        </p:nvSpPr>
        <p:spPr>
          <a:xfrm>
            <a:off x="375251" y="2564904"/>
            <a:ext cx="6226320" cy="369332"/>
          </a:xfrm>
          <a:prstGeom prst="rect">
            <a:avLst/>
          </a:prstGeom>
          <a:noFill/>
        </p:spPr>
        <p:txBody>
          <a:bodyPr wrap="none" rtlCol="0">
            <a:spAutoFit/>
          </a:bodyPr>
          <a:lstStyle/>
          <a:p>
            <a:r>
              <a:rPr lang="en-US" dirty="0"/>
              <a:t>The propagation of a travelling wave on the string is at the velocity  </a:t>
            </a:r>
          </a:p>
        </p:txBody>
      </p:sp>
    </p:spTree>
    <p:extLst>
      <p:ext uri="{BB962C8B-B14F-4D97-AF65-F5344CB8AC3E}">
        <p14:creationId xmlns:p14="http://schemas.microsoft.com/office/powerpoint/2010/main" val="18971886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68</a:t>
            </a:fld>
            <a:endParaRPr lang="en-US" altLang="zh-CN"/>
          </a:p>
        </p:txBody>
      </p:sp>
      <p:sp>
        <p:nvSpPr>
          <p:cNvPr id="3" name="Rectangle: Rounded Corners 32">
            <a:extLst>
              <a:ext uri="{FF2B5EF4-FFF2-40B4-BE49-F238E27FC236}">
                <a16:creationId xmlns:a16="http://schemas.microsoft.com/office/drawing/2014/main" id="{F1A687A1-E1D7-43F6-A165-1850DEEC48EB}"/>
              </a:ext>
            </a:extLst>
          </p:cNvPr>
          <p:cNvSpPr/>
          <p:nvPr/>
        </p:nvSpPr>
        <p:spPr bwMode="auto">
          <a:xfrm>
            <a:off x="1488716" y="3685065"/>
            <a:ext cx="1355091" cy="89869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5" name="Rectangle: Rounded Corners 23">
            <a:extLst>
              <a:ext uri="{FF2B5EF4-FFF2-40B4-BE49-F238E27FC236}">
                <a16:creationId xmlns:a16="http://schemas.microsoft.com/office/drawing/2014/main" id="{3E916F28-7B55-42C0-A77F-B873FF5E7389}"/>
              </a:ext>
            </a:extLst>
          </p:cNvPr>
          <p:cNvSpPr/>
          <p:nvPr/>
        </p:nvSpPr>
        <p:spPr bwMode="auto">
          <a:xfrm>
            <a:off x="538061" y="5468522"/>
            <a:ext cx="7706347" cy="795101"/>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552FEB-4F10-4B36-98B5-A4D468B0C1C9}"/>
                  </a:ext>
                </a:extLst>
              </p:cNvPr>
              <p:cNvSpPr txBox="1"/>
              <p:nvPr/>
            </p:nvSpPr>
            <p:spPr>
              <a:xfrm>
                <a:off x="611560" y="1196752"/>
                <a:ext cx="7105984" cy="369332"/>
              </a:xfrm>
              <a:prstGeom prst="rect">
                <a:avLst/>
              </a:prstGeom>
              <a:noFill/>
            </p:spPr>
            <p:txBody>
              <a:bodyPr wrap="none" rtlCol="0">
                <a:spAutoFit/>
              </a:bodyPr>
              <a:lstStyle/>
              <a:p>
                <a:r>
                  <a:rPr lang="en-US" dirty="0"/>
                  <a:t>For a given length </a:t>
                </a:r>
                <a14:m>
                  <m:oMath xmlns:m="http://schemas.openxmlformats.org/officeDocument/2006/math">
                    <m:r>
                      <a:rPr lang="en-US" b="0" i="1" smtClean="0">
                        <a:latin typeface="Cambria Math" panose="02040503050406030204" pitchFamily="18" charset="0"/>
                      </a:rPr>
                      <m:t>𝐿</m:t>
                    </m:r>
                  </m:oMath>
                </a14:m>
                <a:r>
                  <a:rPr lang="en-US" dirty="0"/>
                  <a:t> of the string, the possible values of the wavelength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are:</a:t>
                </a:r>
              </a:p>
            </p:txBody>
          </p:sp>
        </mc:Choice>
        <mc:Fallback xmlns="">
          <p:sp>
            <p:nvSpPr>
              <p:cNvPr id="7" name="TextBox 6">
                <a:extLst>
                  <a:ext uri="{FF2B5EF4-FFF2-40B4-BE49-F238E27FC236}">
                    <a16:creationId xmlns:a16="http://schemas.microsoft.com/office/drawing/2014/main" id="{E3552FEB-4F10-4B36-98B5-A4D468B0C1C9}"/>
                  </a:ext>
                </a:extLst>
              </p:cNvPr>
              <p:cNvSpPr txBox="1">
                <a:spLocks noRot="1" noChangeAspect="1" noMove="1" noResize="1" noEditPoints="1" noAdjustHandles="1" noChangeArrowheads="1" noChangeShapeType="1" noTextEdit="1"/>
              </p:cNvSpPr>
              <p:nvPr/>
            </p:nvSpPr>
            <p:spPr>
              <a:xfrm>
                <a:off x="611560" y="1196752"/>
                <a:ext cx="7105984" cy="369332"/>
              </a:xfrm>
              <a:prstGeom prst="rect">
                <a:avLst/>
              </a:prstGeom>
              <a:blipFill>
                <a:blip r:embed="rId3"/>
                <a:stretch>
                  <a:fillRect l="-686" t="-8197" r="-3774"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1104C42-67A0-474D-918D-850A7ACC9005}"/>
                  </a:ext>
                </a:extLst>
              </p:cNvPr>
              <p:cNvSpPr txBox="1"/>
              <p:nvPr/>
            </p:nvSpPr>
            <p:spPr>
              <a:xfrm>
                <a:off x="3059832" y="1671371"/>
                <a:ext cx="857158"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𝐿</m:t>
                          </m:r>
                        </m:num>
                        <m:den>
                          <m:r>
                            <a:rPr lang="en-US" b="0" i="1" smtClean="0">
                              <a:latin typeface="Cambria Math" panose="02040503050406030204" pitchFamily="18" charset="0"/>
                            </a:rPr>
                            <m:t>𝑛</m:t>
                          </m:r>
                        </m:den>
                      </m:f>
                    </m:oMath>
                  </m:oMathPara>
                </a14:m>
                <a:endParaRPr lang="en-US" dirty="0"/>
              </a:p>
            </p:txBody>
          </p:sp>
        </mc:Choice>
        <mc:Fallback xmlns="">
          <p:sp>
            <p:nvSpPr>
              <p:cNvPr id="8" name="TextBox 7">
                <a:extLst>
                  <a:ext uri="{FF2B5EF4-FFF2-40B4-BE49-F238E27FC236}">
                    <a16:creationId xmlns:a16="http://schemas.microsoft.com/office/drawing/2014/main" id="{51104C42-67A0-474D-918D-850A7ACC9005}"/>
                  </a:ext>
                </a:extLst>
              </p:cNvPr>
              <p:cNvSpPr txBox="1">
                <a:spLocks noRot="1" noChangeAspect="1" noMove="1" noResize="1" noEditPoints="1" noAdjustHandles="1" noChangeArrowheads="1" noChangeShapeType="1" noTextEdit="1"/>
              </p:cNvSpPr>
              <p:nvPr/>
            </p:nvSpPr>
            <p:spPr>
              <a:xfrm>
                <a:off x="3059832" y="1671371"/>
                <a:ext cx="857158" cy="51860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6463A83-28DF-4218-8005-006D6A9D6DC0}"/>
                  </a:ext>
                </a:extLst>
              </p:cNvPr>
              <p:cNvSpPr txBox="1"/>
              <p:nvPr/>
            </p:nvSpPr>
            <p:spPr>
              <a:xfrm>
                <a:off x="1619672" y="1671371"/>
                <a:ext cx="790986"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𝑛</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rPr>
                            <m:t>2</m:t>
                          </m:r>
                        </m:den>
                      </m:f>
                    </m:oMath>
                  </m:oMathPara>
                </a14:m>
                <a:endParaRPr lang="en-US" dirty="0"/>
              </a:p>
            </p:txBody>
          </p:sp>
        </mc:Choice>
        <mc:Fallback xmlns="">
          <p:sp>
            <p:nvSpPr>
              <p:cNvPr id="9" name="TextBox 8">
                <a:extLst>
                  <a:ext uri="{FF2B5EF4-FFF2-40B4-BE49-F238E27FC236}">
                    <a16:creationId xmlns:a16="http://schemas.microsoft.com/office/drawing/2014/main" id="{26463A83-28DF-4218-8005-006D6A9D6DC0}"/>
                  </a:ext>
                </a:extLst>
              </p:cNvPr>
              <p:cNvSpPr txBox="1">
                <a:spLocks noRot="1" noChangeAspect="1" noMove="1" noResize="1" noEditPoints="1" noAdjustHandles="1" noChangeArrowheads="1" noChangeShapeType="1" noTextEdit="1"/>
              </p:cNvSpPr>
              <p:nvPr/>
            </p:nvSpPr>
            <p:spPr>
              <a:xfrm>
                <a:off x="1619672" y="1671371"/>
                <a:ext cx="790986" cy="524182"/>
              </a:xfrm>
              <a:prstGeom prst="rect">
                <a:avLst/>
              </a:prstGeom>
              <a:blipFill>
                <a:blip r:embed="rId5"/>
                <a:stretch>
                  <a:fillRect/>
                </a:stretch>
              </a:blipFill>
            </p:spPr>
            <p:txBody>
              <a:bodyPr/>
              <a:lstStyle/>
              <a:p>
                <a:r>
                  <a:rPr lang="en-US">
                    <a:noFill/>
                  </a:rPr>
                  <a:t> </a:t>
                </a:r>
              </a:p>
            </p:txBody>
          </p:sp>
        </mc:Fallback>
      </mc:AlternateContent>
      <p:sp>
        <p:nvSpPr>
          <p:cNvPr id="10" name="Arrow: Right 8">
            <a:extLst>
              <a:ext uri="{FF2B5EF4-FFF2-40B4-BE49-F238E27FC236}">
                <a16:creationId xmlns:a16="http://schemas.microsoft.com/office/drawing/2014/main" id="{4E4824EF-1754-4923-9519-7574AD23292B}"/>
              </a:ext>
            </a:extLst>
          </p:cNvPr>
          <p:cNvSpPr/>
          <p:nvPr/>
        </p:nvSpPr>
        <p:spPr bwMode="auto">
          <a:xfrm>
            <a:off x="2555776" y="1820643"/>
            <a:ext cx="288032" cy="3693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224981-D2EC-4890-B102-0E4F1321C97E}"/>
                  </a:ext>
                </a:extLst>
              </p:cNvPr>
              <p:cNvSpPr txBox="1"/>
              <p:nvPr/>
            </p:nvSpPr>
            <p:spPr>
              <a:xfrm>
                <a:off x="6732240" y="2340387"/>
                <a:ext cx="2289858"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r>
                            <a:rPr lang="en-US" b="0" i="1" smtClean="0">
                              <a:latin typeface="Cambria Math" panose="02040503050406030204" pitchFamily="18" charset="0"/>
                            </a:rPr>
                            <m:t>𝑘</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rPr>
                            <m:t>𝑇</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𝐹</m:t>
                              </m:r>
                            </m:num>
                            <m:den>
                              <m:r>
                                <a:rPr lang="en-US" i="1">
                                  <a:latin typeface="Cambria Math" panose="02040503050406030204" pitchFamily="18" charset="0"/>
                                  <a:ea typeface="Cambria Math" panose="02040503050406030204" pitchFamily="18" charset="0"/>
                                </a:rPr>
                                <m:t>𝜇</m:t>
                              </m:r>
                            </m:den>
                          </m:f>
                        </m:e>
                      </m:rad>
                    </m:oMath>
                  </m:oMathPara>
                </a14:m>
                <a:endParaRPr lang="en-US" dirty="0"/>
              </a:p>
            </p:txBody>
          </p:sp>
        </mc:Choice>
        <mc:Fallback xmlns="">
          <p:sp>
            <p:nvSpPr>
              <p:cNvPr id="12" name="TextBox 11">
                <a:extLst>
                  <a:ext uri="{FF2B5EF4-FFF2-40B4-BE49-F238E27FC236}">
                    <a16:creationId xmlns:a16="http://schemas.microsoft.com/office/drawing/2014/main" id="{96224981-D2EC-4890-B102-0E4F1321C97E}"/>
                  </a:ext>
                </a:extLst>
              </p:cNvPr>
              <p:cNvSpPr txBox="1">
                <a:spLocks noRot="1" noChangeAspect="1" noMove="1" noResize="1" noEditPoints="1" noAdjustHandles="1" noChangeArrowheads="1" noChangeShapeType="1" noTextEdit="1"/>
              </p:cNvSpPr>
              <p:nvPr/>
            </p:nvSpPr>
            <p:spPr>
              <a:xfrm>
                <a:off x="6732240" y="2340387"/>
                <a:ext cx="2289858" cy="8183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5770929-A01A-4A7F-B589-BF7B0E419FF2}"/>
                  </a:ext>
                </a:extLst>
              </p:cNvPr>
              <p:cNvSpPr txBox="1"/>
              <p:nvPr/>
            </p:nvSpPr>
            <p:spPr>
              <a:xfrm>
                <a:off x="538061" y="3293059"/>
                <a:ext cx="7385676" cy="369332"/>
              </a:xfrm>
              <a:prstGeom prst="rect">
                <a:avLst/>
              </a:prstGeom>
              <a:noFill/>
            </p:spPr>
            <p:txBody>
              <a:bodyPr wrap="none" rtlCol="0">
                <a:spAutoFit/>
              </a:bodyPr>
              <a:lstStyle/>
              <a:p>
                <a:r>
                  <a:rPr lang="en-US" dirty="0"/>
                  <a:t>The smallest frequency of oscillation correspond to the largest wavelength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1</m:t>
                        </m:r>
                      </m:sub>
                    </m:sSub>
                  </m:oMath>
                </a14:m>
                <a:r>
                  <a:rPr lang="en-US" dirty="0"/>
                  <a:t>. </a:t>
                </a:r>
              </a:p>
            </p:txBody>
          </p:sp>
        </mc:Choice>
        <mc:Fallback xmlns="">
          <p:sp>
            <p:nvSpPr>
              <p:cNvPr id="13" name="TextBox 12">
                <a:extLst>
                  <a:ext uri="{FF2B5EF4-FFF2-40B4-BE49-F238E27FC236}">
                    <a16:creationId xmlns:a16="http://schemas.microsoft.com/office/drawing/2014/main" id="{D5770929-A01A-4A7F-B589-BF7B0E419FF2}"/>
                  </a:ext>
                </a:extLst>
              </p:cNvPr>
              <p:cNvSpPr txBox="1">
                <a:spLocks noRot="1" noChangeAspect="1" noMove="1" noResize="1" noEditPoints="1" noAdjustHandles="1" noChangeArrowheads="1" noChangeShapeType="1" noTextEdit="1"/>
              </p:cNvSpPr>
              <p:nvPr/>
            </p:nvSpPr>
            <p:spPr>
              <a:xfrm>
                <a:off x="538061" y="3293059"/>
                <a:ext cx="7385676" cy="369332"/>
              </a:xfrm>
              <a:prstGeom prst="rect">
                <a:avLst/>
              </a:prstGeom>
              <a:blipFill>
                <a:blip r:embed="rId7"/>
                <a:stretch>
                  <a:fillRect l="-660" t="-8197" r="-660" b="-24590"/>
                </a:stretch>
              </a:blipFill>
            </p:spPr>
            <p:txBody>
              <a:bodyPr/>
              <a:lstStyle/>
              <a:p>
                <a:r>
                  <a:rPr lang="en-US">
                    <a:noFill/>
                  </a:rPr>
                  <a:t> </a:t>
                </a:r>
              </a:p>
            </p:txBody>
          </p:sp>
        </mc:Fallback>
      </mc:AlternateContent>
      <p:sp>
        <p:nvSpPr>
          <p:cNvPr id="14" name="Arrow: Right 16">
            <a:extLst>
              <a:ext uri="{FF2B5EF4-FFF2-40B4-BE49-F238E27FC236}">
                <a16:creationId xmlns:a16="http://schemas.microsoft.com/office/drawing/2014/main" id="{45E6A107-8B80-4A9F-BDFD-C479DF9DF90C}"/>
              </a:ext>
            </a:extLst>
          </p:cNvPr>
          <p:cNvSpPr/>
          <p:nvPr/>
        </p:nvSpPr>
        <p:spPr bwMode="auto">
          <a:xfrm>
            <a:off x="1272692" y="4676434"/>
            <a:ext cx="216024"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1C01383F-B152-479A-807A-7DAD34AEAC70}"/>
                  </a:ext>
                </a:extLst>
              </p:cNvPr>
              <p:cNvSpPr/>
              <p:nvPr/>
            </p:nvSpPr>
            <p:spPr>
              <a:xfrm>
                <a:off x="1588509" y="4707792"/>
                <a:ext cx="10223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𝐿</m:t>
                      </m:r>
                    </m:oMath>
                  </m:oMathPara>
                </a14:m>
                <a:endParaRPr lang="en-US" dirty="0"/>
              </a:p>
            </p:txBody>
          </p:sp>
        </mc:Choice>
        <mc:Fallback xmlns="">
          <p:sp>
            <p:nvSpPr>
              <p:cNvPr id="15" name="Rectangle 14">
                <a:extLst>
                  <a:ext uri="{FF2B5EF4-FFF2-40B4-BE49-F238E27FC236}">
                    <a16:creationId xmlns:a16="http://schemas.microsoft.com/office/drawing/2014/main" id="{1C01383F-B152-479A-807A-7DAD34AEAC70}"/>
                  </a:ext>
                </a:extLst>
              </p:cNvPr>
              <p:cNvSpPr>
                <a:spLocks noRot="1" noChangeAspect="1" noMove="1" noResize="1" noEditPoints="1" noAdjustHandles="1" noChangeArrowheads="1" noChangeShapeType="1" noTextEdit="1"/>
              </p:cNvSpPr>
              <p:nvPr/>
            </p:nvSpPr>
            <p:spPr>
              <a:xfrm>
                <a:off x="1588509" y="4707792"/>
                <a:ext cx="1022395" cy="369332"/>
              </a:xfrm>
              <a:prstGeom prst="rect">
                <a:avLst/>
              </a:prstGeom>
              <a:blipFill>
                <a:blip r:embed="rId8"/>
                <a:stretch>
                  <a:fillRect/>
                </a:stretch>
              </a:blipFill>
            </p:spPr>
            <p:txBody>
              <a:bodyPr/>
              <a:lstStyle/>
              <a:p>
                <a:r>
                  <a:rPr lang="en-US">
                    <a:noFill/>
                  </a:rPr>
                  <a:t> </a:t>
                </a:r>
              </a:p>
            </p:txBody>
          </p:sp>
        </mc:Fallback>
      </mc:AlternateContent>
      <p:sp>
        <p:nvSpPr>
          <p:cNvPr id="16" name="Arrow: Right 51">
            <a:extLst>
              <a:ext uri="{FF2B5EF4-FFF2-40B4-BE49-F238E27FC236}">
                <a16:creationId xmlns:a16="http://schemas.microsoft.com/office/drawing/2014/main" id="{A2D22AE8-CDC4-44C5-AA0F-694A24BD050E}"/>
              </a:ext>
            </a:extLst>
          </p:cNvPr>
          <p:cNvSpPr/>
          <p:nvPr/>
        </p:nvSpPr>
        <p:spPr bwMode="auto">
          <a:xfrm>
            <a:off x="2689908" y="4676434"/>
            <a:ext cx="216024"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5D70DA0B-AF01-46D7-9CA9-E4157082B2FC}"/>
                  </a:ext>
                </a:extLst>
              </p:cNvPr>
              <p:cNvSpPr/>
              <p:nvPr/>
            </p:nvSpPr>
            <p:spPr>
              <a:xfrm>
                <a:off x="2984936" y="4405769"/>
                <a:ext cx="1915653"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𝑣</m:t>
                          </m:r>
                        </m:num>
                        <m:den>
                          <m:r>
                            <a:rPr lang="en-US" b="0" i="1" smtClean="0">
                              <a:latin typeface="Cambria Math" panose="02040503050406030204" pitchFamily="18" charset="0"/>
                            </a:rPr>
                            <m:t>2</m:t>
                          </m:r>
                          <m:r>
                            <a:rPr lang="en-US" b="0" i="1" smtClean="0">
                              <a:latin typeface="Cambria Math" panose="02040503050406030204" pitchFamily="18" charset="0"/>
                            </a:rPr>
                            <m:t>𝐿</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𝐿</m:t>
                          </m:r>
                        </m:den>
                      </m:f>
                      <m:rad>
                        <m:radPr>
                          <m:degHide m:val="on"/>
                          <m:ctrlPr>
                            <a:rPr lang="en-US" i="1" smtClean="0">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𝐹</m:t>
                              </m:r>
                            </m:num>
                            <m:den>
                              <m:r>
                                <a:rPr lang="en-US" i="1">
                                  <a:latin typeface="Cambria Math" panose="02040503050406030204" pitchFamily="18" charset="0"/>
                                  <a:ea typeface="Cambria Math" panose="02040503050406030204" pitchFamily="18" charset="0"/>
                                </a:rPr>
                                <m:t>𝜇</m:t>
                              </m:r>
                            </m:den>
                          </m:f>
                        </m:e>
                      </m:rad>
                    </m:oMath>
                  </m:oMathPara>
                </a14:m>
                <a:endParaRPr lang="en-US" dirty="0"/>
              </a:p>
            </p:txBody>
          </p:sp>
        </mc:Choice>
        <mc:Fallback xmlns="">
          <p:sp>
            <p:nvSpPr>
              <p:cNvPr id="17" name="Rectangle 16">
                <a:extLst>
                  <a:ext uri="{FF2B5EF4-FFF2-40B4-BE49-F238E27FC236}">
                    <a16:creationId xmlns:a16="http://schemas.microsoft.com/office/drawing/2014/main" id="{5D70DA0B-AF01-46D7-9CA9-E4157082B2FC}"/>
                  </a:ext>
                </a:extLst>
              </p:cNvPr>
              <p:cNvSpPr>
                <a:spLocks noRot="1" noChangeAspect="1" noMove="1" noResize="1" noEditPoints="1" noAdjustHandles="1" noChangeArrowheads="1" noChangeShapeType="1" noTextEdit="1"/>
              </p:cNvSpPr>
              <p:nvPr/>
            </p:nvSpPr>
            <p:spPr>
              <a:xfrm>
                <a:off x="2984936" y="4405769"/>
                <a:ext cx="1915653" cy="91069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05A37D8-1797-499C-AF31-E61508C68A37}"/>
                  </a:ext>
                </a:extLst>
              </p:cNvPr>
              <p:cNvSpPr txBox="1"/>
              <p:nvPr/>
            </p:nvSpPr>
            <p:spPr>
              <a:xfrm>
                <a:off x="723853" y="5703190"/>
                <a:ext cx="7282763" cy="27699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ea typeface="Cambria Math" panose="02040503050406030204" pitchFamily="18" charset="0"/>
                          </a:rPr>
                          <m:t>1</m:t>
                        </m:r>
                      </m:sub>
                    </m:sSub>
                  </m:oMath>
                </a14:m>
                <a:r>
                  <a:rPr lang="en-US" dirty="0"/>
                  <a:t> is the fundamental frequency of vibration of the string (named first harmonic) </a:t>
                </a:r>
              </a:p>
            </p:txBody>
          </p:sp>
        </mc:Choice>
        <mc:Fallback xmlns="">
          <p:sp>
            <p:nvSpPr>
              <p:cNvPr id="18" name="TextBox 17">
                <a:extLst>
                  <a:ext uri="{FF2B5EF4-FFF2-40B4-BE49-F238E27FC236}">
                    <a16:creationId xmlns:a16="http://schemas.microsoft.com/office/drawing/2014/main" id="{605A37D8-1797-499C-AF31-E61508C68A37}"/>
                  </a:ext>
                </a:extLst>
              </p:cNvPr>
              <p:cNvSpPr txBox="1">
                <a:spLocks noRot="1" noChangeAspect="1" noMove="1" noResize="1" noEditPoints="1" noAdjustHandles="1" noChangeArrowheads="1" noChangeShapeType="1" noTextEdit="1"/>
              </p:cNvSpPr>
              <p:nvPr/>
            </p:nvSpPr>
            <p:spPr>
              <a:xfrm>
                <a:off x="723853" y="5703190"/>
                <a:ext cx="7282763" cy="276999"/>
              </a:xfrm>
              <a:prstGeom prst="rect">
                <a:avLst/>
              </a:prstGeom>
              <a:blipFill>
                <a:blip r:embed="rId10"/>
                <a:stretch>
                  <a:fillRect l="-1508" t="-28889" r="-3853"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8D79842-6E2D-4BE8-8226-FCEFF861A2B9}"/>
                  </a:ext>
                </a:extLst>
              </p:cNvPr>
              <p:cNvSpPr txBox="1"/>
              <p:nvPr/>
            </p:nvSpPr>
            <p:spPr>
              <a:xfrm>
                <a:off x="457200" y="6330511"/>
                <a:ext cx="4681538" cy="369332"/>
              </a:xfrm>
              <a:prstGeom prst="rect">
                <a:avLst/>
              </a:prstGeom>
              <a:noFill/>
            </p:spPr>
            <p:txBody>
              <a:bodyPr wrap="none" rtlCol="0">
                <a:spAutoFit/>
              </a:bodyPr>
              <a:lstStyle/>
              <a:p>
                <a:r>
                  <a:rPr lang="en-US" dirty="0"/>
                  <a:t>The other possible frequencies are multiple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oMath>
                </a14:m>
                <a:r>
                  <a:rPr lang="en-US" dirty="0"/>
                  <a:t>: </a:t>
                </a:r>
              </a:p>
            </p:txBody>
          </p:sp>
        </mc:Choice>
        <mc:Fallback xmlns="">
          <p:sp>
            <p:nvSpPr>
              <p:cNvPr id="19" name="TextBox 18">
                <a:extLst>
                  <a:ext uri="{FF2B5EF4-FFF2-40B4-BE49-F238E27FC236}">
                    <a16:creationId xmlns:a16="http://schemas.microsoft.com/office/drawing/2014/main" id="{C8D79842-6E2D-4BE8-8226-FCEFF861A2B9}"/>
                  </a:ext>
                </a:extLst>
              </p:cNvPr>
              <p:cNvSpPr txBox="1">
                <a:spLocks noRot="1" noChangeAspect="1" noMove="1" noResize="1" noEditPoints="1" noAdjustHandles="1" noChangeArrowheads="1" noChangeShapeType="1" noTextEdit="1"/>
              </p:cNvSpPr>
              <p:nvPr/>
            </p:nvSpPr>
            <p:spPr>
              <a:xfrm>
                <a:off x="457200" y="6330511"/>
                <a:ext cx="4681538" cy="369332"/>
              </a:xfrm>
              <a:prstGeom prst="rect">
                <a:avLst/>
              </a:prstGeom>
              <a:blipFill>
                <a:blip r:embed="rId11"/>
                <a:stretch>
                  <a:fillRect l="-1042" t="-8197" r="-2604"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86BFC7-E35C-4C7C-8F8A-5CC39E8DD908}"/>
                  </a:ext>
                </a:extLst>
              </p:cNvPr>
              <p:cNvSpPr txBox="1"/>
              <p:nvPr/>
            </p:nvSpPr>
            <p:spPr>
              <a:xfrm>
                <a:off x="5170017" y="6344606"/>
                <a:ext cx="1562223" cy="369140"/>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𝑛</m:t>
                    </m:r>
                    <m:f>
                      <m:fPr>
                        <m:ctrlPr>
                          <a:rPr lang="en-US" b="0" i="1" smtClean="0">
                            <a:latin typeface="Cambria Math" panose="02040503050406030204" pitchFamily="18" charset="0"/>
                          </a:rPr>
                        </m:ctrlPr>
                      </m:fPr>
                      <m:num>
                        <m:r>
                          <a:rPr lang="en-US" b="0" i="1" smtClean="0">
                            <a:latin typeface="Cambria Math" panose="02040503050406030204" pitchFamily="18" charset="0"/>
                          </a:rPr>
                          <m:t>𝑣</m:t>
                        </m:r>
                      </m:num>
                      <m:den>
                        <m:r>
                          <a:rPr lang="en-US" b="0" i="1" smtClean="0">
                            <a:latin typeface="Cambria Math" panose="02040503050406030204" pitchFamily="18" charset="0"/>
                          </a:rPr>
                          <m:t>2</m:t>
                        </m:r>
                        <m:r>
                          <a:rPr lang="en-US" b="0" i="1" smtClean="0">
                            <a:latin typeface="Cambria Math" panose="02040503050406030204" pitchFamily="18" charset="0"/>
                          </a:rPr>
                          <m:t>𝐿</m:t>
                        </m:r>
                      </m:den>
                    </m:f>
                    <m:r>
                      <a:rPr lang="en-US" b="0" i="1" smtClean="0">
                        <a:latin typeface="Cambria Math" panose="02040503050406030204" pitchFamily="18" charset="0"/>
                      </a:rPr>
                      <m:t>=</m:t>
                    </m:r>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oMath>
                </a14:m>
                <a:r>
                  <a:rPr lang="en-US" dirty="0"/>
                  <a:t> </a:t>
                </a:r>
              </a:p>
            </p:txBody>
          </p:sp>
        </mc:Choice>
        <mc:Fallback xmlns="">
          <p:sp>
            <p:nvSpPr>
              <p:cNvPr id="20" name="TextBox 19">
                <a:extLst>
                  <a:ext uri="{FF2B5EF4-FFF2-40B4-BE49-F238E27FC236}">
                    <a16:creationId xmlns:a16="http://schemas.microsoft.com/office/drawing/2014/main" id="{6D86BFC7-E35C-4C7C-8F8A-5CC39E8DD908}"/>
                  </a:ext>
                </a:extLst>
              </p:cNvPr>
              <p:cNvSpPr txBox="1">
                <a:spLocks noRot="1" noChangeAspect="1" noMove="1" noResize="1" noEditPoints="1" noAdjustHandles="1" noChangeArrowheads="1" noChangeShapeType="1" noTextEdit="1"/>
              </p:cNvSpPr>
              <p:nvPr/>
            </p:nvSpPr>
            <p:spPr>
              <a:xfrm>
                <a:off x="5170017" y="6344606"/>
                <a:ext cx="1562223" cy="369140"/>
              </a:xfrm>
              <a:prstGeom prst="rect">
                <a:avLst/>
              </a:prstGeom>
              <a:blipFill>
                <a:blip r:embed="rId12"/>
                <a:stretch>
                  <a:fillRect l="-7031" b="-15000"/>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BE642BE-4D6E-461D-91C9-E68A3D76EE7A}"/>
              </a:ext>
            </a:extLst>
          </p:cNvPr>
          <p:cNvCxnSpPr/>
          <p:nvPr/>
        </p:nvCxnSpPr>
        <p:spPr bwMode="auto">
          <a:xfrm flipV="1">
            <a:off x="8265078" y="2953090"/>
            <a:ext cx="0" cy="784013"/>
          </a:xfrm>
          <a:prstGeom prst="straightConnector1">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a:extLst>
              <a:ext uri="{FF2B5EF4-FFF2-40B4-BE49-F238E27FC236}">
                <a16:creationId xmlns:a16="http://schemas.microsoft.com/office/drawing/2014/main" id="{2B478CF2-76EC-4988-981B-2C77EFE076BC}"/>
              </a:ext>
            </a:extLst>
          </p:cNvPr>
          <p:cNvSpPr txBox="1"/>
          <p:nvPr/>
        </p:nvSpPr>
        <p:spPr>
          <a:xfrm>
            <a:off x="7686950" y="3627739"/>
            <a:ext cx="902811" cy="307777"/>
          </a:xfrm>
          <a:prstGeom prst="rect">
            <a:avLst/>
          </a:prstGeom>
          <a:noFill/>
        </p:spPr>
        <p:txBody>
          <a:bodyPr wrap="none" rtlCol="0">
            <a:spAutoFit/>
          </a:bodyPr>
          <a:lstStyle/>
          <a:p>
            <a:r>
              <a:rPr lang="en-US" sz="1400" dirty="0"/>
              <a:t>frequency</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79185CD7-F58B-4BB2-B579-D0853E6D3615}"/>
                  </a:ext>
                </a:extLst>
              </p:cNvPr>
              <p:cNvSpPr/>
              <p:nvPr/>
            </p:nvSpPr>
            <p:spPr>
              <a:xfrm>
                <a:off x="1537725" y="3710140"/>
                <a:ext cx="1123961"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𝜆</m:t>
                      </m:r>
                      <m:r>
                        <a:rPr lang="en-US" i="1">
                          <a:latin typeface="Cambria Math" panose="02040503050406030204" pitchFamily="18" charset="0"/>
                          <a:ea typeface="Cambria Math" panose="02040503050406030204" pitchFamily="18" charset="0"/>
                        </a:rPr>
                        <m:t>𝑓</m:t>
                      </m:r>
                      <m:r>
                        <a:rPr lang="en-US" i="1">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𝐹</m:t>
                              </m:r>
                            </m:num>
                            <m:den>
                              <m:r>
                                <a:rPr lang="en-US" i="1">
                                  <a:latin typeface="Cambria Math" panose="02040503050406030204" pitchFamily="18" charset="0"/>
                                  <a:ea typeface="Cambria Math" panose="02040503050406030204" pitchFamily="18" charset="0"/>
                                </a:rPr>
                                <m:t>𝜇</m:t>
                              </m:r>
                            </m:den>
                          </m:f>
                        </m:e>
                      </m:rad>
                    </m:oMath>
                  </m:oMathPara>
                </a14:m>
                <a:endParaRPr lang="en-US" dirty="0"/>
              </a:p>
            </p:txBody>
          </p:sp>
        </mc:Choice>
        <mc:Fallback xmlns="">
          <p:sp>
            <p:nvSpPr>
              <p:cNvPr id="23" name="Rectangle 22">
                <a:extLst>
                  <a:ext uri="{FF2B5EF4-FFF2-40B4-BE49-F238E27FC236}">
                    <a16:creationId xmlns:a16="http://schemas.microsoft.com/office/drawing/2014/main" id="{79185CD7-F58B-4BB2-B579-D0853E6D3615}"/>
                  </a:ext>
                </a:extLst>
              </p:cNvPr>
              <p:cNvSpPr>
                <a:spLocks noRot="1" noChangeAspect="1" noMove="1" noResize="1" noEditPoints="1" noAdjustHandles="1" noChangeArrowheads="1" noChangeShapeType="1" noTextEdit="1"/>
              </p:cNvSpPr>
              <p:nvPr/>
            </p:nvSpPr>
            <p:spPr>
              <a:xfrm>
                <a:off x="1537725" y="3710140"/>
                <a:ext cx="1123961" cy="910699"/>
              </a:xfrm>
              <a:prstGeom prst="rect">
                <a:avLst/>
              </a:prstGeom>
              <a:blipFill>
                <a:blip r:embed="rId13"/>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C44DB144-0B59-434E-9C2B-27118B7D512F}"/>
              </a:ext>
            </a:extLst>
          </p:cNvPr>
          <p:cNvCxnSpPr/>
          <p:nvPr/>
        </p:nvCxnSpPr>
        <p:spPr bwMode="auto">
          <a:xfrm>
            <a:off x="8892480" y="1772816"/>
            <a:ext cx="0" cy="720080"/>
          </a:xfrm>
          <a:prstGeom prst="straightConnector1">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4">
            <a:extLst>
              <a:ext uri="{FF2B5EF4-FFF2-40B4-BE49-F238E27FC236}">
                <a16:creationId xmlns:a16="http://schemas.microsoft.com/office/drawing/2014/main" id="{BCE3D9AF-425A-44E0-9803-BFF57808DC0E}"/>
              </a:ext>
            </a:extLst>
          </p:cNvPr>
          <p:cNvSpPr txBox="1"/>
          <p:nvPr/>
        </p:nvSpPr>
        <p:spPr>
          <a:xfrm>
            <a:off x="8028384" y="1492005"/>
            <a:ext cx="1243704" cy="307777"/>
          </a:xfrm>
          <a:prstGeom prst="rect">
            <a:avLst/>
          </a:prstGeom>
          <a:noFill/>
        </p:spPr>
        <p:txBody>
          <a:bodyPr wrap="square" rtlCol="0">
            <a:spAutoFit/>
          </a:bodyPr>
          <a:lstStyle/>
          <a:p>
            <a:r>
              <a:rPr lang="en-US" sz="1400" dirty="0"/>
              <a:t>Tension force</a:t>
            </a:r>
          </a:p>
        </p:txBody>
      </p:sp>
      <p:cxnSp>
        <p:nvCxnSpPr>
          <p:cNvPr id="26" name="Straight Arrow Connector 25">
            <a:extLst>
              <a:ext uri="{FF2B5EF4-FFF2-40B4-BE49-F238E27FC236}">
                <a16:creationId xmlns:a16="http://schemas.microsoft.com/office/drawing/2014/main" id="{E87DB602-E755-4A01-8120-FC58378D33E0}"/>
              </a:ext>
            </a:extLst>
          </p:cNvPr>
          <p:cNvCxnSpPr/>
          <p:nvPr/>
        </p:nvCxnSpPr>
        <p:spPr bwMode="auto">
          <a:xfrm flipV="1">
            <a:off x="8911255" y="3117350"/>
            <a:ext cx="0" cy="1288419"/>
          </a:xfrm>
          <a:prstGeom prst="straightConnector1">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Box 26">
            <a:extLst>
              <a:ext uri="{FF2B5EF4-FFF2-40B4-BE49-F238E27FC236}">
                <a16:creationId xmlns:a16="http://schemas.microsoft.com/office/drawing/2014/main" id="{1C737626-2D20-4EF1-8354-FF2FB5B0CB06}"/>
              </a:ext>
            </a:extLst>
          </p:cNvPr>
          <p:cNvSpPr txBox="1"/>
          <p:nvPr/>
        </p:nvSpPr>
        <p:spPr>
          <a:xfrm>
            <a:off x="6943915" y="4426957"/>
            <a:ext cx="2642326" cy="276999"/>
          </a:xfrm>
          <a:prstGeom prst="rect">
            <a:avLst/>
          </a:prstGeom>
          <a:noFill/>
        </p:spPr>
        <p:txBody>
          <a:bodyPr wrap="square" rtlCol="0">
            <a:spAutoFit/>
          </a:bodyPr>
          <a:lstStyle/>
          <a:p>
            <a:pPr algn="just"/>
            <a:r>
              <a:rPr lang="en-US" sz="1200" dirty="0"/>
              <a:t>Linear mass density of the string</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F9F31FF-F2D7-48F5-9100-7D887550D5DE}"/>
                  </a:ext>
                </a:extLst>
              </p:cNvPr>
              <p:cNvSpPr txBox="1"/>
              <p:nvPr/>
            </p:nvSpPr>
            <p:spPr>
              <a:xfrm>
                <a:off x="4622381" y="1772815"/>
                <a:ext cx="3793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28" name="TextBox 27">
                <a:extLst>
                  <a:ext uri="{FF2B5EF4-FFF2-40B4-BE49-F238E27FC236}">
                    <a16:creationId xmlns:a16="http://schemas.microsoft.com/office/drawing/2014/main" id="{7F9F31FF-F2D7-48F5-9100-7D887550D5DE}"/>
                  </a:ext>
                </a:extLst>
              </p:cNvPr>
              <p:cNvSpPr txBox="1">
                <a:spLocks noRot="1" noChangeAspect="1" noMove="1" noResize="1" noEditPoints="1" noAdjustHandles="1" noChangeArrowheads="1" noChangeShapeType="1" noTextEdit="1"/>
              </p:cNvSpPr>
              <p:nvPr/>
            </p:nvSpPr>
            <p:spPr>
              <a:xfrm>
                <a:off x="4622381" y="1772815"/>
                <a:ext cx="379399" cy="369332"/>
              </a:xfrm>
              <a:prstGeom prst="rect">
                <a:avLst/>
              </a:prstGeom>
              <a:blipFill>
                <a:blip r:embed="rId14"/>
                <a:stretch>
                  <a:fillRect/>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97A69E90-D673-4AA1-815C-77E0E1D3E8D2}"/>
              </a:ext>
            </a:extLst>
          </p:cNvPr>
          <p:cNvSpPr txBox="1"/>
          <p:nvPr/>
        </p:nvSpPr>
        <p:spPr>
          <a:xfrm>
            <a:off x="4900589" y="1756945"/>
            <a:ext cx="1892698" cy="369332"/>
          </a:xfrm>
          <a:prstGeom prst="rect">
            <a:avLst/>
          </a:prstGeom>
          <a:noFill/>
        </p:spPr>
        <p:txBody>
          <a:bodyPr wrap="none" rtlCol="0">
            <a:spAutoFit/>
          </a:bodyPr>
          <a:lstStyle/>
          <a:p>
            <a:r>
              <a:rPr lang="en-US" dirty="0"/>
              <a:t>is a positive integer</a:t>
            </a:r>
          </a:p>
        </p:txBody>
      </p:sp>
      <p:sp>
        <p:nvSpPr>
          <p:cNvPr id="31" name="Title 1">
            <a:extLst>
              <a:ext uri="{FF2B5EF4-FFF2-40B4-BE49-F238E27FC236}">
                <a16:creationId xmlns:a16="http://schemas.microsoft.com/office/drawing/2014/main" id="{B1336FB8-556C-4EC6-84FD-963CF2D9C972}"/>
              </a:ext>
            </a:extLst>
          </p:cNvPr>
          <p:cNvSpPr>
            <a:spLocks noGrp="1"/>
          </p:cNvSpPr>
          <p:nvPr>
            <p:ph type="title"/>
          </p:nvPr>
        </p:nvSpPr>
        <p:spPr>
          <a:xfrm>
            <a:off x="636588" y="-149660"/>
            <a:ext cx="8229600" cy="1143000"/>
          </a:xfrm>
        </p:spPr>
        <p:txBody>
          <a:bodyPr/>
          <a:lstStyle/>
          <a:p>
            <a:r>
              <a:rPr lang="en-US" dirty="0"/>
              <a:t>Vibration modes on a string </a:t>
            </a:r>
          </a:p>
        </p:txBody>
      </p:sp>
      <p:sp>
        <p:nvSpPr>
          <p:cNvPr id="30" name="TextBox 29">
            <a:extLst>
              <a:ext uri="{FF2B5EF4-FFF2-40B4-BE49-F238E27FC236}">
                <a16:creationId xmlns:a16="http://schemas.microsoft.com/office/drawing/2014/main" id="{DBD1156D-797D-4C0C-A4E6-91D855EC81C5}"/>
              </a:ext>
            </a:extLst>
          </p:cNvPr>
          <p:cNvSpPr txBox="1"/>
          <p:nvPr/>
        </p:nvSpPr>
        <p:spPr>
          <a:xfrm>
            <a:off x="375251" y="2564904"/>
            <a:ext cx="6226320" cy="369332"/>
          </a:xfrm>
          <a:prstGeom prst="rect">
            <a:avLst/>
          </a:prstGeom>
          <a:noFill/>
        </p:spPr>
        <p:txBody>
          <a:bodyPr wrap="none" rtlCol="0">
            <a:spAutoFit/>
          </a:bodyPr>
          <a:lstStyle/>
          <a:p>
            <a:r>
              <a:rPr lang="en-US" dirty="0"/>
              <a:t>The propagation of a travelling wave on the string is at the velocity  </a:t>
            </a:r>
          </a:p>
        </p:txBody>
      </p:sp>
    </p:spTree>
    <p:extLst>
      <p:ext uri="{BB962C8B-B14F-4D97-AF65-F5344CB8AC3E}">
        <p14:creationId xmlns:p14="http://schemas.microsoft.com/office/powerpoint/2010/main" val="4166813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69</a:t>
            </a:fld>
            <a:endParaRPr lang="en-US" altLang="zh-CN"/>
          </a:p>
        </p:txBody>
      </p:sp>
      <p:sp>
        <p:nvSpPr>
          <p:cNvPr id="5" name="TextBox 4">
            <a:extLst>
              <a:ext uri="{FF2B5EF4-FFF2-40B4-BE49-F238E27FC236}">
                <a16:creationId xmlns:a16="http://schemas.microsoft.com/office/drawing/2014/main" id="{37F28A70-A2B8-4FE3-8F2A-488EC8EA75A8}"/>
              </a:ext>
            </a:extLst>
          </p:cNvPr>
          <p:cNvSpPr txBox="1"/>
          <p:nvPr/>
        </p:nvSpPr>
        <p:spPr>
          <a:xfrm>
            <a:off x="554361" y="1192173"/>
            <a:ext cx="7632847" cy="2123658"/>
          </a:xfrm>
          <a:prstGeom prst="rect">
            <a:avLst/>
          </a:prstGeom>
          <a:noFill/>
        </p:spPr>
        <p:txBody>
          <a:bodyPr wrap="square" rtlCol="0">
            <a:spAutoFit/>
          </a:bodyPr>
          <a:lstStyle/>
          <a:p>
            <a:pPr marL="457200" indent="-457200">
              <a:buFont typeface="Arial" panose="020B0604020202020204" pitchFamily="34" charset="0"/>
              <a:buChar char="•"/>
            </a:pPr>
            <a:r>
              <a:rPr lang="en-US" sz="2000" dirty="0"/>
              <a:t>In a musical instrument with strings with fixed end, when a note is played, the sound wave produced have the same frequency that the fundamental frequency of the string (but the wavelength of the sound wave is different than the wavelength on the standing wave on the string). </a:t>
            </a:r>
          </a:p>
          <a:p>
            <a:pPr marL="457200" indent="-457200">
              <a:buFont typeface="Arial" panose="020B0604020202020204" pitchFamily="34" charset="0"/>
              <a:buChar char="•"/>
            </a:pPr>
            <a:endParaRPr lang="en-US" sz="3200" dirty="0"/>
          </a:p>
        </p:txBody>
      </p:sp>
      <p:pic>
        <p:nvPicPr>
          <p:cNvPr id="6" name="Picture 5">
            <a:extLst>
              <a:ext uri="{FF2B5EF4-FFF2-40B4-BE49-F238E27FC236}">
                <a16:creationId xmlns:a16="http://schemas.microsoft.com/office/drawing/2014/main" id="{EC59460A-9CDB-45A7-91AE-66A169F01F3F}"/>
              </a:ext>
            </a:extLst>
          </p:cNvPr>
          <p:cNvPicPr>
            <a:picLocks noChangeAspect="1"/>
          </p:cNvPicPr>
          <p:nvPr/>
        </p:nvPicPr>
        <p:blipFill>
          <a:blip r:embed="rId3"/>
          <a:stretch>
            <a:fillRect/>
          </a:stretch>
        </p:blipFill>
        <p:spPr>
          <a:xfrm>
            <a:off x="2858616" y="2848357"/>
            <a:ext cx="3426495" cy="2402205"/>
          </a:xfrm>
          <a:prstGeom prst="rect">
            <a:avLst/>
          </a:prstGeom>
        </p:spPr>
      </p:pic>
      <p:sp>
        <p:nvSpPr>
          <p:cNvPr id="7" name="TextBox 6">
            <a:extLst>
              <a:ext uri="{FF2B5EF4-FFF2-40B4-BE49-F238E27FC236}">
                <a16:creationId xmlns:a16="http://schemas.microsoft.com/office/drawing/2014/main" id="{010781EE-98F5-46B5-91B7-4D58FD9FD4A1}"/>
              </a:ext>
            </a:extLst>
          </p:cNvPr>
          <p:cNvSpPr txBox="1"/>
          <p:nvPr/>
        </p:nvSpPr>
        <p:spPr>
          <a:xfrm>
            <a:off x="2198009" y="5152613"/>
            <a:ext cx="4345549" cy="830997"/>
          </a:xfrm>
          <a:prstGeom prst="rect">
            <a:avLst/>
          </a:prstGeom>
          <a:noFill/>
        </p:spPr>
        <p:txBody>
          <a:bodyPr wrap="none" rtlCol="0">
            <a:spAutoFit/>
          </a:bodyPr>
          <a:lstStyle/>
          <a:p>
            <a:r>
              <a:rPr lang="en-US" sz="1200" dirty="0">
                <a:hlinkClick r:id="rId4"/>
              </a:rPr>
              <a:t>https://www.slideshare.net/sangitaholkar/stationary-waves-53773396</a:t>
            </a:r>
            <a:endParaRPr lang="en-US" sz="1200" dirty="0"/>
          </a:p>
          <a:p>
            <a:endParaRPr lang="en-US" sz="1200" dirty="0"/>
          </a:p>
          <a:p>
            <a:endParaRPr lang="en-US" sz="1200" dirty="0"/>
          </a:p>
          <a:p>
            <a:endParaRPr lang="en-US" sz="1200" dirty="0"/>
          </a:p>
        </p:txBody>
      </p:sp>
      <p:sp>
        <p:nvSpPr>
          <p:cNvPr id="9" name="Title 1">
            <a:extLst>
              <a:ext uri="{FF2B5EF4-FFF2-40B4-BE49-F238E27FC236}">
                <a16:creationId xmlns:a16="http://schemas.microsoft.com/office/drawing/2014/main" id="{74031791-53B1-4C49-8A70-0096B02D2743}"/>
              </a:ext>
            </a:extLst>
          </p:cNvPr>
          <p:cNvSpPr>
            <a:spLocks noGrp="1"/>
          </p:cNvSpPr>
          <p:nvPr>
            <p:ph type="title"/>
          </p:nvPr>
        </p:nvSpPr>
        <p:spPr>
          <a:xfrm>
            <a:off x="636588" y="-149660"/>
            <a:ext cx="8229600" cy="1143000"/>
          </a:xfrm>
        </p:spPr>
        <p:txBody>
          <a:bodyPr/>
          <a:lstStyle/>
          <a:p>
            <a:r>
              <a:rPr lang="en-US" dirty="0"/>
              <a:t>Vibration modes on a string </a:t>
            </a:r>
          </a:p>
        </p:txBody>
      </p:sp>
    </p:spTree>
    <p:extLst>
      <p:ext uri="{BB962C8B-B14F-4D97-AF65-F5344CB8AC3E}">
        <p14:creationId xmlns:p14="http://schemas.microsoft.com/office/powerpoint/2010/main" val="2124466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7</a:t>
            </a:fld>
            <a:endParaRPr lang="en-US" altLang="zh-CN"/>
          </a:p>
        </p:txBody>
      </p:sp>
      <p:sp>
        <p:nvSpPr>
          <p:cNvPr id="5" name="Title 1"/>
          <p:cNvSpPr>
            <a:spLocks noGrp="1"/>
          </p:cNvSpPr>
          <p:nvPr>
            <p:ph type="title"/>
          </p:nvPr>
        </p:nvSpPr>
        <p:spPr>
          <a:xfrm>
            <a:off x="935236" y="-25112"/>
            <a:ext cx="8229600" cy="1143000"/>
          </a:xfrm>
        </p:spPr>
        <p:txBody>
          <a:bodyPr/>
          <a:lstStyle/>
          <a:p>
            <a:r>
              <a:rPr lang="en-US" sz="4000" dirty="0"/>
              <a:t>Principle of superposition of waves</a:t>
            </a:r>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636588" y="1117888"/>
                <a:ext cx="8229600" cy="4525963"/>
              </a:xfrm>
            </p:spPr>
            <p:txBody>
              <a:bodyPr/>
              <a:lstStyle/>
              <a:p>
                <a:r>
                  <a:rPr lang="en-US" sz="2800" dirty="0"/>
                  <a:t>We consider the propagation of two waves (for instance, two pulses or two oscillating waves on a string):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oMath>
                </a14:m>
                <a:r>
                  <a:rPr lang="en-US" sz="2800" dirty="0"/>
                  <a:t> and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b="0" i="1" smtClean="0">
                            <a:latin typeface="Cambria Math" panose="02040503050406030204" pitchFamily="18" charset="0"/>
                          </a:rPr>
                          <m:t>2</m:t>
                        </m:r>
                      </m:sub>
                    </m:sSub>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𝑡</m:t>
                    </m:r>
                    <m:r>
                      <a:rPr lang="en-US" sz="2800" i="1">
                        <a:latin typeface="Cambria Math" panose="02040503050406030204" pitchFamily="18" charset="0"/>
                      </a:rPr>
                      <m:t>)</m:t>
                    </m:r>
                  </m:oMath>
                </a14:m>
                <a:r>
                  <a:rPr lang="en-US" sz="2800" dirty="0"/>
                  <a:t> </a:t>
                </a:r>
              </a:p>
              <a:p>
                <a:r>
                  <a:rPr lang="en-US" sz="2800" dirty="0"/>
                  <a:t>The resulting displacement </a:t>
                </a:r>
                <a14:m>
                  <m:oMath xmlns:m="http://schemas.openxmlformats.org/officeDocument/2006/math">
                    <m:r>
                      <m:rPr>
                        <m:sty m:val="p"/>
                      </m:rPr>
                      <a:rPr lang="en-US" sz="2800">
                        <a:latin typeface="Cambria Math" panose="02040503050406030204" pitchFamily="18" charset="0"/>
                      </a:rPr>
                      <m:t>y</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𝑡</m:t>
                    </m:r>
                    <m:r>
                      <a:rPr lang="en-US" sz="2800" i="1">
                        <a:latin typeface="Cambria Math" panose="02040503050406030204" pitchFamily="18" charset="0"/>
                      </a:rPr>
                      <m:t>)</m:t>
                    </m:r>
                  </m:oMath>
                </a14:m>
                <a:r>
                  <a:rPr lang="en-US" sz="2800" dirty="0"/>
                  <a:t> is then:</a:t>
                </a:r>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636588" y="1117888"/>
                <a:ext cx="8229600" cy="4525963"/>
              </a:xfrm>
              <a:blipFill>
                <a:blip r:embed="rId3"/>
                <a:stretch>
                  <a:fillRect l="-1333" t="-1346" r="-7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371249" y="3513747"/>
                <a:ext cx="4639027" cy="984885"/>
              </a:xfrm>
              <a:prstGeom prst="rect">
                <a:avLst/>
              </a:prstGeom>
              <a:noFill/>
            </p:spPr>
            <p:txBody>
              <a:bodyPr wrap="none" lIns="0" tIns="0" rIns="0" bIns="0" rtlCol="0">
                <a:spAutoFit/>
              </a:bodyPr>
              <a:lstStyle/>
              <a:p>
                <a14:m>
                  <m:oMath xmlns:m="http://schemas.openxmlformats.org/officeDocument/2006/math">
                    <m:r>
                      <a:rPr lang="en-US" sz="3200" b="0" i="1" smtClean="0">
                        <a:latin typeface="Cambria Math" panose="02040503050406030204" pitchFamily="18" charset="0"/>
                      </a:rPr>
                      <m:t>𝑦</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𝑡</m:t>
                        </m:r>
                      </m:e>
                    </m:d>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1</m:t>
                        </m:r>
                      </m:sub>
                    </m:sSub>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r>
                      <a:rPr lang="en-US" sz="3200" i="1">
                        <a:latin typeface="Cambria Math" panose="02040503050406030204" pitchFamily="18" charset="0"/>
                      </a:rPr>
                      <m:t>𝑡</m:t>
                    </m:r>
                    <m:r>
                      <a:rPr lang="en-US" sz="3200" i="1">
                        <a:latin typeface="Cambria Math" panose="02040503050406030204" pitchFamily="18" charset="0"/>
                      </a:rPr>
                      <m:t>)</m:t>
                    </m:r>
                  </m:oMath>
                </a14:m>
                <a:r>
                  <a:rPr lang="en-US" sz="3200" dirty="0"/>
                  <a:t>+</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2</m:t>
                        </m:r>
                      </m:sub>
                    </m:sSub>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r>
                      <a:rPr lang="en-US" sz="3200" i="1">
                        <a:latin typeface="Cambria Math" panose="02040503050406030204" pitchFamily="18" charset="0"/>
                      </a:rPr>
                      <m:t>𝑡</m:t>
                    </m:r>
                    <m:r>
                      <a:rPr lang="en-US" sz="3200" i="1">
                        <a:latin typeface="Cambria Math" panose="02040503050406030204" pitchFamily="18" charset="0"/>
                      </a:rPr>
                      <m:t>)</m:t>
                    </m:r>
                  </m:oMath>
                </a14:m>
                <a:r>
                  <a:rPr lang="en-US" sz="3200" dirty="0"/>
                  <a:t> </a:t>
                </a:r>
              </a:p>
              <a:p>
                <a:endParaRPr lang="en-US" sz="3200" dirty="0"/>
              </a:p>
            </p:txBody>
          </p:sp>
        </mc:Choice>
        <mc:Fallback xmlns="">
          <p:sp>
            <p:nvSpPr>
              <p:cNvPr id="7" name="TextBox 6"/>
              <p:cNvSpPr txBox="1">
                <a:spLocks noRot="1" noChangeAspect="1" noMove="1" noResize="1" noEditPoints="1" noAdjustHandles="1" noChangeArrowheads="1" noChangeShapeType="1" noTextEdit="1"/>
              </p:cNvSpPr>
              <p:nvPr/>
            </p:nvSpPr>
            <p:spPr>
              <a:xfrm>
                <a:off x="2371249" y="3513747"/>
                <a:ext cx="4639027" cy="984885"/>
              </a:xfrm>
              <a:prstGeom prst="rect">
                <a:avLst/>
              </a:prstGeom>
              <a:blipFill>
                <a:blip r:embed="rId4"/>
                <a:stretch>
                  <a:fillRect t="-12963"/>
                </a:stretch>
              </a:blipFill>
            </p:spPr>
            <p:txBody>
              <a:bodyPr/>
              <a:lstStyle/>
              <a:p>
                <a:r>
                  <a:rPr lang="en-US">
                    <a:noFill/>
                  </a:rPr>
                  <a:t> </a:t>
                </a:r>
              </a:p>
            </p:txBody>
          </p:sp>
        </mc:Fallback>
      </mc:AlternateContent>
      <p:sp>
        <p:nvSpPr>
          <p:cNvPr id="8" name="TextBox 7"/>
          <p:cNvSpPr txBox="1"/>
          <p:nvPr/>
        </p:nvSpPr>
        <p:spPr>
          <a:xfrm>
            <a:off x="551359" y="4889658"/>
            <a:ext cx="8278805" cy="369332"/>
          </a:xfrm>
          <a:prstGeom prst="rect">
            <a:avLst/>
          </a:prstGeom>
          <a:noFill/>
        </p:spPr>
        <p:txBody>
          <a:bodyPr wrap="none" rtlCol="0">
            <a:spAutoFit/>
          </a:bodyPr>
          <a:lstStyle/>
          <a:p>
            <a:r>
              <a:rPr lang="en-US" dirty="0"/>
              <a:t>This principle is called “principle of superposition” or “principle of linear superposition”.</a:t>
            </a:r>
          </a:p>
        </p:txBody>
      </p:sp>
    </p:spTree>
    <p:extLst>
      <p:ext uri="{BB962C8B-B14F-4D97-AF65-F5344CB8AC3E}">
        <p14:creationId xmlns:p14="http://schemas.microsoft.com/office/powerpoint/2010/main" val="16755584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70</a:t>
            </a:fld>
            <a:endParaRPr lang="en-US" altLang="zh-CN"/>
          </a:p>
        </p:txBody>
      </p:sp>
      <p:sp>
        <p:nvSpPr>
          <p:cNvPr id="3" name="TextBox 2">
            <a:extLst>
              <a:ext uri="{FF2B5EF4-FFF2-40B4-BE49-F238E27FC236}">
                <a16:creationId xmlns:a16="http://schemas.microsoft.com/office/drawing/2014/main" id="{37F28A70-A2B8-4FE3-8F2A-488EC8EA75A8}"/>
              </a:ext>
            </a:extLst>
          </p:cNvPr>
          <p:cNvSpPr txBox="1"/>
          <p:nvPr/>
        </p:nvSpPr>
        <p:spPr>
          <a:xfrm>
            <a:off x="179513" y="980728"/>
            <a:ext cx="5256584" cy="3385542"/>
          </a:xfrm>
          <a:prstGeom prst="rect">
            <a:avLst/>
          </a:prstGeom>
          <a:noFill/>
        </p:spPr>
        <p:txBody>
          <a:bodyPr wrap="square" rtlCol="0">
            <a:spAutoFit/>
          </a:bodyPr>
          <a:lstStyle/>
          <a:p>
            <a:pPr marL="457200" indent="-457200">
              <a:buFont typeface="Arial" panose="020B0604020202020204" pitchFamily="34" charset="0"/>
              <a:buChar char="•"/>
            </a:pPr>
            <a:endParaRPr lang="en-US" dirty="0"/>
          </a:p>
          <a:p>
            <a:pPr marL="457200" indent="-457200" algn="just">
              <a:buFont typeface="Arial" panose="020B0604020202020204" pitchFamily="34" charset="0"/>
              <a:buChar char="•"/>
            </a:pPr>
            <a:r>
              <a:rPr lang="en-US" sz="2800" dirty="0"/>
              <a:t>Wind instruments have also vibration modes controlled by the length of the pipes (the perturbation is the locale pressure in the wind instrument, the standing waves are </a:t>
            </a:r>
            <a:r>
              <a:rPr lang="en-US" sz="2800" b="1" dirty="0"/>
              <a:t>longitudinal standing waves</a:t>
            </a:r>
            <a:r>
              <a:rPr lang="en-US" sz="2800" dirty="0"/>
              <a:t>). </a:t>
            </a:r>
          </a:p>
        </p:txBody>
      </p:sp>
      <p:pic>
        <p:nvPicPr>
          <p:cNvPr id="5" name="Picture 4">
            <a:extLst>
              <a:ext uri="{FF2B5EF4-FFF2-40B4-BE49-F238E27FC236}">
                <a16:creationId xmlns:a16="http://schemas.microsoft.com/office/drawing/2014/main" id="{926B2F9F-F60B-4271-8E70-E87B50B67B11}"/>
              </a:ext>
            </a:extLst>
          </p:cNvPr>
          <p:cNvPicPr>
            <a:picLocks noChangeAspect="1"/>
          </p:cNvPicPr>
          <p:nvPr/>
        </p:nvPicPr>
        <p:blipFill>
          <a:blip r:embed="rId3"/>
          <a:stretch>
            <a:fillRect/>
          </a:stretch>
        </p:blipFill>
        <p:spPr>
          <a:xfrm>
            <a:off x="5652121" y="822787"/>
            <a:ext cx="2880319" cy="2100233"/>
          </a:xfrm>
          <a:prstGeom prst="rect">
            <a:avLst/>
          </a:prstGeom>
        </p:spPr>
      </p:pic>
      <p:pic>
        <p:nvPicPr>
          <p:cNvPr id="6" name="Picture 5">
            <a:extLst>
              <a:ext uri="{FF2B5EF4-FFF2-40B4-BE49-F238E27FC236}">
                <a16:creationId xmlns:a16="http://schemas.microsoft.com/office/drawing/2014/main" id="{36130DE4-3C93-4194-A42C-9041AD48D636}"/>
              </a:ext>
            </a:extLst>
          </p:cNvPr>
          <p:cNvPicPr>
            <a:picLocks noChangeAspect="1"/>
          </p:cNvPicPr>
          <p:nvPr/>
        </p:nvPicPr>
        <p:blipFill>
          <a:blip r:embed="rId4"/>
          <a:stretch>
            <a:fillRect/>
          </a:stretch>
        </p:blipFill>
        <p:spPr>
          <a:xfrm>
            <a:off x="5671158" y="3214390"/>
            <a:ext cx="2842244" cy="3476228"/>
          </a:xfrm>
          <a:prstGeom prst="rect">
            <a:avLst/>
          </a:prstGeom>
        </p:spPr>
      </p:pic>
      <p:sp>
        <p:nvSpPr>
          <p:cNvPr id="7" name="TextBox 6">
            <a:extLst>
              <a:ext uri="{FF2B5EF4-FFF2-40B4-BE49-F238E27FC236}">
                <a16:creationId xmlns:a16="http://schemas.microsoft.com/office/drawing/2014/main" id="{2482A703-D724-45A2-86B3-C23D9CF443CD}"/>
              </a:ext>
            </a:extLst>
          </p:cNvPr>
          <p:cNvSpPr txBox="1"/>
          <p:nvPr/>
        </p:nvSpPr>
        <p:spPr>
          <a:xfrm>
            <a:off x="5573815" y="2888943"/>
            <a:ext cx="2939587" cy="523220"/>
          </a:xfrm>
          <a:prstGeom prst="rect">
            <a:avLst/>
          </a:prstGeom>
          <a:noFill/>
        </p:spPr>
        <p:txBody>
          <a:bodyPr wrap="none" rtlCol="0">
            <a:spAutoFit/>
          </a:bodyPr>
          <a:lstStyle/>
          <a:p>
            <a:r>
              <a:rPr lang="en-US" sz="1400" dirty="0">
                <a:hlinkClick r:id="rId5"/>
              </a:rPr>
              <a:t>http://slideplayer.com/slide/6283540/</a:t>
            </a:r>
            <a:endParaRPr lang="en-US" sz="1400" dirty="0"/>
          </a:p>
          <a:p>
            <a:endParaRPr lang="en-US" sz="1400" dirty="0"/>
          </a:p>
        </p:txBody>
      </p:sp>
      <p:sp>
        <p:nvSpPr>
          <p:cNvPr id="8" name="Arrow: Right 7">
            <a:extLst>
              <a:ext uri="{FF2B5EF4-FFF2-40B4-BE49-F238E27FC236}">
                <a16:creationId xmlns:a16="http://schemas.microsoft.com/office/drawing/2014/main" id="{CFDA8340-602C-4E47-A36E-4F64CC8355A3}"/>
              </a:ext>
            </a:extLst>
          </p:cNvPr>
          <p:cNvSpPr/>
          <p:nvPr/>
        </p:nvSpPr>
        <p:spPr bwMode="auto">
          <a:xfrm>
            <a:off x="5592180" y="5166484"/>
            <a:ext cx="648072"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9954D2A-6D3E-4E2B-B85E-73AF6524A8EB}"/>
                  </a:ext>
                </a:extLst>
              </p:cNvPr>
              <p:cNvSpPr txBox="1"/>
              <p:nvPr/>
            </p:nvSpPr>
            <p:spPr>
              <a:xfrm>
                <a:off x="3247492" y="4952504"/>
                <a:ext cx="2326323" cy="1051826"/>
              </a:xfrm>
              <a:prstGeom prst="rect">
                <a:avLst/>
              </a:prstGeom>
              <a:noFill/>
            </p:spPr>
            <p:txBody>
              <a:bodyPr wrap="square" rtlCol="0">
                <a:spAutoFit/>
              </a:bodyPr>
              <a:lstStyle/>
              <a:p>
                <a:pPr algn="just"/>
                <a:r>
                  <a:rPr lang="en-US" dirty="0"/>
                  <a:t>At the fundamental frequency, the length of the pipe is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rPr>
                          <m:t>4</m:t>
                        </m:r>
                      </m:den>
                    </m:f>
                  </m:oMath>
                </a14:m>
                <a:r>
                  <a:rPr lang="en-US" dirty="0"/>
                  <a:t> </a:t>
                </a:r>
              </a:p>
            </p:txBody>
          </p:sp>
        </mc:Choice>
        <mc:Fallback xmlns="">
          <p:sp>
            <p:nvSpPr>
              <p:cNvPr id="9" name="TextBox 8">
                <a:extLst>
                  <a:ext uri="{FF2B5EF4-FFF2-40B4-BE49-F238E27FC236}">
                    <a16:creationId xmlns:a16="http://schemas.microsoft.com/office/drawing/2014/main" id="{39954D2A-6D3E-4E2B-B85E-73AF6524A8EB}"/>
                  </a:ext>
                </a:extLst>
              </p:cNvPr>
              <p:cNvSpPr txBox="1">
                <a:spLocks noRot="1" noChangeAspect="1" noMove="1" noResize="1" noEditPoints="1" noAdjustHandles="1" noChangeArrowheads="1" noChangeShapeType="1" noTextEdit="1"/>
              </p:cNvSpPr>
              <p:nvPr/>
            </p:nvSpPr>
            <p:spPr>
              <a:xfrm>
                <a:off x="3247492" y="4952504"/>
                <a:ext cx="2326323" cy="1051826"/>
              </a:xfrm>
              <a:prstGeom prst="rect">
                <a:avLst/>
              </a:prstGeom>
              <a:blipFill>
                <a:blip r:embed="rId6"/>
                <a:stretch>
                  <a:fillRect l="-2362" t="-2890" r="-2362" b="-2312"/>
                </a:stretch>
              </a:blipFill>
            </p:spPr>
            <p:txBody>
              <a:bodyPr/>
              <a:lstStyle/>
              <a:p>
                <a:r>
                  <a:rPr lang="en-US">
                    <a:noFill/>
                  </a:rPr>
                  <a:t> </a:t>
                </a:r>
              </a:p>
            </p:txBody>
          </p:sp>
        </mc:Fallback>
      </mc:AlternateContent>
      <p:sp>
        <p:nvSpPr>
          <p:cNvPr id="12" name="Title 1">
            <a:extLst>
              <a:ext uri="{FF2B5EF4-FFF2-40B4-BE49-F238E27FC236}">
                <a16:creationId xmlns:a16="http://schemas.microsoft.com/office/drawing/2014/main" id="{69507C6C-9F9C-4786-809C-A15555C8E1E1}"/>
              </a:ext>
            </a:extLst>
          </p:cNvPr>
          <p:cNvSpPr>
            <a:spLocks noGrp="1"/>
          </p:cNvSpPr>
          <p:nvPr>
            <p:ph type="title"/>
          </p:nvPr>
        </p:nvSpPr>
        <p:spPr>
          <a:xfrm>
            <a:off x="636588" y="-149660"/>
            <a:ext cx="8229600" cy="1143000"/>
          </a:xfrm>
        </p:spPr>
        <p:txBody>
          <a:bodyPr/>
          <a:lstStyle/>
          <a:p>
            <a:r>
              <a:rPr lang="en-US" dirty="0"/>
              <a:t>Vibration modes on a string </a:t>
            </a:r>
          </a:p>
        </p:txBody>
      </p:sp>
    </p:spTree>
    <p:extLst>
      <p:ext uri="{BB962C8B-B14F-4D97-AF65-F5344CB8AC3E}">
        <p14:creationId xmlns:p14="http://schemas.microsoft.com/office/powerpoint/2010/main" val="16387265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050"/>
            <a:ext cx="8229600" cy="1143000"/>
          </a:xfrm>
        </p:spPr>
        <p:txBody>
          <a:bodyPr/>
          <a:lstStyle/>
          <a:p>
            <a:r>
              <a:rPr lang="en-GB" sz="3200" dirty="0"/>
              <a:t>What about if the frequency of vibration is not a multiple of the fundamental frequency (first harmonic) ?</a:t>
            </a:r>
            <a:endParaRPr lang="en-US" sz="3200"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pPr/>
              <a:t>71</a:t>
            </a:fld>
            <a:endParaRPr lang="en-US" altLang="zh-CN"/>
          </a:p>
        </p:txBody>
      </p:sp>
      <p:sp>
        <p:nvSpPr>
          <p:cNvPr id="5" name="Right Arrow 4"/>
          <p:cNvSpPr/>
          <p:nvPr/>
        </p:nvSpPr>
        <p:spPr>
          <a:xfrm>
            <a:off x="914400" y="2204864"/>
            <a:ext cx="777280"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835696" y="2121461"/>
            <a:ext cx="5245347" cy="523220"/>
          </a:xfrm>
          <a:prstGeom prst="rect">
            <a:avLst/>
          </a:prstGeom>
          <a:noFill/>
        </p:spPr>
        <p:txBody>
          <a:bodyPr wrap="none" rtlCol="0">
            <a:spAutoFit/>
          </a:bodyPr>
          <a:lstStyle/>
          <a:p>
            <a:r>
              <a:rPr lang="en-GB" sz="2800" dirty="0"/>
              <a:t>There is still propagation of waves </a:t>
            </a:r>
            <a:endParaRPr lang="en-US" sz="2800" dirty="0"/>
          </a:p>
        </p:txBody>
      </p:sp>
      <p:sp>
        <p:nvSpPr>
          <p:cNvPr id="7" name="Right Arrow 6"/>
          <p:cNvSpPr/>
          <p:nvPr/>
        </p:nvSpPr>
        <p:spPr>
          <a:xfrm>
            <a:off x="899592" y="2924944"/>
            <a:ext cx="777280"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35696" y="2833772"/>
            <a:ext cx="5375189" cy="523220"/>
          </a:xfrm>
          <a:prstGeom prst="rect">
            <a:avLst/>
          </a:prstGeom>
          <a:noFill/>
        </p:spPr>
        <p:txBody>
          <a:bodyPr wrap="none" rtlCol="0">
            <a:spAutoFit/>
          </a:bodyPr>
          <a:lstStyle/>
          <a:p>
            <a:r>
              <a:rPr lang="en-GB" sz="2800" dirty="0"/>
              <a:t>There is still superposition of waves</a:t>
            </a:r>
            <a:endParaRPr lang="en-US" sz="2800" dirty="0"/>
          </a:p>
        </p:txBody>
      </p:sp>
      <p:sp>
        <p:nvSpPr>
          <p:cNvPr id="9" name="Right Arrow 8"/>
          <p:cNvSpPr/>
          <p:nvPr/>
        </p:nvSpPr>
        <p:spPr>
          <a:xfrm>
            <a:off x="899592" y="3717032"/>
            <a:ext cx="777280"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835696" y="3625860"/>
            <a:ext cx="6708888" cy="523220"/>
          </a:xfrm>
          <a:prstGeom prst="rect">
            <a:avLst/>
          </a:prstGeom>
          <a:noFill/>
        </p:spPr>
        <p:txBody>
          <a:bodyPr wrap="none" rtlCol="0">
            <a:spAutoFit/>
          </a:bodyPr>
          <a:lstStyle/>
          <a:p>
            <a:r>
              <a:rPr lang="en-GB" sz="2800" dirty="0"/>
              <a:t>But there is no standing waves phenomenon </a:t>
            </a:r>
            <a:endParaRPr lang="en-US" sz="2800" dirty="0"/>
          </a:p>
        </p:txBody>
      </p:sp>
    </p:spTree>
    <p:extLst>
      <p:ext uri="{BB962C8B-B14F-4D97-AF65-F5344CB8AC3E}">
        <p14:creationId xmlns:p14="http://schemas.microsoft.com/office/powerpoint/2010/main" val="39396884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72</a:t>
            </a:fld>
            <a:endParaRPr lang="en-US" altLang="zh-CN"/>
          </a:p>
        </p:txBody>
      </p:sp>
      <p:sp>
        <p:nvSpPr>
          <p:cNvPr id="3" name="Title 1">
            <a:extLst>
              <a:ext uri="{FF2B5EF4-FFF2-40B4-BE49-F238E27FC236}">
                <a16:creationId xmlns:a16="http://schemas.microsoft.com/office/drawing/2014/main" id="{C7AD1DE7-3957-4C88-95C3-E28121AE77F6}"/>
              </a:ext>
            </a:extLst>
          </p:cNvPr>
          <p:cNvSpPr>
            <a:spLocks noGrp="1"/>
          </p:cNvSpPr>
          <p:nvPr>
            <p:ph type="title"/>
          </p:nvPr>
        </p:nvSpPr>
        <p:spPr>
          <a:xfrm>
            <a:off x="636588" y="-243408"/>
            <a:ext cx="8229600" cy="1143000"/>
          </a:xfrm>
        </p:spPr>
        <p:txBody>
          <a:bodyPr/>
          <a:lstStyle/>
          <a:p>
            <a:r>
              <a:rPr lang="en-US" dirty="0"/>
              <a:t>Standing waves</a:t>
            </a:r>
          </a:p>
        </p:txBody>
      </p:sp>
      <p:sp>
        <p:nvSpPr>
          <p:cNvPr id="5" name="Content Placeholder 2">
            <a:extLst>
              <a:ext uri="{FF2B5EF4-FFF2-40B4-BE49-F238E27FC236}">
                <a16:creationId xmlns:a16="http://schemas.microsoft.com/office/drawing/2014/main" id="{5F390C90-C20C-401C-89B0-2A7B3B4D11F2}"/>
              </a:ext>
            </a:extLst>
          </p:cNvPr>
          <p:cNvSpPr>
            <a:spLocks noGrp="1"/>
          </p:cNvSpPr>
          <p:nvPr>
            <p:ph idx="1"/>
          </p:nvPr>
        </p:nvSpPr>
        <p:spPr>
          <a:xfrm>
            <a:off x="636588" y="1082154"/>
            <a:ext cx="8229600" cy="4525963"/>
          </a:xfrm>
        </p:spPr>
        <p:txBody>
          <a:bodyPr/>
          <a:lstStyle/>
          <a:p>
            <a:r>
              <a:rPr lang="en-US" dirty="0"/>
              <a:t>Standing waves can also be generated by 2D waves and by 3D waves</a:t>
            </a:r>
          </a:p>
        </p:txBody>
      </p:sp>
      <p:pic>
        <p:nvPicPr>
          <p:cNvPr id="6" name="Picture 5">
            <a:extLst>
              <a:ext uri="{FF2B5EF4-FFF2-40B4-BE49-F238E27FC236}">
                <a16:creationId xmlns:a16="http://schemas.microsoft.com/office/drawing/2014/main" id="{3B0248CE-7E16-4AE5-910C-9D4182C463A0}"/>
              </a:ext>
            </a:extLst>
          </p:cNvPr>
          <p:cNvPicPr>
            <a:picLocks noChangeAspect="1"/>
          </p:cNvPicPr>
          <p:nvPr/>
        </p:nvPicPr>
        <p:blipFill>
          <a:blip r:embed="rId3"/>
          <a:stretch>
            <a:fillRect/>
          </a:stretch>
        </p:blipFill>
        <p:spPr>
          <a:xfrm>
            <a:off x="502916" y="2171601"/>
            <a:ext cx="3591679" cy="2232248"/>
          </a:xfrm>
          <a:prstGeom prst="rect">
            <a:avLst/>
          </a:prstGeom>
        </p:spPr>
      </p:pic>
      <p:sp>
        <p:nvSpPr>
          <p:cNvPr id="7" name="TextBox 6">
            <a:extLst>
              <a:ext uri="{FF2B5EF4-FFF2-40B4-BE49-F238E27FC236}">
                <a16:creationId xmlns:a16="http://schemas.microsoft.com/office/drawing/2014/main" id="{D97E80F7-0BC5-4CF0-899A-3E75075DC5AA}"/>
              </a:ext>
            </a:extLst>
          </p:cNvPr>
          <p:cNvSpPr txBox="1"/>
          <p:nvPr/>
        </p:nvSpPr>
        <p:spPr>
          <a:xfrm>
            <a:off x="437920" y="4359651"/>
            <a:ext cx="2594428" cy="461665"/>
          </a:xfrm>
          <a:prstGeom prst="rect">
            <a:avLst/>
          </a:prstGeom>
          <a:noFill/>
        </p:spPr>
        <p:txBody>
          <a:bodyPr wrap="none" rtlCol="0">
            <a:spAutoFit/>
          </a:bodyPr>
          <a:lstStyle/>
          <a:p>
            <a:r>
              <a:rPr lang="en-US" sz="1200" dirty="0">
                <a:hlinkClick r:id="rId4"/>
              </a:rPr>
              <a:t>http://www.blazelabs.com/f-p-wave.asp</a:t>
            </a:r>
            <a:endParaRPr lang="en-US" sz="1200" dirty="0"/>
          </a:p>
          <a:p>
            <a:endParaRPr lang="en-US" sz="1200" dirty="0"/>
          </a:p>
        </p:txBody>
      </p:sp>
    </p:spTree>
    <p:extLst>
      <p:ext uri="{BB962C8B-B14F-4D97-AF65-F5344CB8AC3E}">
        <p14:creationId xmlns:p14="http://schemas.microsoft.com/office/powerpoint/2010/main" val="18525315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73</a:t>
            </a:fld>
            <a:endParaRPr lang="en-US" altLang="zh-CN"/>
          </a:p>
        </p:txBody>
      </p:sp>
      <p:sp>
        <p:nvSpPr>
          <p:cNvPr id="3" name="Title 1">
            <a:extLst>
              <a:ext uri="{FF2B5EF4-FFF2-40B4-BE49-F238E27FC236}">
                <a16:creationId xmlns:a16="http://schemas.microsoft.com/office/drawing/2014/main" id="{C7AD1DE7-3957-4C88-95C3-E28121AE77F6}"/>
              </a:ext>
            </a:extLst>
          </p:cNvPr>
          <p:cNvSpPr>
            <a:spLocks noGrp="1"/>
          </p:cNvSpPr>
          <p:nvPr>
            <p:ph type="title"/>
          </p:nvPr>
        </p:nvSpPr>
        <p:spPr>
          <a:xfrm>
            <a:off x="636588" y="-243408"/>
            <a:ext cx="8229600" cy="1143000"/>
          </a:xfrm>
        </p:spPr>
        <p:txBody>
          <a:bodyPr/>
          <a:lstStyle/>
          <a:p>
            <a:r>
              <a:rPr lang="en-US" dirty="0"/>
              <a:t>Standing waves</a:t>
            </a:r>
          </a:p>
        </p:txBody>
      </p:sp>
      <p:sp>
        <p:nvSpPr>
          <p:cNvPr id="5" name="Content Placeholder 2">
            <a:extLst>
              <a:ext uri="{FF2B5EF4-FFF2-40B4-BE49-F238E27FC236}">
                <a16:creationId xmlns:a16="http://schemas.microsoft.com/office/drawing/2014/main" id="{5F390C90-C20C-401C-89B0-2A7B3B4D11F2}"/>
              </a:ext>
            </a:extLst>
          </p:cNvPr>
          <p:cNvSpPr>
            <a:spLocks noGrp="1"/>
          </p:cNvSpPr>
          <p:nvPr>
            <p:ph idx="1"/>
          </p:nvPr>
        </p:nvSpPr>
        <p:spPr>
          <a:xfrm>
            <a:off x="636588" y="1082154"/>
            <a:ext cx="8229600" cy="4525963"/>
          </a:xfrm>
        </p:spPr>
        <p:txBody>
          <a:bodyPr/>
          <a:lstStyle/>
          <a:p>
            <a:r>
              <a:rPr lang="en-US" dirty="0"/>
              <a:t>Standing waves can also be generated by 2D waves and by 3D waves</a:t>
            </a:r>
          </a:p>
        </p:txBody>
      </p:sp>
      <p:pic>
        <p:nvPicPr>
          <p:cNvPr id="6" name="Picture 5">
            <a:extLst>
              <a:ext uri="{FF2B5EF4-FFF2-40B4-BE49-F238E27FC236}">
                <a16:creationId xmlns:a16="http://schemas.microsoft.com/office/drawing/2014/main" id="{3B0248CE-7E16-4AE5-910C-9D4182C463A0}"/>
              </a:ext>
            </a:extLst>
          </p:cNvPr>
          <p:cNvPicPr>
            <a:picLocks noChangeAspect="1"/>
          </p:cNvPicPr>
          <p:nvPr/>
        </p:nvPicPr>
        <p:blipFill>
          <a:blip r:embed="rId3"/>
          <a:stretch>
            <a:fillRect/>
          </a:stretch>
        </p:blipFill>
        <p:spPr>
          <a:xfrm>
            <a:off x="502916" y="2171601"/>
            <a:ext cx="3591679" cy="2232248"/>
          </a:xfrm>
          <a:prstGeom prst="rect">
            <a:avLst/>
          </a:prstGeom>
        </p:spPr>
      </p:pic>
      <p:sp>
        <p:nvSpPr>
          <p:cNvPr id="7" name="TextBox 6">
            <a:extLst>
              <a:ext uri="{FF2B5EF4-FFF2-40B4-BE49-F238E27FC236}">
                <a16:creationId xmlns:a16="http://schemas.microsoft.com/office/drawing/2014/main" id="{D97E80F7-0BC5-4CF0-899A-3E75075DC5AA}"/>
              </a:ext>
            </a:extLst>
          </p:cNvPr>
          <p:cNvSpPr txBox="1"/>
          <p:nvPr/>
        </p:nvSpPr>
        <p:spPr>
          <a:xfrm>
            <a:off x="437920" y="4359651"/>
            <a:ext cx="2594428" cy="461665"/>
          </a:xfrm>
          <a:prstGeom prst="rect">
            <a:avLst/>
          </a:prstGeom>
          <a:noFill/>
        </p:spPr>
        <p:txBody>
          <a:bodyPr wrap="none" rtlCol="0">
            <a:spAutoFit/>
          </a:bodyPr>
          <a:lstStyle/>
          <a:p>
            <a:r>
              <a:rPr lang="en-US" sz="1200" dirty="0">
                <a:hlinkClick r:id="rId4"/>
              </a:rPr>
              <a:t>http://www.blazelabs.com/f-p-wave.asp</a:t>
            </a:r>
            <a:endParaRPr lang="en-US" sz="1200" dirty="0"/>
          </a:p>
          <a:p>
            <a:endParaRPr lang="en-US" sz="1200" dirty="0"/>
          </a:p>
        </p:txBody>
      </p:sp>
      <p:pic>
        <p:nvPicPr>
          <p:cNvPr id="8" name="Picture 7">
            <a:extLst>
              <a:ext uri="{FF2B5EF4-FFF2-40B4-BE49-F238E27FC236}">
                <a16:creationId xmlns:a16="http://schemas.microsoft.com/office/drawing/2014/main" id="{25E4C3CF-70B6-41F3-B097-9B41E9EBCC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1274" y="2171600"/>
            <a:ext cx="4069809" cy="3165407"/>
          </a:xfrm>
          <a:prstGeom prst="rect">
            <a:avLst/>
          </a:prstGeom>
        </p:spPr>
      </p:pic>
      <p:sp>
        <p:nvSpPr>
          <p:cNvPr id="9" name="Rectangle 8">
            <a:extLst>
              <a:ext uri="{FF2B5EF4-FFF2-40B4-BE49-F238E27FC236}">
                <a16:creationId xmlns:a16="http://schemas.microsoft.com/office/drawing/2014/main" id="{FB8F803C-F2CA-4D61-BB96-66E90287A1EB}"/>
              </a:ext>
            </a:extLst>
          </p:cNvPr>
          <p:cNvSpPr/>
          <p:nvPr/>
        </p:nvSpPr>
        <p:spPr>
          <a:xfrm>
            <a:off x="4094595" y="5256474"/>
            <a:ext cx="4572000" cy="646331"/>
          </a:xfrm>
          <a:prstGeom prst="rect">
            <a:avLst/>
          </a:prstGeom>
        </p:spPr>
        <p:txBody>
          <a:bodyPr>
            <a:spAutoFit/>
          </a:bodyPr>
          <a:lstStyle/>
          <a:p>
            <a:r>
              <a:rPr lang="en-US" sz="1200" dirty="0">
                <a:hlinkClick r:id="rId6"/>
              </a:rPr>
              <a:t>https://www.acs.psu.edu/drussell/demos/standingwaves/standingwaves.html</a:t>
            </a:r>
            <a:endParaRPr lang="en-US" sz="1200" dirty="0"/>
          </a:p>
          <a:p>
            <a:endParaRPr lang="en-US" sz="1200" dirty="0"/>
          </a:p>
        </p:txBody>
      </p:sp>
      <p:sp>
        <p:nvSpPr>
          <p:cNvPr id="10" name="TextBox 9">
            <a:extLst>
              <a:ext uri="{FF2B5EF4-FFF2-40B4-BE49-F238E27FC236}">
                <a16:creationId xmlns:a16="http://schemas.microsoft.com/office/drawing/2014/main" id="{1F037618-32CC-47D5-A6B4-DC38E865AAA1}"/>
              </a:ext>
            </a:extLst>
          </p:cNvPr>
          <p:cNvSpPr txBox="1"/>
          <p:nvPr/>
        </p:nvSpPr>
        <p:spPr>
          <a:xfrm>
            <a:off x="3996041" y="5674022"/>
            <a:ext cx="4769107" cy="923330"/>
          </a:xfrm>
          <a:prstGeom prst="rect">
            <a:avLst/>
          </a:prstGeom>
          <a:noFill/>
        </p:spPr>
        <p:txBody>
          <a:bodyPr wrap="square" rtlCol="0">
            <a:spAutoFit/>
          </a:bodyPr>
          <a:lstStyle/>
          <a:p>
            <a:r>
              <a:rPr lang="en-US" dirty="0"/>
              <a:t>The red particle at the left is located at a node of the longitudinal displacement which is an antinode of the pressure fluctuation.</a:t>
            </a:r>
          </a:p>
        </p:txBody>
      </p:sp>
    </p:spTree>
    <p:extLst>
      <p:ext uri="{BB962C8B-B14F-4D97-AF65-F5344CB8AC3E}">
        <p14:creationId xmlns:p14="http://schemas.microsoft.com/office/powerpoint/2010/main" val="5283322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74</a:t>
            </a:fld>
            <a:endParaRPr lang="en-US" altLang="zh-CN"/>
          </a:p>
        </p:txBody>
      </p:sp>
      <p:sp>
        <p:nvSpPr>
          <p:cNvPr id="2" name="TextBox 1"/>
          <p:cNvSpPr txBox="1"/>
          <p:nvPr/>
        </p:nvSpPr>
        <p:spPr>
          <a:xfrm>
            <a:off x="1504333" y="1988840"/>
            <a:ext cx="6135334" cy="923330"/>
          </a:xfrm>
          <a:prstGeom prst="rect">
            <a:avLst/>
          </a:prstGeom>
          <a:noFill/>
        </p:spPr>
        <p:txBody>
          <a:bodyPr wrap="none" rtlCol="0">
            <a:spAutoFit/>
          </a:bodyPr>
          <a:lstStyle/>
          <a:p>
            <a:r>
              <a:rPr lang="en-GB" sz="5400" dirty="0"/>
              <a:t>6.The Doppler effect </a:t>
            </a:r>
            <a:endParaRPr lang="en-US" sz="5400" dirty="0"/>
          </a:p>
        </p:txBody>
      </p:sp>
    </p:spTree>
    <p:extLst>
      <p:ext uri="{BB962C8B-B14F-4D97-AF65-F5344CB8AC3E}">
        <p14:creationId xmlns:p14="http://schemas.microsoft.com/office/powerpoint/2010/main" val="24958573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75</a:t>
            </a:fld>
            <a:endParaRPr lang="en-US" altLang="zh-CN"/>
          </a:p>
        </p:txBody>
      </p:sp>
      <p:sp>
        <p:nvSpPr>
          <p:cNvPr id="5" name="Title 1">
            <a:extLst>
              <a:ext uri="{FF2B5EF4-FFF2-40B4-BE49-F238E27FC236}">
                <a16:creationId xmlns:a16="http://schemas.microsoft.com/office/drawing/2014/main" id="{75A32588-A5EB-492C-A492-F9B0CB477887}"/>
              </a:ext>
            </a:extLst>
          </p:cNvPr>
          <p:cNvSpPr>
            <a:spLocks noGrp="1"/>
          </p:cNvSpPr>
          <p:nvPr>
            <p:ph type="title"/>
          </p:nvPr>
        </p:nvSpPr>
        <p:spPr>
          <a:xfrm>
            <a:off x="611560" y="-35024"/>
            <a:ext cx="8229600" cy="1143000"/>
          </a:xfrm>
        </p:spPr>
        <p:txBody>
          <a:bodyPr/>
          <a:lstStyle/>
          <a:p>
            <a:r>
              <a:rPr lang="en-US" dirty="0"/>
              <a:t>The Doppler effect</a:t>
            </a:r>
          </a:p>
        </p:txBody>
      </p:sp>
      <p:sp>
        <p:nvSpPr>
          <p:cNvPr id="7" name="TextBox 6">
            <a:extLst>
              <a:ext uri="{FF2B5EF4-FFF2-40B4-BE49-F238E27FC236}">
                <a16:creationId xmlns:a16="http://schemas.microsoft.com/office/drawing/2014/main" id="{3A6107BD-33A0-48AB-B620-D973D428F960}"/>
              </a:ext>
            </a:extLst>
          </p:cNvPr>
          <p:cNvSpPr txBox="1"/>
          <p:nvPr/>
        </p:nvSpPr>
        <p:spPr>
          <a:xfrm>
            <a:off x="-2016224" y="2132856"/>
            <a:ext cx="2016224" cy="1754326"/>
          </a:xfrm>
          <a:prstGeom prst="rect">
            <a:avLst/>
          </a:prstGeom>
          <a:noFill/>
        </p:spPr>
        <p:txBody>
          <a:bodyPr wrap="square" rtlCol="0">
            <a:spAutoFit/>
          </a:bodyPr>
          <a:lstStyle/>
          <a:p>
            <a:r>
              <a:rPr lang="en-US" dirty="0">
                <a:solidFill>
                  <a:srgbClr val="FFC000"/>
                </a:solidFill>
              </a:rPr>
              <a:t>HIDE SLIDE VOIR SI JE PEUX FAIRE CA</a:t>
            </a:r>
          </a:p>
          <a:p>
            <a:r>
              <a:rPr lang="en-US" dirty="0" err="1">
                <a:solidFill>
                  <a:srgbClr val="FFC000"/>
                </a:solidFill>
              </a:rPr>
              <a:t>En</a:t>
            </a:r>
            <a:r>
              <a:rPr lang="en-US" dirty="0">
                <a:solidFill>
                  <a:srgbClr val="FFC000"/>
                </a:solidFill>
              </a:rPr>
              <a:t> </a:t>
            </a:r>
            <a:r>
              <a:rPr lang="en-US" dirty="0" err="1">
                <a:solidFill>
                  <a:srgbClr val="FFC000"/>
                </a:solidFill>
              </a:rPr>
              <a:t>promenant</a:t>
            </a:r>
            <a:r>
              <a:rPr lang="en-US" dirty="0">
                <a:solidFill>
                  <a:srgbClr val="FFC000"/>
                </a:solidFill>
              </a:rPr>
              <a:t> un diapason </a:t>
            </a:r>
            <a:r>
              <a:rPr lang="en-US" dirty="0" err="1">
                <a:solidFill>
                  <a:srgbClr val="FFC000"/>
                </a:solidFill>
              </a:rPr>
              <a:t>autour</a:t>
            </a:r>
            <a:r>
              <a:rPr lang="en-US" dirty="0">
                <a:solidFill>
                  <a:srgbClr val="FFC000"/>
                </a:solidFill>
              </a:rPr>
              <a:t> </a:t>
            </a:r>
            <a:r>
              <a:rPr lang="en-US" dirty="0" err="1">
                <a:solidFill>
                  <a:srgbClr val="FFC000"/>
                </a:solidFill>
              </a:rPr>
              <a:t>d’une</a:t>
            </a:r>
            <a:r>
              <a:rPr lang="en-US" dirty="0">
                <a:solidFill>
                  <a:srgbClr val="FFC000"/>
                </a:solidFill>
              </a:rPr>
              <a:t> </a:t>
            </a:r>
            <a:r>
              <a:rPr lang="en-US" dirty="0" err="1">
                <a:solidFill>
                  <a:srgbClr val="FFC000"/>
                </a:solidFill>
              </a:rPr>
              <a:t>oreille</a:t>
            </a:r>
            <a:endParaRPr lang="en-US" dirty="0">
              <a:solidFill>
                <a:srgbClr val="FFC000"/>
              </a:solidFill>
            </a:endParaRPr>
          </a:p>
        </p:txBody>
      </p:sp>
      <p:pic>
        <p:nvPicPr>
          <p:cNvPr id="9" name="Picture 8">
            <a:extLst>
              <a:ext uri="{FF2B5EF4-FFF2-40B4-BE49-F238E27FC236}">
                <a16:creationId xmlns:a16="http://schemas.microsoft.com/office/drawing/2014/main" id="{490CE6E9-4037-483F-8AFF-206F41C56D6C}"/>
              </a:ext>
            </a:extLst>
          </p:cNvPr>
          <p:cNvPicPr>
            <a:picLocks noChangeAspect="1"/>
          </p:cNvPicPr>
          <p:nvPr/>
        </p:nvPicPr>
        <p:blipFill>
          <a:blip r:embed="rId3"/>
          <a:stretch>
            <a:fillRect/>
          </a:stretch>
        </p:blipFill>
        <p:spPr>
          <a:xfrm>
            <a:off x="1331640" y="1053600"/>
            <a:ext cx="6208911" cy="3912837"/>
          </a:xfrm>
          <a:prstGeom prst="rect">
            <a:avLst/>
          </a:prstGeom>
        </p:spPr>
      </p:pic>
    </p:spTree>
    <p:extLst>
      <p:ext uri="{BB962C8B-B14F-4D97-AF65-F5344CB8AC3E}">
        <p14:creationId xmlns:p14="http://schemas.microsoft.com/office/powerpoint/2010/main" val="19831822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76</a:t>
            </a:fld>
            <a:endParaRPr lang="en-US" altLang="zh-CN"/>
          </a:p>
        </p:txBody>
      </p:sp>
      <p:sp>
        <p:nvSpPr>
          <p:cNvPr id="5" name="Title 1">
            <a:extLst>
              <a:ext uri="{FF2B5EF4-FFF2-40B4-BE49-F238E27FC236}">
                <a16:creationId xmlns:a16="http://schemas.microsoft.com/office/drawing/2014/main" id="{75A32588-A5EB-492C-A492-F9B0CB477887}"/>
              </a:ext>
            </a:extLst>
          </p:cNvPr>
          <p:cNvSpPr txBox="1">
            <a:spLocks/>
          </p:cNvSpPr>
          <p:nvPr/>
        </p:nvSpPr>
        <p:spPr>
          <a:xfrm>
            <a:off x="826811" y="-135334"/>
            <a:ext cx="82296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r>
              <a:rPr lang="en-US" kern="0" dirty="0"/>
              <a:t>The Doppler effect</a:t>
            </a:r>
          </a:p>
        </p:txBody>
      </p:sp>
      <p:pic>
        <p:nvPicPr>
          <p:cNvPr id="6" name="Picture 5">
            <a:extLst>
              <a:ext uri="{FF2B5EF4-FFF2-40B4-BE49-F238E27FC236}">
                <a16:creationId xmlns:a16="http://schemas.microsoft.com/office/drawing/2014/main" id="{9A49ABB9-E97D-49F4-8585-F03E2E47EB6E}"/>
              </a:ext>
            </a:extLst>
          </p:cNvPr>
          <p:cNvPicPr>
            <a:picLocks noChangeAspect="1"/>
          </p:cNvPicPr>
          <p:nvPr/>
        </p:nvPicPr>
        <p:blipFill>
          <a:blip r:embed="rId3"/>
          <a:stretch>
            <a:fillRect/>
          </a:stretch>
        </p:blipFill>
        <p:spPr>
          <a:xfrm>
            <a:off x="334240" y="1930217"/>
            <a:ext cx="6076950" cy="4295775"/>
          </a:xfrm>
          <a:prstGeom prst="rect">
            <a:avLst/>
          </a:prstGeom>
        </p:spPr>
      </p:pic>
      <p:cxnSp>
        <p:nvCxnSpPr>
          <p:cNvPr id="7" name="Straight Arrow Connector 6">
            <a:extLst>
              <a:ext uri="{FF2B5EF4-FFF2-40B4-BE49-F238E27FC236}">
                <a16:creationId xmlns:a16="http://schemas.microsoft.com/office/drawing/2014/main" id="{4960BE29-6A7C-4A3C-8981-10467C8B7306}"/>
              </a:ext>
            </a:extLst>
          </p:cNvPr>
          <p:cNvCxnSpPr/>
          <p:nvPr/>
        </p:nvCxnSpPr>
        <p:spPr bwMode="auto">
          <a:xfrm flipH="1">
            <a:off x="4941611" y="2226494"/>
            <a:ext cx="1872208" cy="83991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TextBox 7">
            <a:extLst>
              <a:ext uri="{FF2B5EF4-FFF2-40B4-BE49-F238E27FC236}">
                <a16:creationId xmlns:a16="http://schemas.microsoft.com/office/drawing/2014/main" id="{B2061AB0-003B-44CE-90AF-2B4A4D228797}"/>
              </a:ext>
            </a:extLst>
          </p:cNvPr>
          <p:cNvSpPr txBox="1"/>
          <p:nvPr/>
        </p:nvSpPr>
        <p:spPr>
          <a:xfrm>
            <a:off x="6824163" y="1771858"/>
            <a:ext cx="2026568" cy="1477328"/>
          </a:xfrm>
          <a:prstGeom prst="rect">
            <a:avLst/>
          </a:prstGeom>
          <a:noFill/>
        </p:spPr>
        <p:txBody>
          <a:bodyPr wrap="square" rtlCol="0">
            <a:spAutoFit/>
          </a:bodyPr>
          <a:lstStyle/>
          <a:p>
            <a:r>
              <a:rPr lang="en-US" dirty="0"/>
              <a:t>Wave fronts of the sound wave emitted by the car in motion relatively to an observer</a:t>
            </a:r>
          </a:p>
        </p:txBody>
      </p:sp>
    </p:spTree>
    <p:extLst>
      <p:ext uri="{BB962C8B-B14F-4D97-AF65-F5344CB8AC3E}">
        <p14:creationId xmlns:p14="http://schemas.microsoft.com/office/powerpoint/2010/main" val="33021502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77</a:t>
            </a:fld>
            <a:endParaRPr lang="en-US" altLang="zh-CN"/>
          </a:p>
        </p:txBody>
      </p:sp>
      <p:sp>
        <p:nvSpPr>
          <p:cNvPr id="5" name="Title 1">
            <a:extLst>
              <a:ext uri="{FF2B5EF4-FFF2-40B4-BE49-F238E27FC236}">
                <a16:creationId xmlns:a16="http://schemas.microsoft.com/office/drawing/2014/main" id="{BD308238-EABC-4B25-95D0-69351E9CF9D0}"/>
              </a:ext>
            </a:extLst>
          </p:cNvPr>
          <p:cNvSpPr>
            <a:spLocks noGrp="1"/>
          </p:cNvSpPr>
          <p:nvPr>
            <p:ph type="title"/>
          </p:nvPr>
        </p:nvSpPr>
        <p:spPr>
          <a:xfrm>
            <a:off x="457200" y="-99392"/>
            <a:ext cx="8229600" cy="1143000"/>
          </a:xfrm>
        </p:spPr>
        <p:txBody>
          <a:bodyPr/>
          <a:lstStyle/>
          <a:p>
            <a:r>
              <a:rPr lang="en-US" dirty="0"/>
              <a:t>The Doppler effect</a:t>
            </a:r>
          </a:p>
        </p:txBody>
      </p:sp>
      <p:sp>
        <p:nvSpPr>
          <p:cNvPr id="6" name="Content Placeholder 2">
            <a:extLst>
              <a:ext uri="{FF2B5EF4-FFF2-40B4-BE49-F238E27FC236}">
                <a16:creationId xmlns:a16="http://schemas.microsoft.com/office/drawing/2014/main" id="{29F51417-7BD1-4F99-BD45-0B3F01465522}"/>
              </a:ext>
            </a:extLst>
          </p:cNvPr>
          <p:cNvSpPr>
            <a:spLocks noGrp="1"/>
          </p:cNvSpPr>
          <p:nvPr>
            <p:ph idx="1"/>
          </p:nvPr>
        </p:nvSpPr>
        <p:spPr>
          <a:xfrm>
            <a:off x="323528" y="872420"/>
            <a:ext cx="5472608" cy="4525963"/>
          </a:xfrm>
        </p:spPr>
        <p:txBody>
          <a:bodyPr/>
          <a:lstStyle/>
          <a:p>
            <a:r>
              <a:rPr lang="en-US" sz="2800" dirty="0"/>
              <a:t>The Doppler effect appears when a source of sound wave and a listener are in motion relatively to each other, for instance:</a:t>
            </a:r>
          </a:p>
        </p:txBody>
      </p:sp>
      <p:pic>
        <p:nvPicPr>
          <p:cNvPr id="7" name="Picture 6">
            <a:extLst>
              <a:ext uri="{FF2B5EF4-FFF2-40B4-BE49-F238E27FC236}">
                <a16:creationId xmlns:a16="http://schemas.microsoft.com/office/drawing/2014/main" id="{9BE0E69F-BC41-469C-9015-723FFF36D6D3}"/>
              </a:ext>
            </a:extLst>
          </p:cNvPr>
          <p:cNvPicPr>
            <a:picLocks noChangeAspect="1"/>
          </p:cNvPicPr>
          <p:nvPr/>
        </p:nvPicPr>
        <p:blipFill>
          <a:blip r:embed="rId3"/>
          <a:stretch>
            <a:fillRect/>
          </a:stretch>
        </p:blipFill>
        <p:spPr>
          <a:xfrm>
            <a:off x="5796136" y="1043607"/>
            <a:ext cx="2808312" cy="3358479"/>
          </a:xfrm>
          <a:prstGeom prst="rect">
            <a:avLst/>
          </a:prstGeom>
        </p:spPr>
      </p:pic>
      <p:sp>
        <p:nvSpPr>
          <p:cNvPr id="8" name="TextBox 7">
            <a:extLst>
              <a:ext uri="{FF2B5EF4-FFF2-40B4-BE49-F238E27FC236}">
                <a16:creationId xmlns:a16="http://schemas.microsoft.com/office/drawing/2014/main" id="{E2255C34-8534-49C1-BEA1-61C6CFF0F0E6}"/>
              </a:ext>
            </a:extLst>
          </p:cNvPr>
          <p:cNvSpPr txBox="1"/>
          <p:nvPr/>
        </p:nvSpPr>
        <p:spPr>
          <a:xfrm>
            <a:off x="5990100" y="4359227"/>
            <a:ext cx="3240360" cy="738664"/>
          </a:xfrm>
          <a:prstGeom prst="rect">
            <a:avLst/>
          </a:prstGeom>
          <a:noFill/>
        </p:spPr>
        <p:txBody>
          <a:bodyPr wrap="square" rtlCol="0">
            <a:spAutoFit/>
          </a:bodyPr>
          <a:lstStyle/>
          <a:p>
            <a:r>
              <a:rPr lang="en-US" sz="1200" dirty="0">
                <a:hlinkClick r:id="rId4"/>
              </a:rPr>
              <a:t>https://media1.britannica.com/eb-media/83/62783-004-DCEBF6F6.jpg</a:t>
            </a:r>
            <a:endParaRPr lang="en-US" sz="1200" dirty="0"/>
          </a:p>
          <a:p>
            <a:endParaRPr lang="en-US" dirty="0"/>
          </a:p>
        </p:txBody>
      </p:sp>
    </p:spTree>
    <p:extLst>
      <p:ext uri="{BB962C8B-B14F-4D97-AF65-F5344CB8AC3E}">
        <p14:creationId xmlns:p14="http://schemas.microsoft.com/office/powerpoint/2010/main" val="32514437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78</a:t>
            </a:fld>
            <a:endParaRPr lang="en-US" altLang="zh-CN"/>
          </a:p>
        </p:txBody>
      </p:sp>
      <p:sp>
        <p:nvSpPr>
          <p:cNvPr id="5" name="Title 1">
            <a:extLst>
              <a:ext uri="{FF2B5EF4-FFF2-40B4-BE49-F238E27FC236}">
                <a16:creationId xmlns:a16="http://schemas.microsoft.com/office/drawing/2014/main" id="{BD308238-EABC-4B25-95D0-69351E9CF9D0}"/>
              </a:ext>
            </a:extLst>
          </p:cNvPr>
          <p:cNvSpPr>
            <a:spLocks noGrp="1"/>
          </p:cNvSpPr>
          <p:nvPr>
            <p:ph type="title"/>
          </p:nvPr>
        </p:nvSpPr>
        <p:spPr>
          <a:xfrm>
            <a:off x="457200" y="-99392"/>
            <a:ext cx="8229600" cy="1143000"/>
          </a:xfrm>
        </p:spPr>
        <p:txBody>
          <a:bodyPr/>
          <a:lstStyle/>
          <a:p>
            <a:r>
              <a:rPr lang="en-US" dirty="0"/>
              <a:t>The Doppler effect</a:t>
            </a:r>
          </a:p>
        </p:txBody>
      </p:sp>
      <p:sp>
        <p:nvSpPr>
          <p:cNvPr id="6" name="Content Placeholder 2">
            <a:extLst>
              <a:ext uri="{FF2B5EF4-FFF2-40B4-BE49-F238E27FC236}">
                <a16:creationId xmlns:a16="http://schemas.microsoft.com/office/drawing/2014/main" id="{29F51417-7BD1-4F99-BD45-0B3F01465522}"/>
              </a:ext>
            </a:extLst>
          </p:cNvPr>
          <p:cNvSpPr>
            <a:spLocks noGrp="1"/>
          </p:cNvSpPr>
          <p:nvPr>
            <p:ph idx="1"/>
          </p:nvPr>
        </p:nvSpPr>
        <p:spPr>
          <a:xfrm>
            <a:off x="323528" y="872420"/>
            <a:ext cx="5472608" cy="4525963"/>
          </a:xfrm>
        </p:spPr>
        <p:txBody>
          <a:bodyPr/>
          <a:lstStyle/>
          <a:p>
            <a:r>
              <a:rPr lang="en-US" sz="2800" dirty="0"/>
              <a:t>The Doppler effect appears when a source of sound wave and a listener are in motion relatively to each other, for instance:</a:t>
            </a:r>
          </a:p>
          <a:p>
            <a:pPr lvl="1"/>
            <a:r>
              <a:rPr lang="en-US" sz="2400" dirty="0"/>
              <a:t>A car in motion relatively to a person on the street produce sound waves </a:t>
            </a:r>
          </a:p>
        </p:txBody>
      </p:sp>
      <p:pic>
        <p:nvPicPr>
          <p:cNvPr id="7" name="Picture 6">
            <a:extLst>
              <a:ext uri="{FF2B5EF4-FFF2-40B4-BE49-F238E27FC236}">
                <a16:creationId xmlns:a16="http://schemas.microsoft.com/office/drawing/2014/main" id="{9BE0E69F-BC41-469C-9015-723FFF36D6D3}"/>
              </a:ext>
            </a:extLst>
          </p:cNvPr>
          <p:cNvPicPr>
            <a:picLocks noChangeAspect="1"/>
          </p:cNvPicPr>
          <p:nvPr/>
        </p:nvPicPr>
        <p:blipFill>
          <a:blip r:embed="rId3"/>
          <a:stretch>
            <a:fillRect/>
          </a:stretch>
        </p:blipFill>
        <p:spPr>
          <a:xfrm>
            <a:off x="5796136" y="1043607"/>
            <a:ext cx="2808312" cy="3358479"/>
          </a:xfrm>
          <a:prstGeom prst="rect">
            <a:avLst/>
          </a:prstGeom>
        </p:spPr>
      </p:pic>
      <p:sp>
        <p:nvSpPr>
          <p:cNvPr id="8" name="TextBox 7">
            <a:extLst>
              <a:ext uri="{FF2B5EF4-FFF2-40B4-BE49-F238E27FC236}">
                <a16:creationId xmlns:a16="http://schemas.microsoft.com/office/drawing/2014/main" id="{E2255C34-8534-49C1-BEA1-61C6CFF0F0E6}"/>
              </a:ext>
            </a:extLst>
          </p:cNvPr>
          <p:cNvSpPr txBox="1"/>
          <p:nvPr/>
        </p:nvSpPr>
        <p:spPr>
          <a:xfrm>
            <a:off x="5990100" y="4359227"/>
            <a:ext cx="3240360" cy="738664"/>
          </a:xfrm>
          <a:prstGeom prst="rect">
            <a:avLst/>
          </a:prstGeom>
          <a:noFill/>
        </p:spPr>
        <p:txBody>
          <a:bodyPr wrap="square" rtlCol="0">
            <a:spAutoFit/>
          </a:bodyPr>
          <a:lstStyle/>
          <a:p>
            <a:r>
              <a:rPr lang="en-US" sz="1200" dirty="0">
                <a:hlinkClick r:id="rId4"/>
              </a:rPr>
              <a:t>https://media1.britannica.com/eb-media/83/62783-004-DCEBF6F6.jpg</a:t>
            </a:r>
            <a:endParaRPr lang="en-US" sz="1200" dirty="0"/>
          </a:p>
          <a:p>
            <a:endParaRPr lang="en-US" dirty="0"/>
          </a:p>
        </p:txBody>
      </p:sp>
    </p:spTree>
    <p:extLst>
      <p:ext uri="{BB962C8B-B14F-4D97-AF65-F5344CB8AC3E}">
        <p14:creationId xmlns:p14="http://schemas.microsoft.com/office/powerpoint/2010/main" val="19011037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79</a:t>
            </a:fld>
            <a:endParaRPr lang="en-US" altLang="zh-CN"/>
          </a:p>
        </p:txBody>
      </p:sp>
      <p:sp>
        <p:nvSpPr>
          <p:cNvPr id="5" name="Title 1">
            <a:extLst>
              <a:ext uri="{FF2B5EF4-FFF2-40B4-BE49-F238E27FC236}">
                <a16:creationId xmlns:a16="http://schemas.microsoft.com/office/drawing/2014/main" id="{BD308238-EABC-4B25-95D0-69351E9CF9D0}"/>
              </a:ext>
            </a:extLst>
          </p:cNvPr>
          <p:cNvSpPr>
            <a:spLocks noGrp="1"/>
          </p:cNvSpPr>
          <p:nvPr>
            <p:ph type="title"/>
          </p:nvPr>
        </p:nvSpPr>
        <p:spPr>
          <a:xfrm>
            <a:off x="457200" y="-99392"/>
            <a:ext cx="8229600" cy="1143000"/>
          </a:xfrm>
        </p:spPr>
        <p:txBody>
          <a:bodyPr/>
          <a:lstStyle/>
          <a:p>
            <a:r>
              <a:rPr lang="en-US" dirty="0"/>
              <a:t>The Doppler effect</a:t>
            </a:r>
          </a:p>
        </p:txBody>
      </p:sp>
      <p:sp>
        <p:nvSpPr>
          <p:cNvPr id="6" name="Content Placeholder 2">
            <a:extLst>
              <a:ext uri="{FF2B5EF4-FFF2-40B4-BE49-F238E27FC236}">
                <a16:creationId xmlns:a16="http://schemas.microsoft.com/office/drawing/2014/main" id="{29F51417-7BD1-4F99-BD45-0B3F01465522}"/>
              </a:ext>
            </a:extLst>
          </p:cNvPr>
          <p:cNvSpPr>
            <a:spLocks noGrp="1"/>
          </p:cNvSpPr>
          <p:nvPr>
            <p:ph idx="1"/>
          </p:nvPr>
        </p:nvSpPr>
        <p:spPr>
          <a:xfrm>
            <a:off x="323528" y="872420"/>
            <a:ext cx="5472608" cy="4525963"/>
          </a:xfrm>
        </p:spPr>
        <p:txBody>
          <a:bodyPr/>
          <a:lstStyle/>
          <a:p>
            <a:r>
              <a:rPr lang="en-US" sz="2800" dirty="0"/>
              <a:t>The Doppler effect appears when a source of sound wave and a listener are in motion relatively to each other, for instance:</a:t>
            </a:r>
          </a:p>
          <a:p>
            <a:pPr lvl="1"/>
            <a:r>
              <a:rPr lang="en-US" sz="2400" dirty="0"/>
              <a:t>A car in motion relatively to a person on the street produce sound waves </a:t>
            </a:r>
          </a:p>
          <a:p>
            <a:pPr lvl="1"/>
            <a:r>
              <a:rPr lang="en-US" sz="2400" dirty="0"/>
              <a:t>The source of wave don’t move but the listener mover toward the source (for instance)</a:t>
            </a:r>
          </a:p>
        </p:txBody>
      </p:sp>
      <p:pic>
        <p:nvPicPr>
          <p:cNvPr id="7" name="Picture 6">
            <a:extLst>
              <a:ext uri="{FF2B5EF4-FFF2-40B4-BE49-F238E27FC236}">
                <a16:creationId xmlns:a16="http://schemas.microsoft.com/office/drawing/2014/main" id="{9BE0E69F-BC41-469C-9015-723FFF36D6D3}"/>
              </a:ext>
            </a:extLst>
          </p:cNvPr>
          <p:cNvPicPr>
            <a:picLocks noChangeAspect="1"/>
          </p:cNvPicPr>
          <p:nvPr/>
        </p:nvPicPr>
        <p:blipFill>
          <a:blip r:embed="rId3"/>
          <a:stretch>
            <a:fillRect/>
          </a:stretch>
        </p:blipFill>
        <p:spPr>
          <a:xfrm>
            <a:off x="5796136" y="1043607"/>
            <a:ext cx="2808312" cy="3358479"/>
          </a:xfrm>
          <a:prstGeom prst="rect">
            <a:avLst/>
          </a:prstGeom>
        </p:spPr>
      </p:pic>
      <p:sp>
        <p:nvSpPr>
          <p:cNvPr id="8" name="TextBox 7">
            <a:extLst>
              <a:ext uri="{FF2B5EF4-FFF2-40B4-BE49-F238E27FC236}">
                <a16:creationId xmlns:a16="http://schemas.microsoft.com/office/drawing/2014/main" id="{E2255C34-8534-49C1-BEA1-61C6CFF0F0E6}"/>
              </a:ext>
            </a:extLst>
          </p:cNvPr>
          <p:cNvSpPr txBox="1"/>
          <p:nvPr/>
        </p:nvSpPr>
        <p:spPr>
          <a:xfrm>
            <a:off x="5990100" y="4359227"/>
            <a:ext cx="3240360" cy="738664"/>
          </a:xfrm>
          <a:prstGeom prst="rect">
            <a:avLst/>
          </a:prstGeom>
          <a:noFill/>
        </p:spPr>
        <p:txBody>
          <a:bodyPr wrap="square" rtlCol="0">
            <a:spAutoFit/>
          </a:bodyPr>
          <a:lstStyle/>
          <a:p>
            <a:r>
              <a:rPr lang="en-US" sz="1200" dirty="0">
                <a:hlinkClick r:id="rId4"/>
              </a:rPr>
              <a:t>https://media1.britannica.com/eb-media/83/62783-004-DCEBF6F6.jpg</a:t>
            </a:r>
            <a:endParaRPr lang="en-US" sz="1200" dirty="0"/>
          </a:p>
          <a:p>
            <a:endParaRPr lang="en-US" dirty="0"/>
          </a:p>
        </p:txBody>
      </p:sp>
    </p:spTree>
    <p:extLst>
      <p:ext uri="{BB962C8B-B14F-4D97-AF65-F5344CB8AC3E}">
        <p14:creationId xmlns:p14="http://schemas.microsoft.com/office/powerpoint/2010/main" val="1546099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54AD-5DB5-40E4-A0ED-AE28F9439BCB}"/>
              </a:ext>
            </a:extLst>
          </p:cNvPr>
          <p:cNvSpPr>
            <a:spLocks noGrp="1"/>
          </p:cNvSpPr>
          <p:nvPr>
            <p:ph type="title"/>
          </p:nvPr>
        </p:nvSpPr>
        <p:spPr>
          <a:xfrm>
            <a:off x="755576" y="26098"/>
            <a:ext cx="8229600" cy="1143000"/>
          </a:xfrm>
        </p:spPr>
        <p:txBody>
          <a:bodyPr/>
          <a:lstStyle/>
          <a:p>
            <a:r>
              <a:rPr lang="en-US" sz="3200" dirty="0"/>
              <a:t>Superposition between two pulses counter-propagating.</a:t>
            </a:r>
          </a:p>
        </p:txBody>
      </p:sp>
      <p:sp>
        <p:nvSpPr>
          <p:cNvPr id="4" name="Slide Number Placeholder 3">
            <a:extLst>
              <a:ext uri="{FF2B5EF4-FFF2-40B4-BE49-F238E27FC236}">
                <a16:creationId xmlns:a16="http://schemas.microsoft.com/office/drawing/2014/main" id="{59B12271-782B-4581-BE26-F0C707CED2D4}"/>
              </a:ext>
            </a:extLst>
          </p:cNvPr>
          <p:cNvSpPr>
            <a:spLocks noGrp="1"/>
          </p:cNvSpPr>
          <p:nvPr>
            <p:ph type="sldNum" sz="quarter" idx="10"/>
          </p:nvPr>
        </p:nvSpPr>
        <p:spPr/>
        <p:txBody>
          <a:bodyPr/>
          <a:lstStyle/>
          <a:p>
            <a:fld id="{41A7B2A6-4997-4D6A-A223-B65D77C6B4A9}" type="slidenum">
              <a:rPr lang="en-US" altLang="zh-CN" smtClean="0"/>
              <a:pPr/>
              <a:t>8</a:t>
            </a:fld>
            <a:endParaRPr lang="en-US" altLang="zh-CN"/>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4CA15AE-1C06-4AE6-8B9D-AC42DD20481B}"/>
                  </a:ext>
                </a:extLst>
              </p:cNvPr>
              <p:cNvSpPr txBox="1"/>
              <p:nvPr/>
            </p:nvSpPr>
            <p:spPr>
              <a:xfrm>
                <a:off x="215008" y="1571632"/>
                <a:ext cx="8928992" cy="1857368"/>
              </a:xfrm>
              <a:prstGeom prst="rect">
                <a:avLst/>
              </a:prstGeom>
              <a:noFill/>
            </p:spPr>
            <p:txBody>
              <a:bodyPr wrap="square">
                <a:spAutoFit/>
              </a:bodyPr>
              <a:lstStyle/>
              <a:p>
                <a:pPr marL="0" marR="0" algn="just">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The figure shows two rectangular wave pulses on a stretched string traveling toward each other. As for the superposition of sinusoidal waves, the net displacement is the algebraic sum of the displacement corresponding to each pulse. Each pulse is traveling with a speed of </a:t>
                </a:r>
                <a14:m>
                  <m:oMath xmlns:m="http://schemas.openxmlformats.org/officeDocument/2006/math">
                    <m:r>
                      <a:rPr lang="en-US" sz="1800" i="1">
                        <a:effectLst/>
                        <a:latin typeface="Cambria Math" panose="02040503050406030204" pitchFamily="18" charset="0"/>
                        <a:ea typeface="DengXian" panose="02010600030101010101" pitchFamily="2" charset="-122"/>
                        <a:cs typeface="Times New Roman" panose="02020603050405020304" pitchFamily="18" charset="0"/>
                      </a:rPr>
                      <m:t>1.0 </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𝑚𝑚</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𝑠</m:t>
                        </m:r>
                      </m:e>
                      <m:sup>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US" sz="1800" dirty="0">
                    <a:effectLst/>
                    <a:latin typeface="Calibri" panose="020F0502020204030204" pitchFamily="34" charset="0"/>
                    <a:ea typeface="DengXian" panose="02010600030101010101" pitchFamily="2" charset="-122"/>
                    <a:cs typeface="Times New Roman" panose="02020603050405020304" pitchFamily="18" charset="0"/>
                  </a:rPr>
                  <a:t> and has </a:t>
                </a:r>
                <a:r>
                  <a:rPr lang="en-US" sz="1800" b="1" dirty="0">
                    <a:effectLst/>
                    <a:latin typeface="Calibri" panose="020F0502020204030204" pitchFamily="34" charset="0"/>
                    <a:ea typeface="DengXian" panose="02010600030101010101" pitchFamily="2" charset="-122"/>
                    <a:cs typeface="Times New Roman" panose="02020603050405020304" pitchFamily="18" charset="0"/>
                  </a:rPr>
                  <a:t>the same </a:t>
                </a:r>
                <a:r>
                  <a:rPr lang="en-US" sz="1800" dirty="0">
                    <a:effectLst/>
                    <a:latin typeface="Calibri" panose="020F0502020204030204" pitchFamily="34" charset="0"/>
                    <a:ea typeface="DengXian" panose="02010600030101010101" pitchFamily="2" charset="-122"/>
                    <a:cs typeface="Times New Roman" panose="02020603050405020304" pitchFamily="18" charset="0"/>
                  </a:rPr>
                  <a:t>height and width shown in the figure. If the leading edges of the pulses are 8.00 mm apart at time </a:t>
                </a:r>
                <a14:m>
                  <m:oMath xmlns:m="http://schemas.openxmlformats.org/officeDocument/2006/math">
                    <m:r>
                      <a:rPr lang="en-US" sz="1800" i="1">
                        <a:effectLst/>
                        <a:latin typeface="Cambria Math" panose="02040503050406030204" pitchFamily="18" charset="0"/>
                        <a:ea typeface="DengXian" panose="02010600030101010101" pitchFamily="2" charset="-122"/>
                        <a:cs typeface="Times New Roman" panose="02020603050405020304" pitchFamily="18" charset="0"/>
                      </a:rPr>
                      <m:t>𝑡</m:t>
                    </m:r>
                    <m:r>
                      <a:rPr lang="en-US" sz="1800" i="1">
                        <a:effectLst/>
                        <a:latin typeface="Cambria Math" panose="02040503050406030204" pitchFamily="18" charset="0"/>
                        <a:ea typeface="DengXian" panose="02010600030101010101" pitchFamily="2" charset="-122"/>
                        <a:cs typeface="Times New Roman" panose="02020603050405020304" pitchFamily="18" charset="0"/>
                      </a:rPr>
                      <m:t>=0 , </m:t>
                    </m:r>
                  </m:oMath>
                </a14:m>
                <a:r>
                  <a:rPr lang="en-US" sz="1800" dirty="0">
                    <a:effectLst/>
                    <a:latin typeface="Calibri" panose="020F0502020204030204" pitchFamily="34" charset="0"/>
                    <a:ea typeface="DengXian" panose="02010600030101010101" pitchFamily="2" charset="-122"/>
                    <a:cs typeface="Times New Roman" panose="02020603050405020304" pitchFamily="18" charset="0"/>
                  </a:rPr>
                  <a:t>sketch the shape of the string at t = 4.00 s, t = 6.00 s, t= 8.00 s and t = 10.0 s. (</a:t>
                </a:r>
                <a:r>
                  <a:rPr lang="en-US" sz="1800" b="1" dirty="0">
                    <a:effectLst/>
                    <a:latin typeface="Calibri" panose="020F0502020204030204" pitchFamily="34" charset="0"/>
                    <a:ea typeface="DengXian" panose="02010600030101010101" pitchFamily="2" charset="-122"/>
                    <a:cs typeface="Times New Roman" panose="02020603050405020304" pitchFamily="18" charset="0"/>
                  </a:rPr>
                  <a:t>5 minutes)</a:t>
                </a:r>
              </a:p>
            </p:txBody>
          </p:sp>
        </mc:Choice>
        <mc:Fallback>
          <p:sp>
            <p:nvSpPr>
              <p:cNvPr id="6" name="TextBox 5">
                <a:extLst>
                  <a:ext uri="{FF2B5EF4-FFF2-40B4-BE49-F238E27FC236}">
                    <a16:creationId xmlns:a16="http://schemas.microsoft.com/office/drawing/2014/main" id="{E4CA15AE-1C06-4AE6-8B9D-AC42DD20481B}"/>
                  </a:ext>
                </a:extLst>
              </p:cNvPr>
              <p:cNvSpPr txBox="1">
                <a:spLocks noRot="1" noChangeAspect="1" noMove="1" noResize="1" noEditPoints="1" noAdjustHandles="1" noChangeArrowheads="1" noChangeShapeType="1" noTextEdit="1"/>
              </p:cNvSpPr>
              <p:nvPr/>
            </p:nvSpPr>
            <p:spPr>
              <a:xfrm>
                <a:off x="215008" y="1571632"/>
                <a:ext cx="8928992" cy="1857368"/>
              </a:xfrm>
              <a:prstGeom prst="rect">
                <a:avLst/>
              </a:prstGeom>
              <a:blipFill>
                <a:blip r:embed="rId3"/>
                <a:stretch>
                  <a:fillRect l="-546" t="-1639" r="-614" b="-4262"/>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74100009-AB9F-4AFF-8E09-E770C536EE9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76507" y="3817832"/>
            <a:ext cx="6190986" cy="2590793"/>
          </a:xfrm>
          <a:prstGeom prst="rect">
            <a:avLst/>
          </a:prstGeom>
          <a:noFill/>
          <a:ln>
            <a:noFill/>
          </a:ln>
        </p:spPr>
      </p:pic>
      <p:sp>
        <p:nvSpPr>
          <p:cNvPr id="8" name="Rectangle 7">
            <a:extLst>
              <a:ext uri="{FF2B5EF4-FFF2-40B4-BE49-F238E27FC236}">
                <a16:creationId xmlns:a16="http://schemas.microsoft.com/office/drawing/2014/main" id="{FDE87787-0E16-4AC5-8C1B-9AD9ACCD37FE}"/>
              </a:ext>
            </a:extLst>
          </p:cNvPr>
          <p:cNvSpPr/>
          <p:nvPr/>
        </p:nvSpPr>
        <p:spPr>
          <a:xfrm>
            <a:off x="1763688" y="4581128"/>
            <a:ext cx="86409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64B71A4-0BC7-4D1B-81E6-BD0162C34192}"/>
                  </a:ext>
                </a:extLst>
              </p:cNvPr>
              <p:cNvSpPr txBox="1"/>
              <p:nvPr/>
            </p:nvSpPr>
            <p:spPr>
              <a:xfrm>
                <a:off x="1476507" y="4520153"/>
                <a:ext cx="9337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4.00 </m:t>
                      </m:r>
                      <m:r>
                        <a:rPr lang="en-US" b="0" i="1" smtClean="0">
                          <a:latin typeface="Cambria Math" panose="02040503050406030204" pitchFamily="18" charset="0"/>
                        </a:rPr>
                        <m:t>𝑚𝑚</m:t>
                      </m:r>
                    </m:oMath>
                  </m:oMathPara>
                </a14:m>
                <a:endParaRPr lang="en-US" dirty="0"/>
              </a:p>
            </p:txBody>
          </p:sp>
        </mc:Choice>
        <mc:Fallback xmlns="">
          <p:sp>
            <p:nvSpPr>
              <p:cNvPr id="9" name="TextBox 8">
                <a:extLst>
                  <a:ext uri="{FF2B5EF4-FFF2-40B4-BE49-F238E27FC236}">
                    <a16:creationId xmlns:a16="http://schemas.microsoft.com/office/drawing/2014/main" id="{064B71A4-0BC7-4D1B-81E6-BD0162C34192}"/>
                  </a:ext>
                </a:extLst>
              </p:cNvPr>
              <p:cNvSpPr txBox="1">
                <a:spLocks noRot="1" noChangeAspect="1" noMove="1" noResize="1" noEditPoints="1" noAdjustHandles="1" noChangeArrowheads="1" noChangeShapeType="1" noTextEdit="1"/>
              </p:cNvSpPr>
              <p:nvPr/>
            </p:nvSpPr>
            <p:spPr>
              <a:xfrm>
                <a:off x="1476507" y="4520153"/>
                <a:ext cx="933717" cy="276999"/>
              </a:xfrm>
              <a:prstGeom prst="rect">
                <a:avLst/>
              </a:prstGeom>
              <a:blipFill>
                <a:blip r:embed="rId5"/>
                <a:stretch>
                  <a:fillRect l="-5229" r="-3268" b="-8696"/>
                </a:stretch>
              </a:blipFill>
            </p:spPr>
            <p:txBody>
              <a:bodyPr/>
              <a:lstStyle/>
              <a:p>
                <a:r>
                  <a:rPr lang="en-US">
                    <a:noFill/>
                  </a:rPr>
                  <a:t> </a:t>
                </a:r>
              </a:p>
            </p:txBody>
          </p:sp>
        </mc:Fallback>
      </mc:AlternateContent>
    </p:spTree>
    <p:extLst>
      <p:ext uri="{BB962C8B-B14F-4D97-AF65-F5344CB8AC3E}">
        <p14:creationId xmlns:p14="http://schemas.microsoft.com/office/powerpoint/2010/main" val="29704982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80</a:t>
            </a:fld>
            <a:endParaRPr lang="en-US" altLang="zh-CN"/>
          </a:p>
        </p:txBody>
      </p:sp>
      <p:sp>
        <p:nvSpPr>
          <p:cNvPr id="5" name="Title 1">
            <a:extLst>
              <a:ext uri="{FF2B5EF4-FFF2-40B4-BE49-F238E27FC236}">
                <a16:creationId xmlns:a16="http://schemas.microsoft.com/office/drawing/2014/main" id="{BD308238-EABC-4B25-95D0-69351E9CF9D0}"/>
              </a:ext>
            </a:extLst>
          </p:cNvPr>
          <p:cNvSpPr>
            <a:spLocks noGrp="1"/>
          </p:cNvSpPr>
          <p:nvPr>
            <p:ph type="title"/>
          </p:nvPr>
        </p:nvSpPr>
        <p:spPr>
          <a:xfrm>
            <a:off x="457200" y="-99392"/>
            <a:ext cx="8229600" cy="1143000"/>
          </a:xfrm>
        </p:spPr>
        <p:txBody>
          <a:bodyPr/>
          <a:lstStyle/>
          <a:p>
            <a:r>
              <a:rPr lang="en-US" dirty="0"/>
              <a:t>The Doppler effect</a:t>
            </a:r>
          </a:p>
        </p:txBody>
      </p:sp>
      <p:sp>
        <p:nvSpPr>
          <p:cNvPr id="6" name="Content Placeholder 2">
            <a:extLst>
              <a:ext uri="{FF2B5EF4-FFF2-40B4-BE49-F238E27FC236}">
                <a16:creationId xmlns:a16="http://schemas.microsoft.com/office/drawing/2014/main" id="{29F51417-7BD1-4F99-BD45-0B3F01465522}"/>
              </a:ext>
            </a:extLst>
          </p:cNvPr>
          <p:cNvSpPr>
            <a:spLocks noGrp="1"/>
          </p:cNvSpPr>
          <p:nvPr>
            <p:ph idx="1"/>
          </p:nvPr>
        </p:nvSpPr>
        <p:spPr>
          <a:xfrm>
            <a:off x="323528" y="872420"/>
            <a:ext cx="5472608" cy="4525963"/>
          </a:xfrm>
        </p:spPr>
        <p:txBody>
          <a:bodyPr/>
          <a:lstStyle/>
          <a:p>
            <a:r>
              <a:rPr lang="en-US" sz="2800" dirty="0"/>
              <a:t>The Doppler effect appears when a source of sound wave and a listener are in motion relatively to each other, for instance:</a:t>
            </a:r>
          </a:p>
          <a:p>
            <a:pPr lvl="1"/>
            <a:r>
              <a:rPr lang="en-US" sz="2400" dirty="0"/>
              <a:t>A car in motion relatively to a person on the street produce sound waves </a:t>
            </a:r>
          </a:p>
          <a:p>
            <a:pPr lvl="1"/>
            <a:r>
              <a:rPr lang="en-US" sz="2400" dirty="0"/>
              <a:t>The source of the source wave don’t move but the listener mover toward the source (for instance)</a:t>
            </a:r>
          </a:p>
          <a:p>
            <a:pPr lvl="1"/>
            <a:r>
              <a:rPr lang="en-US" sz="2400" dirty="0"/>
              <a:t>The both listener and source can move</a:t>
            </a:r>
          </a:p>
        </p:txBody>
      </p:sp>
      <p:pic>
        <p:nvPicPr>
          <p:cNvPr id="7" name="Picture 6">
            <a:extLst>
              <a:ext uri="{FF2B5EF4-FFF2-40B4-BE49-F238E27FC236}">
                <a16:creationId xmlns:a16="http://schemas.microsoft.com/office/drawing/2014/main" id="{9BE0E69F-BC41-469C-9015-723FFF36D6D3}"/>
              </a:ext>
            </a:extLst>
          </p:cNvPr>
          <p:cNvPicPr>
            <a:picLocks noChangeAspect="1"/>
          </p:cNvPicPr>
          <p:nvPr/>
        </p:nvPicPr>
        <p:blipFill>
          <a:blip r:embed="rId3"/>
          <a:stretch>
            <a:fillRect/>
          </a:stretch>
        </p:blipFill>
        <p:spPr>
          <a:xfrm>
            <a:off x="5796136" y="1043607"/>
            <a:ext cx="2808312" cy="3358479"/>
          </a:xfrm>
          <a:prstGeom prst="rect">
            <a:avLst/>
          </a:prstGeom>
        </p:spPr>
      </p:pic>
      <p:sp>
        <p:nvSpPr>
          <p:cNvPr id="8" name="TextBox 7">
            <a:extLst>
              <a:ext uri="{FF2B5EF4-FFF2-40B4-BE49-F238E27FC236}">
                <a16:creationId xmlns:a16="http://schemas.microsoft.com/office/drawing/2014/main" id="{E2255C34-8534-49C1-BEA1-61C6CFF0F0E6}"/>
              </a:ext>
            </a:extLst>
          </p:cNvPr>
          <p:cNvSpPr txBox="1"/>
          <p:nvPr/>
        </p:nvSpPr>
        <p:spPr>
          <a:xfrm>
            <a:off x="5990100" y="4359227"/>
            <a:ext cx="3240360" cy="738664"/>
          </a:xfrm>
          <a:prstGeom prst="rect">
            <a:avLst/>
          </a:prstGeom>
          <a:noFill/>
        </p:spPr>
        <p:txBody>
          <a:bodyPr wrap="square" rtlCol="0">
            <a:spAutoFit/>
          </a:bodyPr>
          <a:lstStyle/>
          <a:p>
            <a:r>
              <a:rPr lang="en-US" sz="1200" dirty="0">
                <a:hlinkClick r:id="rId4"/>
              </a:rPr>
              <a:t>https://media1.britannica.com/eb-media/83/62783-004-DCEBF6F6.jpg</a:t>
            </a:r>
            <a:endParaRPr lang="en-US" sz="1200" dirty="0"/>
          </a:p>
          <a:p>
            <a:endParaRPr lang="en-US" dirty="0"/>
          </a:p>
        </p:txBody>
      </p:sp>
    </p:spTree>
    <p:extLst>
      <p:ext uri="{BB962C8B-B14F-4D97-AF65-F5344CB8AC3E}">
        <p14:creationId xmlns:p14="http://schemas.microsoft.com/office/powerpoint/2010/main" val="20725029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81</a:t>
            </a:fld>
            <a:endParaRPr lang="en-US" altLang="zh-CN"/>
          </a:p>
        </p:txBody>
      </p:sp>
      <p:sp>
        <p:nvSpPr>
          <p:cNvPr id="3" name="Title 1">
            <a:extLst>
              <a:ext uri="{FF2B5EF4-FFF2-40B4-BE49-F238E27FC236}">
                <a16:creationId xmlns:a16="http://schemas.microsoft.com/office/drawing/2014/main" id="{58324254-9DB6-4EFB-ACA3-AF038B454E05}"/>
              </a:ext>
            </a:extLst>
          </p:cNvPr>
          <p:cNvSpPr>
            <a:spLocks noGrp="1"/>
          </p:cNvSpPr>
          <p:nvPr>
            <p:ph type="title"/>
          </p:nvPr>
        </p:nvSpPr>
        <p:spPr>
          <a:xfrm>
            <a:off x="726114" y="10491"/>
            <a:ext cx="8229600" cy="1143000"/>
          </a:xfrm>
        </p:spPr>
        <p:txBody>
          <a:bodyPr/>
          <a:lstStyle/>
          <a:p>
            <a:r>
              <a:rPr lang="en-US" sz="2800" dirty="0"/>
              <a:t>Both stationary listener and source (there is no Doppler effect)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AD30E33-1784-486C-9AB5-4DDC9F0FE14D}"/>
                  </a:ext>
                </a:extLst>
              </p:cNvPr>
              <p:cNvSpPr>
                <a:spLocks noGrp="1"/>
              </p:cNvSpPr>
              <p:nvPr>
                <p:ph idx="1"/>
              </p:nvPr>
            </p:nvSpPr>
            <p:spPr>
              <a:xfrm>
                <a:off x="173048" y="923940"/>
                <a:ext cx="8229600" cy="4525963"/>
              </a:xfrm>
            </p:spPr>
            <p:txBody>
              <a:bodyPr/>
              <a:lstStyle/>
              <a:p>
                <a:r>
                  <a:rPr lang="en-US" sz="1800" dirty="0"/>
                  <a:t>A sinusoidal spherical wave produced by a immobile source (the wave fronts are spherical). Its propagates at the velocity </a:t>
                </a:r>
                <a14:m>
                  <m:oMath xmlns:m="http://schemas.openxmlformats.org/officeDocument/2006/math">
                    <m:r>
                      <a:rPr lang="en-US" sz="1800" b="0" i="1" smtClean="0">
                        <a:latin typeface="Cambria Math" panose="02040503050406030204" pitchFamily="18" charset="0"/>
                      </a:rPr>
                      <m:t>𝑣</m:t>
                    </m:r>
                  </m:oMath>
                </a14:m>
                <a:endParaRPr lang="en-US" sz="1800" dirty="0"/>
              </a:p>
            </p:txBody>
          </p:sp>
        </mc:Choice>
        <mc:Fallback xmlns="">
          <p:sp>
            <p:nvSpPr>
              <p:cNvPr id="5" name="Content Placeholder 2">
                <a:extLst>
                  <a:ext uri="{FF2B5EF4-FFF2-40B4-BE49-F238E27FC236}">
                    <a16:creationId xmlns:a16="http://schemas.microsoft.com/office/drawing/2014/main" id="{4AD30E33-1784-486C-9AB5-4DDC9F0FE14D}"/>
                  </a:ext>
                </a:extLst>
              </p:cNvPr>
              <p:cNvSpPr>
                <a:spLocks noGrp="1" noRot="1" noChangeAspect="1" noMove="1" noResize="1" noEditPoints="1" noAdjustHandles="1" noChangeArrowheads="1" noChangeShapeType="1" noTextEdit="1"/>
              </p:cNvSpPr>
              <p:nvPr>
                <p:ph idx="1"/>
              </p:nvPr>
            </p:nvSpPr>
            <p:spPr>
              <a:xfrm>
                <a:off x="173048" y="923940"/>
                <a:ext cx="8229600" cy="4525963"/>
              </a:xfrm>
              <a:blipFill>
                <a:blip r:embed="rId3"/>
                <a:stretch>
                  <a:fillRect l="-444" t="-80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BA189192-3CBA-4C6F-AAE7-DDBD7E12FCD8}"/>
              </a:ext>
            </a:extLst>
          </p:cNvPr>
          <p:cNvPicPr>
            <a:picLocks noChangeAspect="1"/>
          </p:cNvPicPr>
          <p:nvPr/>
        </p:nvPicPr>
        <p:blipFill>
          <a:blip r:embed="rId4"/>
          <a:stretch>
            <a:fillRect/>
          </a:stretch>
        </p:blipFill>
        <p:spPr>
          <a:xfrm>
            <a:off x="827584" y="3749095"/>
            <a:ext cx="1693741" cy="1700808"/>
          </a:xfrm>
          <a:prstGeom prst="rect">
            <a:avLst/>
          </a:prstGeom>
        </p:spPr>
      </p:pic>
      <p:sp>
        <p:nvSpPr>
          <p:cNvPr id="8" name="Freeform: Shape 8">
            <a:extLst>
              <a:ext uri="{FF2B5EF4-FFF2-40B4-BE49-F238E27FC236}">
                <a16:creationId xmlns:a16="http://schemas.microsoft.com/office/drawing/2014/main" id="{814E04A7-D021-4424-AD14-54D10D75166B}"/>
              </a:ext>
            </a:extLst>
          </p:cNvPr>
          <p:cNvSpPr/>
          <p:nvPr/>
        </p:nvSpPr>
        <p:spPr bwMode="auto">
          <a:xfrm rot="804248">
            <a:off x="2546087" y="3073630"/>
            <a:ext cx="936365" cy="3132667"/>
          </a:xfrm>
          <a:custGeom>
            <a:avLst/>
            <a:gdLst>
              <a:gd name="connsiteX0" fmla="*/ 0 w 936365"/>
              <a:gd name="connsiteY0" fmla="*/ 0 h 3132667"/>
              <a:gd name="connsiteX1" fmla="*/ 863600 w 936365"/>
              <a:gd name="connsiteY1" fmla="*/ 1354667 h 3132667"/>
              <a:gd name="connsiteX2" fmla="*/ 829733 w 936365"/>
              <a:gd name="connsiteY2" fmla="*/ 3132667 h 3132667"/>
            </a:gdLst>
            <a:ahLst/>
            <a:cxnLst>
              <a:cxn ang="0">
                <a:pos x="connsiteX0" y="connsiteY0"/>
              </a:cxn>
              <a:cxn ang="0">
                <a:pos x="connsiteX1" y="connsiteY1"/>
              </a:cxn>
              <a:cxn ang="0">
                <a:pos x="connsiteX2" y="connsiteY2"/>
              </a:cxn>
            </a:cxnLst>
            <a:rect l="l" t="t" r="r" b="b"/>
            <a:pathLst>
              <a:path w="936365" h="3132667">
                <a:moveTo>
                  <a:pt x="0" y="0"/>
                </a:moveTo>
                <a:cubicBezTo>
                  <a:pt x="362655" y="416278"/>
                  <a:pt x="725311" y="832556"/>
                  <a:pt x="863600" y="1354667"/>
                </a:cubicBezTo>
                <a:cubicBezTo>
                  <a:pt x="1001889" y="1876778"/>
                  <a:pt x="915811" y="2504722"/>
                  <a:pt x="829733" y="31326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9" name="Freeform: Shape 10">
            <a:extLst>
              <a:ext uri="{FF2B5EF4-FFF2-40B4-BE49-F238E27FC236}">
                <a16:creationId xmlns:a16="http://schemas.microsoft.com/office/drawing/2014/main" id="{2486ED44-5B88-4128-9B92-7F38A14F1BBF}"/>
              </a:ext>
            </a:extLst>
          </p:cNvPr>
          <p:cNvSpPr/>
          <p:nvPr/>
        </p:nvSpPr>
        <p:spPr bwMode="auto">
          <a:xfrm rot="804248">
            <a:off x="3554198" y="3073630"/>
            <a:ext cx="936365" cy="3132667"/>
          </a:xfrm>
          <a:custGeom>
            <a:avLst/>
            <a:gdLst>
              <a:gd name="connsiteX0" fmla="*/ 0 w 936365"/>
              <a:gd name="connsiteY0" fmla="*/ 0 h 3132667"/>
              <a:gd name="connsiteX1" fmla="*/ 863600 w 936365"/>
              <a:gd name="connsiteY1" fmla="*/ 1354667 h 3132667"/>
              <a:gd name="connsiteX2" fmla="*/ 829733 w 936365"/>
              <a:gd name="connsiteY2" fmla="*/ 3132667 h 3132667"/>
            </a:gdLst>
            <a:ahLst/>
            <a:cxnLst>
              <a:cxn ang="0">
                <a:pos x="connsiteX0" y="connsiteY0"/>
              </a:cxn>
              <a:cxn ang="0">
                <a:pos x="connsiteX1" y="connsiteY1"/>
              </a:cxn>
              <a:cxn ang="0">
                <a:pos x="connsiteX2" y="connsiteY2"/>
              </a:cxn>
            </a:cxnLst>
            <a:rect l="l" t="t" r="r" b="b"/>
            <a:pathLst>
              <a:path w="936365" h="3132667">
                <a:moveTo>
                  <a:pt x="0" y="0"/>
                </a:moveTo>
                <a:cubicBezTo>
                  <a:pt x="362655" y="416278"/>
                  <a:pt x="725311" y="832556"/>
                  <a:pt x="863600" y="1354667"/>
                </a:cubicBezTo>
                <a:cubicBezTo>
                  <a:pt x="1001889" y="1876778"/>
                  <a:pt x="915811" y="2504722"/>
                  <a:pt x="829733" y="31326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0" name="Arrow: Right 11">
            <a:extLst>
              <a:ext uri="{FF2B5EF4-FFF2-40B4-BE49-F238E27FC236}">
                <a16:creationId xmlns:a16="http://schemas.microsoft.com/office/drawing/2014/main" id="{AFF2B7E5-C0E6-4949-8220-B41941318872}"/>
              </a:ext>
            </a:extLst>
          </p:cNvPr>
          <p:cNvSpPr/>
          <p:nvPr/>
        </p:nvSpPr>
        <p:spPr bwMode="auto">
          <a:xfrm>
            <a:off x="3563888" y="4221088"/>
            <a:ext cx="504056" cy="3600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0BDF569-3218-4B0A-93B0-E6DEFFA38359}"/>
                  </a:ext>
                </a:extLst>
              </p:cNvPr>
              <p:cNvSpPr txBox="1"/>
              <p:nvPr/>
            </p:nvSpPr>
            <p:spPr>
              <a:xfrm>
                <a:off x="3643329" y="3881348"/>
                <a:ext cx="189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oMath>
                  </m:oMathPara>
                </a14:m>
                <a:endParaRPr lang="en-US" dirty="0"/>
              </a:p>
            </p:txBody>
          </p:sp>
        </mc:Choice>
        <mc:Fallback xmlns="">
          <p:sp>
            <p:nvSpPr>
              <p:cNvPr id="11" name="TextBox 10">
                <a:extLst>
                  <a:ext uri="{FF2B5EF4-FFF2-40B4-BE49-F238E27FC236}">
                    <a16:creationId xmlns:a16="http://schemas.microsoft.com/office/drawing/2014/main" id="{90BDF569-3218-4B0A-93B0-E6DEFFA38359}"/>
                  </a:ext>
                </a:extLst>
              </p:cNvPr>
              <p:cNvSpPr txBox="1">
                <a:spLocks noRot="1" noChangeAspect="1" noMove="1" noResize="1" noEditPoints="1" noAdjustHandles="1" noChangeArrowheads="1" noChangeShapeType="1" noTextEdit="1"/>
              </p:cNvSpPr>
              <p:nvPr/>
            </p:nvSpPr>
            <p:spPr>
              <a:xfrm>
                <a:off x="3643329" y="3881348"/>
                <a:ext cx="189474" cy="276999"/>
              </a:xfrm>
              <a:prstGeom prst="rect">
                <a:avLst/>
              </a:prstGeom>
              <a:blipFill>
                <a:blip r:embed="rId5"/>
                <a:stretch>
                  <a:fillRect l="-16129" r="-16129" b="-2222"/>
                </a:stretch>
              </a:blipFill>
            </p:spPr>
            <p:txBody>
              <a:bodyPr/>
              <a:lstStyle/>
              <a:p>
                <a:r>
                  <a:rPr lang="en-US">
                    <a:noFill/>
                  </a:rPr>
                  <a:t> </a:t>
                </a:r>
              </a:p>
            </p:txBody>
          </p:sp>
        </mc:Fallback>
      </mc:AlternateContent>
      <p:sp>
        <p:nvSpPr>
          <p:cNvPr id="12" name="Freeform: Shape 13">
            <a:extLst>
              <a:ext uri="{FF2B5EF4-FFF2-40B4-BE49-F238E27FC236}">
                <a16:creationId xmlns:a16="http://schemas.microsoft.com/office/drawing/2014/main" id="{D758D4BA-FDFF-4FFC-BE0C-C16EE70FDDCA}"/>
              </a:ext>
            </a:extLst>
          </p:cNvPr>
          <p:cNvSpPr/>
          <p:nvPr/>
        </p:nvSpPr>
        <p:spPr bwMode="auto">
          <a:xfrm rot="804248">
            <a:off x="4498063" y="3073630"/>
            <a:ext cx="936365" cy="3132667"/>
          </a:xfrm>
          <a:custGeom>
            <a:avLst/>
            <a:gdLst>
              <a:gd name="connsiteX0" fmla="*/ 0 w 936365"/>
              <a:gd name="connsiteY0" fmla="*/ 0 h 3132667"/>
              <a:gd name="connsiteX1" fmla="*/ 863600 w 936365"/>
              <a:gd name="connsiteY1" fmla="*/ 1354667 h 3132667"/>
              <a:gd name="connsiteX2" fmla="*/ 829733 w 936365"/>
              <a:gd name="connsiteY2" fmla="*/ 3132667 h 3132667"/>
            </a:gdLst>
            <a:ahLst/>
            <a:cxnLst>
              <a:cxn ang="0">
                <a:pos x="connsiteX0" y="connsiteY0"/>
              </a:cxn>
              <a:cxn ang="0">
                <a:pos x="connsiteX1" y="connsiteY1"/>
              </a:cxn>
              <a:cxn ang="0">
                <a:pos x="connsiteX2" y="connsiteY2"/>
              </a:cxn>
            </a:cxnLst>
            <a:rect l="l" t="t" r="r" b="b"/>
            <a:pathLst>
              <a:path w="936365" h="3132667">
                <a:moveTo>
                  <a:pt x="0" y="0"/>
                </a:moveTo>
                <a:cubicBezTo>
                  <a:pt x="362655" y="416278"/>
                  <a:pt x="725311" y="832556"/>
                  <a:pt x="863600" y="1354667"/>
                </a:cubicBezTo>
                <a:cubicBezTo>
                  <a:pt x="1001889" y="1876778"/>
                  <a:pt x="915811" y="2504722"/>
                  <a:pt x="829733" y="31326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13" name="Straight Arrow Connector 12">
            <a:extLst>
              <a:ext uri="{FF2B5EF4-FFF2-40B4-BE49-F238E27FC236}">
                <a16:creationId xmlns:a16="http://schemas.microsoft.com/office/drawing/2014/main" id="{6EF0C5EC-5792-4122-A446-ACE6F415C7ED}"/>
              </a:ext>
            </a:extLst>
          </p:cNvPr>
          <p:cNvCxnSpPr/>
          <p:nvPr/>
        </p:nvCxnSpPr>
        <p:spPr bwMode="auto">
          <a:xfrm>
            <a:off x="3014269" y="6486525"/>
            <a:ext cx="1008111"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2A1BC5E-496C-4E35-9C79-42797BE5DC66}"/>
                  </a:ext>
                </a:extLst>
              </p:cNvPr>
              <p:cNvSpPr txBox="1"/>
              <p:nvPr/>
            </p:nvSpPr>
            <p:spPr>
              <a:xfrm>
                <a:off x="3381979" y="6505557"/>
                <a:ext cx="277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𝑆</m:t>
                          </m:r>
                        </m:sub>
                      </m:sSub>
                    </m:oMath>
                  </m:oMathPara>
                </a14:m>
                <a:endParaRPr lang="en-US" dirty="0"/>
              </a:p>
            </p:txBody>
          </p:sp>
        </mc:Choice>
        <mc:Fallback xmlns="">
          <p:sp>
            <p:nvSpPr>
              <p:cNvPr id="14" name="TextBox 13">
                <a:extLst>
                  <a:ext uri="{FF2B5EF4-FFF2-40B4-BE49-F238E27FC236}">
                    <a16:creationId xmlns:a16="http://schemas.microsoft.com/office/drawing/2014/main" id="{42A1BC5E-496C-4E35-9C79-42797BE5DC66}"/>
                  </a:ext>
                </a:extLst>
              </p:cNvPr>
              <p:cNvSpPr txBox="1">
                <a:spLocks noRot="1" noChangeAspect="1" noMove="1" noResize="1" noEditPoints="1" noAdjustHandles="1" noChangeArrowheads="1" noChangeShapeType="1" noTextEdit="1"/>
              </p:cNvSpPr>
              <p:nvPr/>
            </p:nvSpPr>
            <p:spPr>
              <a:xfrm>
                <a:off x="3381979" y="6505557"/>
                <a:ext cx="277192" cy="276999"/>
              </a:xfrm>
              <a:prstGeom prst="rect">
                <a:avLst/>
              </a:prstGeom>
              <a:blipFill>
                <a:blip r:embed="rId6"/>
                <a:stretch>
                  <a:fillRect l="-20000" r="-6667" b="-17391"/>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FC0AE3E4-1B30-4D50-AC46-21AEB3C331D2}"/>
              </a:ext>
            </a:extLst>
          </p:cNvPr>
          <p:cNvCxnSpPr/>
          <p:nvPr/>
        </p:nvCxnSpPr>
        <p:spPr bwMode="auto">
          <a:xfrm flipH="1" flipV="1">
            <a:off x="4147712" y="6272162"/>
            <a:ext cx="280272" cy="23339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a:extLst>
              <a:ext uri="{FF2B5EF4-FFF2-40B4-BE49-F238E27FC236}">
                <a16:creationId xmlns:a16="http://schemas.microsoft.com/office/drawing/2014/main" id="{AC9E50D4-BF45-41C2-800E-787023EE4C9E}"/>
              </a:ext>
            </a:extLst>
          </p:cNvPr>
          <p:cNvCxnSpPr/>
          <p:nvPr/>
        </p:nvCxnSpPr>
        <p:spPr bwMode="auto">
          <a:xfrm flipV="1">
            <a:off x="4644008" y="6272162"/>
            <a:ext cx="196906" cy="21436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a:extLst>
              <a:ext uri="{FF2B5EF4-FFF2-40B4-BE49-F238E27FC236}">
                <a16:creationId xmlns:a16="http://schemas.microsoft.com/office/drawing/2014/main" id="{F6054AB5-4B13-4E7D-91EC-D70CDCC3271C}"/>
              </a:ext>
            </a:extLst>
          </p:cNvPr>
          <p:cNvCxnSpPr/>
          <p:nvPr/>
        </p:nvCxnSpPr>
        <p:spPr bwMode="auto">
          <a:xfrm flipH="1">
            <a:off x="6156176" y="4797152"/>
            <a:ext cx="309843" cy="86409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a:extLst>
              <a:ext uri="{FF2B5EF4-FFF2-40B4-BE49-F238E27FC236}">
                <a16:creationId xmlns:a16="http://schemas.microsoft.com/office/drawing/2014/main" id="{99641499-47A6-4221-B5D1-64C4D741F732}"/>
              </a:ext>
            </a:extLst>
          </p:cNvPr>
          <p:cNvCxnSpPr/>
          <p:nvPr/>
        </p:nvCxnSpPr>
        <p:spPr bwMode="auto">
          <a:xfrm>
            <a:off x="6466019" y="4797152"/>
            <a:ext cx="554253" cy="93610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8">
            <a:extLst>
              <a:ext uri="{FF2B5EF4-FFF2-40B4-BE49-F238E27FC236}">
                <a16:creationId xmlns:a16="http://schemas.microsoft.com/office/drawing/2014/main" id="{5D5F50E2-B027-440C-B8EC-38D7C6427C87}"/>
              </a:ext>
            </a:extLst>
          </p:cNvPr>
          <p:cNvCxnSpPr/>
          <p:nvPr/>
        </p:nvCxnSpPr>
        <p:spPr bwMode="auto">
          <a:xfrm>
            <a:off x="6466019" y="4019847"/>
            <a:ext cx="1" cy="77730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19">
            <a:extLst>
              <a:ext uri="{FF2B5EF4-FFF2-40B4-BE49-F238E27FC236}">
                <a16:creationId xmlns:a16="http://schemas.microsoft.com/office/drawing/2014/main" id="{9891B802-B23D-4616-8B3B-1B5D6899E42E}"/>
              </a:ext>
            </a:extLst>
          </p:cNvPr>
          <p:cNvCxnSpPr/>
          <p:nvPr/>
        </p:nvCxnSpPr>
        <p:spPr bwMode="auto">
          <a:xfrm>
            <a:off x="6084168" y="4221088"/>
            <a:ext cx="86409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Oval 20">
            <a:extLst>
              <a:ext uri="{FF2B5EF4-FFF2-40B4-BE49-F238E27FC236}">
                <a16:creationId xmlns:a16="http://schemas.microsoft.com/office/drawing/2014/main" id="{8B670877-4C3C-4F73-AAE8-46890B2932F6}"/>
              </a:ext>
            </a:extLst>
          </p:cNvPr>
          <p:cNvSpPr/>
          <p:nvPr/>
        </p:nvSpPr>
        <p:spPr bwMode="auto">
          <a:xfrm>
            <a:off x="6156176" y="3501008"/>
            <a:ext cx="576063" cy="51883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2" name="Oval 21">
            <a:extLst>
              <a:ext uri="{FF2B5EF4-FFF2-40B4-BE49-F238E27FC236}">
                <a16:creationId xmlns:a16="http://schemas.microsoft.com/office/drawing/2014/main" id="{506D2243-5569-425C-B08D-60C1974E5AFB}"/>
              </a:ext>
            </a:extLst>
          </p:cNvPr>
          <p:cNvSpPr/>
          <p:nvPr/>
        </p:nvSpPr>
        <p:spPr bwMode="auto">
          <a:xfrm>
            <a:off x="6275093" y="3635074"/>
            <a:ext cx="72008" cy="72008"/>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3" name="Oval 22">
            <a:extLst>
              <a:ext uri="{FF2B5EF4-FFF2-40B4-BE49-F238E27FC236}">
                <a16:creationId xmlns:a16="http://schemas.microsoft.com/office/drawing/2014/main" id="{32917180-9169-4A64-825C-8AE1E1E44426}"/>
              </a:ext>
            </a:extLst>
          </p:cNvPr>
          <p:cNvSpPr/>
          <p:nvPr/>
        </p:nvSpPr>
        <p:spPr bwMode="auto">
          <a:xfrm>
            <a:off x="6517196" y="3659821"/>
            <a:ext cx="72008" cy="72008"/>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4" name="Freeform: Shape 39">
            <a:extLst>
              <a:ext uri="{FF2B5EF4-FFF2-40B4-BE49-F238E27FC236}">
                <a16:creationId xmlns:a16="http://schemas.microsoft.com/office/drawing/2014/main" id="{D57D853F-E2FF-4D2E-957A-97362C65A7D1}"/>
              </a:ext>
            </a:extLst>
          </p:cNvPr>
          <p:cNvSpPr/>
          <p:nvPr/>
        </p:nvSpPr>
        <p:spPr bwMode="auto">
          <a:xfrm>
            <a:off x="6273800" y="3835400"/>
            <a:ext cx="313267" cy="84704"/>
          </a:xfrm>
          <a:custGeom>
            <a:avLst/>
            <a:gdLst>
              <a:gd name="connsiteX0" fmla="*/ 0 w 313267"/>
              <a:gd name="connsiteY0" fmla="*/ 0 h 84704"/>
              <a:gd name="connsiteX1" fmla="*/ 177800 w 313267"/>
              <a:gd name="connsiteY1" fmla="*/ 84667 h 84704"/>
              <a:gd name="connsiteX2" fmla="*/ 313267 w 313267"/>
              <a:gd name="connsiteY2" fmla="*/ 8467 h 84704"/>
            </a:gdLst>
            <a:ahLst/>
            <a:cxnLst>
              <a:cxn ang="0">
                <a:pos x="connsiteX0" y="connsiteY0"/>
              </a:cxn>
              <a:cxn ang="0">
                <a:pos x="connsiteX1" y="connsiteY1"/>
              </a:cxn>
              <a:cxn ang="0">
                <a:pos x="connsiteX2" y="connsiteY2"/>
              </a:cxn>
            </a:cxnLst>
            <a:rect l="l" t="t" r="r" b="b"/>
            <a:pathLst>
              <a:path w="313267" h="84704">
                <a:moveTo>
                  <a:pt x="0" y="0"/>
                </a:moveTo>
                <a:cubicBezTo>
                  <a:pt x="62794" y="41628"/>
                  <a:pt x="125589" y="83256"/>
                  <a:pt x="177800" y="84667"/>
                </a:cubicBezTo>
                <a:cubicBezTo>
                  <a:pt x="230011" y="86078"/>
                  <a:pt x="271639" y="47272"/>
                  <a:pt x="313267" y="84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5" name="TextBox 24">
            <a:extLst>
              <a:ext uri="{FF2B5EF4-FFF2-40B4-BE49-F238E27FC236}">
                <a16:creationId xmlns:a16="http://schemas.microsoft.com/office/drawing/2014/main" id="{757E45D7-41E9-4E87-880A-9F7D74B87499}"/>
              </a:ext>
            </a:extLst>
          </p:cNvPr>
          <p:cNvSpPr txBox="1"/>
          <p:nvPr/>
        </p:nvSpPr>
        <p:spPr>
          <a:xfrm>
            <a:off x="4086329" y="6463658"/>
            <a:ext cx="2379690" cy="369332"/>
          </a:xfrm>
          <a:prstGeom prst="rect">
            <a:avLst/>
          </a:prstGeom>
          <a:noFill/>
        </p:spPr>
        <p:txBody>
          <a:bodyPr wrap="none" rtlCol="0">
            <a:spAutoFit/>
          </a:bodyPr>
          <a:lstStyle/>
          <a:p>
            <a:r>
              <a:rPr lang="en-US" dirty="0"/>
              <a:t>Crest of the sound wave</a:t>
            </a:r>
          </a:p>
        </p:txBody>
      </p:sp>
    </p:spTree>
    <p:extLst>
      <p:ext uri="{BB962C8B-B14F-4D97-AF65-F5344CB8AC3E}">
        <p14:creationId xmlns:p14="http://schemas.microsoft.com/office/powerpoint/2010/main" val="11138835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82</a:t>
            </a:fld>
            <a:endParaRPr lang="en-US" altLang="zh-CN"/>
          </a:p>
        </p:txBody>
      </p:sp>
      <p:sp>
        <p:nvSpPr>
          <p:cNvPr id="3" name="Title 1">
            <a:extLst>
              <a:ext uri="{FF2B5EF4-FFF2-40B4-BE49-F238E27FC236}">
                <a16:creationId xmlns:a16="http://schemas.microsoft.com/office/drawing/2014/main" id="{58324254-9DB6-4EFB-ACA3-AF038B454E05}"/>
              </a:ext>
            </a:extLst>
          </p:cNvPr>
          <p:cNvSpPr>
            <a:spLocks noGrp="1"/>
          </p:cNvSpPr>
          <p:nvPr>
            <p:ph type="title"/>
          </p:nvPr>
        </p:nvSpPr>
        <p:spPr>
          <a:xfrm>
            <a:off x="726114" y="10491"/>
            <a:ext cx="8229600" cy="1143000"/>
          </a:xfrm>
        </p:spPr>
        <p:txBody>
          <a:bodyPr/>
          <a:lstStyle/>
          <a:p>
            <a:r>
              <a:rPr lang="en-US" sz="2800" dirty="0"/>
              <a:t>Both stationary listener and source (there is no Doppler effect)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AD30E33-1784-486C-9AB5-4DDC9F0FE14D}"/>
                  </a:ext>
                </a:extLst>
              </p:cNvPr>
              <p:cNvSpPr>
                <a:spLocks noGrp="1"/>
              </p:cNvSpPr>
              <p:nvPr>
                <p:ph idx="1"/>
              </p:nvPr>
            </p:nvSpPr>
            <p:spPr>
              <a:xfrm>
                <a:off x="173048" y="923940"/>
                <a:ext cx="8229600" cy="4525963"/>
              </a:xfrm>
            </p:spPr>
            <p:txBody>
              <a:bodyPr/>
              <a:lstStyle/>
              <a:p>
                <a:r>
                  <a:rPr lang="en-US" sz="1800" dirty="0"/>
                  <a:t>A sinusoidal spherical wave produced by a immobile source (the wave fronts are spherical). Its propagates at the velocity </a:t>
                </a:r>
                <a14:m>
                  <m:oMath xmlns:m="http://schemas.openxmlformats.org/officeDocument/2006/math">
                    <m:r>
                      <a:rPr lang="en-US" sz="1800" b="0" i="1" smtClean="0">
                        <a:latin typeface="Cambria Math" panose="02040503050406030204" pitchFamily="18" charset="0"/>
                      </a:rPr>
                      <m:t>𝑣</m:t>
                    </m:r>
                  </m:oMath>
                </a14:m>
                <a:endParaRPr lang="en-US" sz="1800" dirty="0"/>
              </a:p>
              <a:p>
                <a:r>
                  <a:rPr lang="en-US" sz="1800" dirty="0"/>
                  <a:t>The wavelength of the wave is </a:t>
                </a:r>
                <a14:m>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𝜆</m:t>
                        </m:r>
                      </m:e>
                      <m:sub>
                        <m:r>
                          <a:rPr lang="en-US" sz="1800" b="0" i="1" smtClean="0">
                            <a:latin typeface="Cambria Math" panose="02040503050406030204" pitchFamily="18" charset="0"/>
                            <a:ea typeface="Cambria Math" panose="02040503050406030204" pitchFamily="18" charset="0"/>
                          </a:rPr>
                          <m:t>𝑆</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𝑣</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𝑓</m:t>
                        </m:r>
                      </m:e>
                      <m:sub>
                        <m:r>
                          <a:rPr lang="en-US" sz="1800" b="0" i="1" smtClean="0">
                            <a:latin typeface="Cambria Math" panose="02040503050406030204" pitchFamily="18" charset="0"/>
                            <a:ea typeface="Cambria Math" panose="02040503050406030204" pitchFamily="18" charset="0"/>
                          </a:rPr>
                          <m:t>𝑆</m:t>
                        </m:r>
                      </m:sub>
                    </m:sSub>
                  </m:oMath>
                </a14:m>
                <a:r>
                  <a:rPr lang="en-US" sz="1800" dirty="0"/>
                  <a:t> where </a:t>
                </a:r>
                <a14:m>
                  <m:oMath xmlns:m="http://schemas.openxmlformats.org/officeDocument/2006/math">
                    <m:r>
                      <a:rPr lang="en-US" sz="1800" i="1" dirty="0" smtClean="0">
                        <a:latin typeface="Cambria Math" panose="02040503050406030204" pitchFamily="18" charset="0"/>
                      </a:rPr>
                      <m:t>𝑣</m:t>
                    </m:r>
                  </m:oMath>
                </a14:m>
                <a:r>
                  <a:rPr lang="en-US" sz="1800" dirty="0"/>
                  <a:t> is the velocity of propagation of the sound wave and </a:t>
                </a:r>
                <a14:m>
                  <m:oMath xmlns:m="http://schemas.openxmlformats.org/officeDocument/2006/math">
                    <m:r>
                      <a:rPr lang="en-US" sz="1800" b="0" i="1" smtClean="0">
                        <a:latin typeface="Cambria Math" panose="02040503050406030204" pitchFamily="18" charset="0"/>
                      </a:rPr>
                      <m:t>𝑓</m:t>
                    </m:r>
                  </m:oMath>
                </a14:m>
                <a:r>
                  <a:rPr lang="en-US" sz="1800" dirty="0"/>
                  <a:t> is the frequency of the sound wave. </a:t>
                </a:r>
              </a:p>
            </p:txBody>
          </p:sp>
        </mc:Choice>
        <mc:Fallback xmlns="">
          <p:sp>
            <p:nvSpPr>
              <p:cNvPr id="5" name="Content Placeholder 2">
                <a:extLst>
                  <a:ext uri="{FF2B5EF4-FFF2-40B4-BE49-F238E27FC236}">
                    <a16:creationId xmlns:a16="http://schemas.microsoft.com/office/drawing/2014/main" id="{4AD30E33-1784-486C-9AB5-4DDC9F0FE14D}"/>
                  </a:ext>
                </a:extLst>
              </p:cNvPr>
              <p:cNvSpPr>
                <a:spLocks noGrp="1" noRot="1" noChangeAspect="1" noMove="1" noResize="1" noEditPoints="1" noAdjustHandles="1" noChangeArrowheads="1" noChangeShapeType="1" noTextEdit="1"/>
              </p:cNvSpPr>
              <p:nvPr>
                <p:ph idx="1"/>
              </p:nvPr>
            </p:nvSpPr>
            <p:spPr>
              <a:xfrm>
                <a:off x="173048" y="923940"/>
                <a:ext cx="8229600" cy="4525963"/>
              </a:xfrm>
              <a:blipFill>
                <a:blip r:embed="rId3"/>
                <a:stretch>
                  <a:fillRect l="-444" t="-80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BA189192-3CBA-4C6F-AAE7-DDBD7E12FCD8}"/>
              </a:ext>
            </a:extLst>
          </p:cNvPr>
          <p:cNvPicPr>
            <a:picLocks noChangeAspect="1"/>
          </p:cNvPicPr>
          <p:nvPr/>
        </p:nvPicPr>
        <p:blipFill>
          <a:blip r:embed="rId4"/>
          <a:stretch>
            <a:fillRect/>
          </a:stretch>
        </p:blipFill>
        <p:spPr>
          <a:xfrm>
            <a:off x="827584" y="3749095"/>
            <a:ext cx="1693741" cy="1700808"/>
          </a:xfrm>
          <a:prstGeom prst="rect">
            <a:avLst/>
          </a:prstGeom>
        </p:spPr>
      </p:pic>
      <p:sp>
        <p:nvSpPr>
          <p:cNvPr id="8" name="Freeform: Shape 8">
            <a:extLst>
              <a:ext uri="{FF2B5EF4-FFF2-40B4-BE49-F238E27FC236}">
                <a16:creationId xmlns:a16="http://schemas.microsoft.com/office/drawing/2014/main" id="{814E04A7-D021-4424-AD14-54D10D75166B}"/>
              </a:ext>
            </a:extLst>
          </p:cNvPr>
          <p:cNvSpPr/>
          <p:nvPr/>
        </p:nvSpPr>
        <p:spPr bwMode="auto">
          <a:xfrm rot="804248">
            <a:off x="2546087" y="3073630"/>
            <a:ext cx="936365" cy="3132667"/>
          </a:xfrm>
          <a:custGeom>
            <a:avLst/>
            <a:gdLst>
              <a:gd name="connsiteX0" fmla="*/ 0 w 936365"/>
              <a:gd name="connsiteY0" fmla="*/ 0 h 3132667"/>
              <a:gd name="connsiteX1" fmla="*/ 863600 w 936365"/>
              <a:gd name="connsiteY1" fmla="*/ 1354667 h 3132667"/>
              <a:gd name="connsiteX2" fmla="*/ 829733 w 936365"/>
              <a:gd name="connsiteY2" fmla="*/ 3132667 h 3132667"/>
            </a:gdLst>
            <a:ahLst/>
            <a:cxnLst>
              <a:cxn ang="0">
                <a:pos x="connsiteX0" y="connsiteY0"/>
              </a:cxn>
              <a:cxn ang="0">
                <a:pos x="connsiteX1" y="connsiteY1"/>
              </a:cxn>
              <a:cxn ang="0">
                <a:pos x="connsiteX2" y="connsiteY2"/>
              </a:cxn>
            </a:cxnLst>
            <a:rect l="l" t="t" r="r" b="b"/>
            <a:pathLst>
              <a:path w="936365" h="3132667">
                <a:moveTo>
                  <a:pt x="0" y="0"/>
                </a:moveTo>
                <a:cubicBezTo>
                  <a:pt x="362655" y="416278"/>
                  <a:pt x="725311" y="832556"/>
                  <a:pt x="863600" y="1354667"/>
                </a:cubicBezTo>
                <a:cubicBezTo>
                  <a:pt x="1001889" y="1876778"/>
                  <a:pt x="915811" y="2504722"/>
                  <a:pt x="829733" y="31326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9" name="Freeform: Shape 10">
            <a:extLst>
              <a:ext uri="{FF2B5EF4-FFF2-40B4-BE49-F238E27FC236}">
                <a16:creationId xmlns:a16="http://schemas.microsoft.com/office/drawing/2014/main" id="{2486ED44-5B88-4128-9B92-7F38A14F1BBF}"/>
              </a:ext>
            </a:extLst>
          </p:cNvPr>
          <p:cNvSpPr/>
          <p:nvPr/>
        </p:nvSpPr>
        <p:spPr bwMode="auto">
          <a:xfrm rot="804248">
            <a:off x="3554198" y="3073630"/>
            <a:ext cx="936365" cy="3132667"/>
          </a:xfrm>
          <a:custGeom>
            <a:avLst/>
            <a:gdLst>
              <a:gd name="connsiteX0" fmla="*/ 0 w 936365"/>
              <a:gd name="connsiteY0" fmla="*/ 0 h 3132667"/>
              <a:gd name="connsiteX1" fmla="*/ 863600 w 936365"/>
              <a:gd name="connsiteY1" fmla="*/ 1354667 h 3132667"/>
              <a:gd name="connsiteX2" fmla="*/ 829733 w 936365"/>
              <a:gd name="connsiteY2" fmla="*/ 3132667 h 3132667"/>
            </a:gdLst>
            <a:ahLst/>
            <a:cxnLst>
              <a:cxn ang="0">
                <a:pos x="connsiteX0" y="connsiteY0"/>
              </a:cxn>
              <a:cxn ang="0">
                <a:pos x="connsiteX1" y="connsiteY1"/>
              </a:cxn>
              <a:cxn ang="0">
                <a:pos x="connsiteX2" y="connsiteY2"/>
              </a:cxn>
            </a:cxnLst>
            <a:rect l="l" t="t" r="r" b="b"/>
            <a:pathLst>
              <a:path w="936365" h="3132667">
                <a:moveTo>
                  <a:pt x="0" y="0"/>
                </a:moveTo>
                <a:cubicBezTo>
                  <a:pt x="362655" y="416278"/>
                  <a:pt x="725311" y="832556"/>
                  <a:pt x="863600" y="1354667"/>
                </a:cubicBezTo>
                <a:cubicBezTo>
                  <a:pt x="1001889" y="1876778"/>
                  <a:pt x="915811" y="2504722"/>
                  <a:pt x="829733" y="31326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0" name="Arrow: Right 11">
            <a:extLst>
              <a:ext uri="{FF2B5EF4-FFF2-40B4-BE49-F238E27FC236}">
                <a16:creationId xmlns:a16="http://schemas.microsoft.com/office/drawing/2014/main" id="{AFF2B7E5-C0E6-4949-8220-B41941318872}"/>
              </a:ext>
            </a:extLst>
          </p:cNvPr>
          <p:cNvSpPr/>
          <p:nvPr/>
        </p:nvSpPr>
        <p:spPr bwMode="auto">
          <a:xfrm>
            <a:off x="3563888" y="4221088"/>
            <a:ext cx="504056" cy="3600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0BDF569-3218-4B0A-93B0-E6DEFFA38359}"/>
                  </a:ext>
                </a:extLst>
              </p:cNvPr>
              <p:cNvSpPr txBox="1"/>
              <p:nvPr/>
            </p:nvSpPr>
            <p:spPr>
              <a:xfrm>
                <a:off x="3643329" y="3881348"/>
                <a:ext cx="189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oMath>
                  </m:oMathPara>
                </a14:m>
                <a:endParaRPr lang="en-US" dirty="0"/>
              </a:p>
            </p:txBody>
          </p:sp>
        </mc:Choice>
        <mc:Fallback xmlns="">
          <p:sp>
            <p:nvSpPr>
              <p:cNvPr id="11" name="TextBox 10">
                <a:extLst>
                  <a:ext uri="{FF2B5EF4-FFF2-40B4-BE49-F238E27FC236}">
                    <a16:creationId xmlns:a16="http://schemas.microsoft.com/office/drawing/2014/main" id="{90BDF569-3218-4B0A-93B0-E6DEFFA38359}"/>
                  </a:ext>
                </a:extLst>
              </p:cNvPr>
              <p:cNvSpPr txBox="1">
                <a:spLocks noRot="1" noChangeAspect="1" noMove="1" noResize="1" noEditPoints="1" noAdjustHandles="1" noChangeArrowheads="1" noChangeShapeType="1" noTextEdit="1"/>
              </p:cNvSpPr>
              <p:nvPr/>
            </p:nvSpPr>
            <p:spPr>
              <a:xfrm>
                <a:off x="3643329" y="3881348"/>
                <a:ext cx="189474" cy="276999"/>
              </a:xfrm>
              <a:prstGeom prst="rect">
                <a:avLst/>
              </a:prstGeom>
              <a:blipFill>
                <a:blip r:embed="rId5"/>
                <a:stretch>
                  <a:fillRect l="-16129" r="-16129" b="-2222"/>
                </a:stretch>
              </a:blipFill>
            </p:spPr>
            <p:txBody>
              <a:bodyPr/>
              <a:lstStyle/>
              <a:p>
                <a:r>
                  <a:rPr lang="en-US">
                    <a:noFill/>
                  </a:rPr>
                  <a:t> </a:t>
                </a:r>
              </a:p>
            </p:txBody>
          </p:sp>
        </mc:Fallback>
      </mc:AlternateContent>
      <p:sp>
        <p:nvSpPr>
          <p:cNvPr id="12" name="Freeform: Shape 13">
            <a:extLst>
              <a:ext uri="{FF2B5EF4-FFF2-40B4-BE49-F238E27FC236}">
                <a16:creationId xmlns:a16="http://schemas.microsoft.com/office/drawing/2014/main" id="{D758D4BA-FDFF-4FFC-BE0C-C16EE70FDDCA}"/>
              </a:ext>
            </a:extLst>
          </p:cNvPr>
          <p:cNvSpPr/>
          <p:nvPr/>
        </p:nvSpPr>
        <p:spPr bwMode="auto">
          <a:xfrm rot="804248">
            <a:off x="4498063" y="3073630"/>
            <a:ext cx="936365" cy="3132667"/>
          </a:xfrm>
          <a:custGeom>
            <a:avLst/>
            <a:gdLst>
              <a:gd name="connsiteX0" fmla="*/ 0 w 936365"/>
              <a:gd name="connsiteY0" fmla="*/ 0 h 3132667"/>
              <a:gd name="connsiteX1" fmla="*/ 863600 w 936365"/>
              <a:gd name="connsiteY1" fmla="*/ 1354667 h 3132667"/>
              <a:gd name="connsiteX2" fmla="*/ 829733 w 936365"/>
              <a:gd name="connsiteY2" fmla="*/ 3132667 h 3132667"/>
            </a:gdLst>
            <a:ahLst/>
            <a:cxnLst>
              <a:cxn ang="0">
                <a:pos x="connsiteX0" y="connsiteY0"/>
              </a:cxn>
              <a:cxn ang="0">
                <a:pos x="connsiteX1" y="connsiteY1"/>
              </a:cxn>
              <a:cxn ang="0">
                <a:pos x="connsiteX2" y="connsiteY2"/>
              </a:cxn>
            </a:cxnLst>
            <a:rect l="l" t="t" r="r" b="b"/>
            <a:pathLst>
              <a:path w="936365" h="3132667">
                <a:moveTo>
                  <a:pt x="0" y="0"/>
                </a:moveTo>
                <a:cubicBezTo>
                  <a:pt x="362655" y="416278"/>
                  <a:pt x="725311" y="832556"/>
                  <a:pt x="863600" y="1354667"/>
                </a:cubicBezTo>
                <a:cubicBezTo>
                  <a:pt x="1001889" y="1876778"/>
                  <a:pt x="915811" y="2504722"/>
                  <a:pt x="829733" y="31326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13" name="Straight Arrow Connector 12">
            <a:extLst>
              <a:ext uri="{FF2B5EF4-FFF2-40B4-BE49-F238E27FC236}">
                <a16:creationId xmlns:a16="http://schemas.microsoft.com/office/drawing/2014/main" id="{6EF0C5EC-5792-4122-A446-ACE6F415C7ED}"/>
              </a:ext>
            </a:extLst>
          </p:cNvPr>
          <p:cNvCxnSpPr/>
          <p:nvPr/>
        </p:nvCxnSpPr>
        <p:spPr bwMode="auto">
          <a:xfrm>
            <a:off x="3014269" y="6486525"/>
            <a:ext cx="1008111"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2A1BC5E-496C-4E35-9C79-42797BE5DC66}"/>
                  </a:ext>
                </a:extLst>
              </p:cNvPr>
              <p:cNvSpPr txBox="1"/>
              <p:nvPr/>
            </p:nvSpPr>
            <p:spPr>
              <a:xfrm>
                <a:off x="3381979" y="6505557"/>
                <a:ext cx="277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𝑆</m:t>
                          </m:r>
                        </m:sub>
                      </m:sSub>
                    </m:oMath>
                  </m:oMathPara>
                </a14:m>
                <a:endParaRPr lang="en-US" dirty="0"/>
              </a:p>
            </p:txBody>
          </p:sp>
        </mc:Choice>
        <mc:Fallback xmlns="">
          <p:sp>
            <p:nvSpPr>
              <p:cNvPr id="14" name="TextBox 13">
                <a:extLst>
                  <a:ext uri="{FF2B5EF4-FFF2-40B4-BE49-F238E27FC236}">
                    <a16:creationId xmlns:a16="http://schemas.microsoft.com/office/drawing/2014/main" id="{42A1BC5E-496C-4E35-9C79-42797BE5DC66}"/>
                  </a:ext>
                </a:extLst>
              </p:cNvPr>
              <p:cNvSpPr txBox="1">
                <a:spLocks noRot="1" noChangeAspect="1" noMove="1" noResize="1" noEditPoints="1" noAdjustHandles="1" noChangeArrowheads="1" noChangeShapeType="1" noTextEdit="1"/>
              </p:cNvSpPr>
              <p:nvPr/>
            </p:nvSpPr>
            <p:spPr>
              <a:xfrm>
                <a:off x="3381979" y="6505557"/>
                <a:ext cx="277192" cy="276999"/>
              </a:xfrm>
              <a:prstGeom prst="rect">
                <a:avLst/>
              </a:prstGeom>
              <a:blipFill>
                <a:blip r:embed="rId6"/>
                <a:stretch>
                  <a:fillRect l="-20000" r="-6667" b="-17391"/>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FC0AE3E4-1B30-4D50-AC46-21AEB3C331D2}"/>
              </a:ext>
            </a:extLst>
          </p:cNvPr>
          <p:cNvCxnSpPr/>
          <p:nvPr/>
        </p:nvCxnSpPr>
        <p:spPr bwMode="auto">
          <a:xfrm flipH="1" flipV="1">
            <a:off x="4147712" y="6272162"/>
            <a:ext cx="280272" cy="23339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a:extLst>
              <a:ext uri="{FF2B5EF4-FFF2-40B4-BE49-F238E27FC236}">
                <a16:creationId xmlns:a16="http://schemas.microsoft.com/office/drawing/2014/main" id="{AC9E50D4-BF45-41C2-800E-787023EE4C9E}"/>
              </a:ext>
            </a:extLst>
          </p:cNvPr>
          <p:cNvCxnSpPr/>
          <p:nvPr/>
        </p:nvCxnSpPr>
        <p:spPr bwMode="auto">
          <a:xfrm flipV="1">
            <a:off x="4644008" y="6272162"/>
            <a:ext cx="196906" cy="21436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a:extLst>
              <a:ext uri="{FF2B5EF4-FFF2-40B4-BE49-F238E27FC236}">
                <a16:creationId xmlns:a16="http://schemas.microsoft.com/office/drawing/2014/main" id="{F6054AB5-4B13-4E7D-91EC-D70CDCC3271C}"/>
              </a:ext>
            </a:extLst>
          </p:cNvPr>
          <p:cNvCxnSpPr/>
          <p:nvPr/>
        </p:nvCxnSpPr>
        <p:spPr bwMode="auto">
          <a:xfrm flipH="1">
            <a:off x="6156176" y="4797152"/>
            <a:ext cx="309843" cy="86409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a:extLst>
              <a:ext uri="{FF2B5EF4-FFF2-40B4-BE49-F238E27FC236}">
                <a16:creationId xmlns:a16="http://schemas.microsoft.com/office/drawing/2014/main" id="{99641499-47A6-4221-B5D1-64C4D741F732}"/>
              </a:ext>
            </a:extLst>
          </p:cNvPr>
          <p:cNvCxnSpPr/>
          <p:nvPr/>
        </p:nvCxnSpPr>
        <p:spPr bwMode="auto">
          <a:xfrm>
            <a:off x="6466019" y="4797152"/>
            <a:ext cx="554253" cy="93610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8">
            <a:extLst>
              <a:ext uri="{FF2B5EF4-FFF2-40B4-BE49-F238E27FC236}">
                <a16:creationId xmlns:a16="http://schemas.microsoft.com/office/drawing/2014/main" id="{5D5F50E2-B027-440C-B8EC-38D7C6427C87}"/>
              </a:ext>
            </a:extLst>
          </p:cNvPr>
          <p:cNvCxnSpPr/>
          <p:nvPr/>
        </p:nvCxnSpPr>
        <p:spPr bwMode="auto">
          <a:xfrm>
            <a:off x="6466019" y="4019847"/>
            <a:ext cx="1" cy="77730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19">
            <a:extLst>
              <a:ext uri="{FF2B5EF4-FFF2-40B4-BE49-F238E27FC236}">
                <a16:creationId xmlns:a16="http://schemas.microsoft.com/office/drawing/2014/main" id="{9891B802-B23D-4616-8B3B-1B5D6899E42E}"/>
              </a:ext>
            </a:extLst>
          </p:cNvPr>
          <p:cNvCxnSpPr/>
          <p:nvPr/>
        </p:nvCxnSpPr>
        <p:spPr bwMode="auto">
          <a:xfrm>
            <a:off x="6084168" y="4221088"/>
            <a:ext cx="86409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Oval 20">
            <a:extLst>
              <a:ext uri="{FF2B5EF4-FFF2-40B4-BE49-F238E27FC236}">
                <a16:creationId xmlns:a16="http://schemas.microsoft.com/office/drawing/2014/main" id="{8B670877-4C3C-4F73-AAE8-46890B2932F6}"/>
              </a:ext>
            </a:extLst>
          </p:cNvPr>
          <p:cNvSpPr/>
          <p:nvPr/>
        </p:nvSpPr>
        <p:spPr bwMode="auto">
          <a:xfrm>
            <a:off x="6156176" y="3501008"/>
            <a:ext cx="576063" cy="51883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2" name="Oval 21">
            <a:extLst>
              <a:ext uri="{FF2B5EF4-FFF2-40B4-BE49-F238E27FC236}">
                <a16:creationId xmlns:a16="http://schemas.microsoft.com/office/drawing/2014/main" id="{506D2243-5569-425C-B08D-60C1974E5AFB}"/>
              </a:ext>
            </a:extLst>
          </p:cNvPr>
          <p:cNvSpPr/>
          <p:nvPr/>
        </p:nvSpPr>
        <p:spPr bwMode="auto">
          <a:xfrm>
            <a:off x="6275093" y="3635074"/>
            <a:ext cx="72008" cy="72008"/>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3" name="Oval 22">
            <a:extLst>
              <a:ext uri="{FF2B5EF4-FFF2-40B4-BE49-F238E27FC236}">
                <a16:creationId xmlns:a16="http://schemas.microsoft.com/office/drawing/2014/main" id="{32917180-9169-4A64-825C-8AE1E1E44426}"/>
              </a:ext>
            </a:extLst>
          </p:cNvPr>
          <p:cNvSpPr/>
          <p:nvPr/>
        </p:nvSpPr>
        <p:spPr bwMode="auto">
          <a:xfrm>
            <a:off x="6517196" y="3659821"/>
            <a:ext cx="72008" cy="72008"/>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4" name="Freeform: Shape 39">
            <a:extLst>
              <a:ext uri="{FF2B5EF4-FFF2-40B4-BE49-F238E27FC236}">
                <a16:creationId xmlns:a16="http://schemas.microsoft.com/office/drawing/2014/main" id="{D57D853F-E2FF-4D2E-957A-97362C65A7D1}"/>
              </a:ext>
            </a:extLst>
          </p:cNvPr>
          <p:cNvSpPr/>
          <p:nvPr/>
        </p:nvSpPr>
        <p:spPr bwMode="auto">
          <a:xfrm>
            <a:off x="6273800" y="3835400"/>
            <a:ext cx="313267" cy="84704"/>
          </a:xfrm>
          <a:custGeom>
            <a:avLst/>
            <a:gdLst>
              <a:gd name="connsiteX0" fmla="*/ 0 w 313267"/>
              <a:gd name="connsiteY0" fmla="*/ 0 h 84704"/>
              <a:gd name="connsiteX1" fmla="*/ 177800 w 313267"/>
              <a:gd name="connsiteY1" fmla="*/ 84667 h 84704"/>
              <a:gd name="connsiteX2" fmla="*/ 313267 w 313267"/>
              <a:gd name="connsiteY2" fmla="*/ 8467 h 84704"/>
            </a:gdLst>
            <a:ahLst/>
            <a:cxnLst>
              <a:cxn ang="0">
                <a:pos x="connsiteX0" y="connsiteY0"/>
              </a:cxn>
              <a:cxn ang="0">
                <a:pos x="connsiteX1" y="connsiteY1"/>
              </a:cxn>
              <a:cxn ang="0">
                <a:pos x="connsiteX2" y="connsiteY2"/>
              </a:cxn>
            </a:cxnLst>
            <a:rect l="l" t="t" r="r" b="b"/>
            <a:pathLst>
              <a:path w="313267" h="84704">
                <a:moveTo>
                  <a:pt x="0" y="0"/>
                </a:moveTo>
                <a:cubicBezTo>
                  <a:pt x="62794" y="41628"/>
                  <a:pt x="125589" y="83256"/>
                  <a:pt x="177800" y="84667"/>
                </a:cubicBezTo>
                <a:cubicBezTo>
                  <a:pt x="230011" y="86078"/>
                  <a:pt x="271639" y="47272"/>
                  <a:pt x="313267" y="84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5" name="TextBox 24">
            <a:extLst>
              <a:ext uri="{FF2B5EF4-FFF2-40B4-BE49-F238E27FC236}">
                <a16:creationId xmlns:a16="http://schemas.microsoft.com/office/drawing/2014/main" id="{757E45D7-41E9-4E87-880A-9F7D74B87499}"/>
              </a:ext>
            </a:extLst>
          </p:cNvPr>
          <p:cNvSpPr txBox="1"/>
          <p:nvPr/>
        </p:nvSpPr>
        <p:spPr>
          <a:xfrm>
            <a:off x="4086329" y="6463658"/>
            <a:ext cx="2379690" cy="369332"/>
          </a:xfrm>
          <a:prstGeom prst="rect">
            <a:avLst/>
          </a:prstGeom>
          <a:noFill/>
        </p:spPr>
        <p:txBody>
          <a:bodyPr wrap="none" rtlCol="0">
            <a:spAutoFit/>
          </a:bodyPr>
          <a:lstStyle/>
          <a:p>
            <a:r>
              <a:rPr lang="en-US" dirty="0"/>
              <a:t>Crest of the sound wave</a:t>
            </a:r>
          </a:p>
        </p:txBody>
      </p:sp>
    </p:spTree>
    <p:extLst>
      <p:ext uri="{BB962C8B-B14F-4D97-AF65-F5344CB8AC3E}">
        <p14:creationId xmlns:p14="http://schemas.microsoft.com/office/powerpoint/2010/main" val="32111547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83</a:t>
            </a:fld>
            <a:endParaRPr lang="en-US" altLang="zh-CN"/>
          </a:p>
        </p:txBody>
      </p:sp>
      <p:sp>
        <p:nvSpPr>
          <p:cNvPr id="3" name="Title 1">
            <a:extLst>
              <a:ext uri="{FF2B5EF4-FFF2-40B4-BE49-F238E27FC236}">
                <a16:creationId xmlns:a16="http://schemas.microsoft.com/office/drawing/2014/main" id="{58324254-9DB6-4EFB-ACA3-AF038B454E05}"/>
              </a:ext>
            </a:extLst>
          </p:cNvPr>
          <p:cNvSpPr>
            <a:spLocks noGrp="1"/>
          </p:cNvSpPr>
          <p:nvPr>
            <p:ph type="title"/>
          </p:nvPr>
        </p:nvSpPr>
        <p:spPr>
          <a:xfrm>
            <a:off x="726114" y="10491"/>
            <a:ext cx="8229600" cy="1143000"/>
          </a:xfrm>
        </p:spPr>
        <p:txBody>
          <a:bodyPr/>
          <a:lstStyle/>
          <a:p>
            <a:r>
              <a:rPr lang="en-US" sz="2800" dirty="0"/>
              <a:t>Both stationary listener and source (there is no Doppler effect)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AD30E33-1784-486C-9AB5-4DDC9F0FE14D}"/>
                  </a:ext>
                </a:extLst>
              </p:cNvPr>
              <p:cNvSpPr>
                <a:spLocks noGrp="1"/>
              </p:cNvSpPr>
              <p:nvPr>
                <p:ph idx="1"/>
              </p:nvPr>
            </p:nvSpPr>
            <p:spPr>
              <a:xfrm>
                <a:off x="173048" y="923940"/>
                <a:ext cx="8229600" cy="4525963"/>
              </a:xfrm>
            </p:spPr>
            <p:txBody>
              <a:bodyPr/>
              <a:lstStyle/>
              <a:p>
                <a:r>
                  <a:rPr lang="en-US" sz="1800" dirty="0"/>
                  <a:t>A sinusoidal spherical wave produced by a immobile source (the wave fronts are spherical). Its propagates at the velocity </a:t>
                </a:r>
                <a14:m>
                  <m:oMath xmlns:m="http://schemas.openxmlformats.org/officeDocument/2006/math">
                    <m:r>
                      <a:rPr lang="en-US" sz="1800" b="0" i="1" smtClean="0">
                        <a:latin typeface="Cambria Math" panose="02040503050406030204" pitchFamily="18" charset="0"/>
                      </a:rPr>
                      <m:t>𝑣</m:t>
                    </m:r>
                  </m:oMath>
                </a14:m>
                <a:endParaRPr lang="en-US" sz="1800" dirty="0"/>
              </a:p>
              <a:p>
                <a:r>
                  <a:rPr lang="en-US" sz="1800" dirty="0"/>
                  <a:t>The wavelength of the wave is </a:t>
                </a:r>
                <a14:m>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𝜆</m:t>
                        </m:r>
                      </m:e>
                      <m:sub>
                        <m:r>
                          <a:rPr lang="en-US" sz="1800" b="0" i="1" smtClean="0">
                            <a:latin typeface="Cambria Math" panose="02040503050406030204" pitchFamily="18" charset="0"/>
                            <a:ea typeface="Cambria Math" panose="02040503050406030204" pitchFamily="18" charset="0"/>
                          </a:rPr>
                          <m:t>𝑆</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𝑣</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𝑓</m:t>
                        </m:r>
                      </m:e>
                      <m:sub>
                        <m:r>
                          <a:rPr lang="en-US" sz="1800" b="0" i="1" smtClean="0">
                            <a:latin typeface="Cambria Math" panose="02040503050406030204" pitchFamily="18" charset="0"/>
                            <a:ea typeface="Cambria Math" panose="02040503050406030204" pitchFamily="18" charset="0"/>
                          </a:rPr>
                          <m:t>𝑆</m:t>
                        </m:r>
                      </m:sub>
                    </m:sSub>
                  </m:oMath>
                </a14:m>
                <a:r>
                  <a:rPr lang="en-US" sz="1800" dirty="0"/>
                  <a:t> where </a:t>
                </a:r>
                <a14:m>
                  <m:oMath xmlns:m="http://schemas.openxmlformats.org/officeDocument/2006/math">
                    <m:r>
                      <a:rPr lang="en-US" sz="1800" i="1" dirty="0" smtClean="0">
                        <a:latin typeface="Cambria Math" panose="02040503050406030204" pitchFamily="18" charset="0"/>
                      </a:rPr>
                      <m:t>𝑣</m:t>
                    </m:r>
                  </m:oMath>
                </a14:m>
                <a:r>
                  <a:rPr lang="en-US" sz="1800" dirty="0"/>
                  <a:t> is the velocity of propagation of the sound wave and </a:t>
                </a:r>
                <a14:m>
                  <m:oMath xmlns:m="http://schemas.openxmlformats.org/officeDocument/2006/math">
                    <m:r>
                      <a:rPr lang="en-US" sz="1800" b="0" i="1" smtClean="0">
                        <a:latin typeface="Cambria Math" panose="02040503050406030204" pitchFamily="18" charset="0"/>
                      </a:rPr>
                      <m:t>𝑓</m:t>
                    </m:r>
                  </m:oMath>
                </a14:m>
                <a:r>
                  <a:rPr lang="en-US" sz="1800" dirty="0"/>
                  <a:t> is the frequency of the sound wave. </a:t>
                </a:r>
              </a:p>
              <a:p>
                <a:r>
                  <a:rPr lang="en-US" sz="1800" dirty="0"/>
                  <a:t>The wavelength receipted by the listener is the same: is </a:t>
                </a:r>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𝜆</m:t>
                        </m:r>
                      </m:e>
                      <m:sub>
                        <m:r>
                          <a:rPr lang="en-US" sz="1800" b="0" i="1" smtClean="0">
                            <a:latin typeface="Cambria Math" panose="02040503050406030204" pitchFamily="18" charset="0"/>
                            <a:ea typeface="Cambria Math" panose="02040503050406030204" pitchFamily="18" charset="0"/>
                          </a:rPr>
                          <m:t>𝐿</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𝜆</m:t>
                        </m:r>
                      </m:e>
                      <m:sub>
                        <m:r>
                          <a:rPr lang="en-US" sz="1800" b="0" i="1" smtClean="0">
                            <a:latin typeface="Cambria Math" panose="02040503050406030204" pitchFamily="18" charset="0"/>
                            <a:ea typeface="Cambria Math" panose="02040503050406030204" pitchFamily="18" charset="0"/>
                          </a:rPr>
                          <m:t>𝑆</m:t>
                        </m:r>
                      </m:sub>
                    </m:sSub>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𝑣</m:t>
                    </m:r>
                    <m:r>
                      <a:rPr lang="en-US" sz="1800" i="1">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𝑓</m:t>
                        </m:r>
                      </m:e>
                      <m:sub>
                        <m:r>
                          <a:rPr lang="en-US" sz="1800" b="0" i="1" smtClean="0">
                            <a:latin typeface="Cambria Math" panose="02040503050406030204" pitchFamily="18" charset="0"/>
                            <a:ea typeface="Cambria Math" panose="02040503050406030204" pitchFamily="18" charset="0"/>
                          </a:rPr>
                          <m:t>𝑆</m:t>
                        </m:r>
                      </m:sub>
                    </m:sSub>
                  </m:oMath>
                </a14:m>
                <a:r>
                  <a:rPr lang="en-US" sz="1800" dirty="0"/>
                  <a:t> . The frequency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𝑓</m:t>
                        </m:r>
                      </m:e>
                      <m:sub>
                        <m:r>
                          <a:rPr lang="en-US" sz="1800" i="1">
                            <a:latin typeface="Cambria Math" panose="02040503050406030204" pitchFamily="18" charset="0"/>
                          </a:rPr>
                          <m:t>𝐿</m:t>
                        </m:r>
                      </m:sub>
                    </m:sSub>
                    <m:r>
                      <a:rPr lang="en-US" sz="1800" i="1">
                        <a:latin typeface="Cambria Math" panose="02040503050406030204" pitchFamily="18" charset="0"/>
                      </a:rPr>
                      <m:t> </m:t>
                    </m:r>
                  </m:oMath>
                </a14:m>
                <a:r>
                  <a:rPr lang="en-US" sz="1800" dirty="0"/>
                  <a:t>of the sound heard by the listener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𝑆</m:t>
                        </m:r>
                      </m:sub>
                    </m:sSub>
                  </m:oMath>
                </a14:m>
                <a:endParaRPr lang="en-US" sz="1800" dirty="0"/>
              </a:p>
            </p:txBody>
          </p:sp>
        </mc:Choice>
        <mc:Fallback xmlns="">
          <p:sp>
            <p:nvSpPr>
              <p:cNvPr id="5" name="Content Placeholder 2">
                <a:extLst>
                  <a:ext uri="{FF2B5EF4-FFF2-40B4-BE49-F238E27FC236}">
                    <a16:creationId xmlns:a16="http://schemas.microsoft.com/office/drawing/2014/main" id="{4AD30E33-1784-486C-9AB5-4DDC9F0FE14D}"/>
                  </a:ext>
                </a:extLst>
              </p:cNvPr>
              <p:cNvSpPr>
                <a:spLocks noGrp="1" noRot="1" noChangeAspect="1" noMove="1" noResize="1" noEditPoints="1" noAdjustHandles="1" noChangeArrowheads="1" noChangeShapeType="1" noTextEdit="1"/>
              </p:cNvSpPr>
              <p:nvPr>
                <p:ph idx="1"/>
              </p:nvPr>
            </p:nvSpPr>
            <p:spPr>
              <a:xfrm>
                <a:off x="173048" y="923940"/>
                <a:ext cx="8229600" cy="4525963"/>
              </a:xfrm>
              <a:blipFill>
                <a:blip r:embed="rId3"/>
                <a:stretch>
                  <a:fillRect l="-444" t="-80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BA189192-3CBA-4C6F-AAE7-DDBD7E12FCD8}"/>
              </a:ext>
            </a:extLst>
          </p:cNvPr>
          <p:cNvPicPr>
            <a:picLocks noChangeAspect="1"/>
          </p:cNvPicPr>
          <p:nvPr/>
        </p:nvPicPr>
        <p:blipFill>
          <a:blip r:embed="rId4"/>
          <a:stretch>
            <a:fillRect/>
          </a:stretch>
        </p:blipFill>
        <p:spPr>
          <a:xfrm>
            <a:off x="827584" y="3749095"/>
            <a:ext cx="1693741" cy="1700808"/>
          </a:xfrm>
          <a:prstGeom prst="rect">
            <a:avLst/>
          </a:prstGeom>
        </p:spPr>
      </p:pic>
      <p:sp>
        <p:nvSpPr>
          <p:cNvPr id="8" name="Freeform: Shape 8">
            <a:extLst>
              <a:ext uri="{FF2B5EF4-FFF2-40B4-BE49-F238E27FC236}">
                <a16:creationId xmlns:a16="http://schemas.microsoft.com/office/drawing/2014/main" id="{814E04A7-D021-4424-AD14-54D10D75166B}"/>
              </a:ext>
            </a:extLst>
          </p:cNvPr>
          <p:cNvSpPr/>
          <p:nvPr/>
        </p:nvSpPr>
        <p:spPr bwMode="auto">
          <a:xfrm rot="804248">
            <a:off x="2546087" y="3073630"/>
            <a:ext cx="936365" cy="3132667"/>
          </a:xfrm>
          <a:custGeom>
            <a:avLst/>
            <a:gdLst>
              <a:gd name="connsiteX0" fmla="*/ 0 w 936365"/>
              <a:gd name="connsiteY0" fmla="*/ 0 h 3132667"/>
              <a:gd name="connsiteX1" fmla="*/ 863600 w 936365"/>
              <a:gd name="connsiteY1" fmla="*/ 1354667 h 3132667"/>
              <a:gd name="connsiteX2" fmla="*/ 829733 w 936365"/>
              <a:gd name="connsiteY2" fmla="*/ 3132667 h 3132667"/>
            </a:gdLst>
            <a:ahLst/>
            <a:cxnLst>
              <a:cxn ang="0">
                <a:pos x="connsiteX0" y="connsiteY0"/>
              </a:cxn>
              <a:cxn ang="0">
                <a:pos x="connsiteX1" y="connsiteY1"/>
              </a:cxn>
              <a:cxn ang="0">
                <a:pos x="connsiteX2" y="connsiteY2"/>
              </a:cxn>
            </a:cxnLst>
            <a:rect l="l" t="t" r="r" b="b"/>
            <a:pathLst>
              <a:path w="936365" h="3132667">
                <a:moveTo>
                  <a:pt x="0" y="0"/>
                </a:moveTo>
                <a:cubicBezTo>
                  <a:pt x="362655" y="416278"/>
                  <a:pt x="725311" y="832556"/>
                  <a:pt x="863600" y="1354667"/>
                </a:cubicBezTo>
                <a:cubicBezTo>
                  <a:pt x="1001889" y="1876778"/>
                  <a:pt x="915811" y="2504722"/>
                  <a:pt x="829733" y="31326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9" name="Freeform: Shape 10">
            <a:extLst>
              <a:ext uri="{FF2B5EF4-FFF2-40B4-BE49-F238E27FC236}">
                <a16:creationId xmlns:a16="http://schemas.microsoft.com/office/drawing/2014/main" id="{2486ED44-5B88-4128-9B92-7F38A14F1BBF}"/>
              </a:ext>
            </a:extLst>
          </p:cNvPr>
          <p:cNvSpPr/>
          <p:nvPr/>
        </p:nvSpPr>
        <p:spPr bwMode="auto">
          <a:xfrm rot="804248">
            <a:off x="3554198" y="3073630"/>
            <a:ext cx="936365" cy="3132667"/>
          </a:xfrm>
          <a:custGeom>
            <a:avLst/>
            <a:gdLst>
              <a:gd name="connsiteX0" fmla="*/ 0 w 936365"/>
              <a:gd name="connsiteY0" fmla="*/ 0 h 3132667"/>
              <a:gd name="connsiteX1" fmla="*/ 863600 w 936365"/>
              <a:gd name="connsiteY1" fmla="*/ 1354667 h 3132667"/>
              <a:gd name="connsiteX2" fmla="*/ 829733 w 936365"/>
              <a:gd name="connsiteY2" fmla="*/ 3132667 h 3132667"/>
            </a:gdLst>
            <a:ahLst/>
            <a:cxnLst>
              <a:cxn ang="0">
                <a:pos x="connsiteX0" y="connsiteY0"/>
              </a:cxn>
              <a:cxn ang="0">
                <a:pos x="connsiteX1" y="connsiteY1"/>
              </a:cxn>
              <a:cxn ang="0">
                <a:pos x="connsiteX2" y="connsiteY2"/>
              </a:cxn>
            </a:cxnLst>
            <a:rect l="l" t="t" r="r" b="b"/>
            <a:pathLst>
              <a:path w="936365" h="3132667">
                <a:moveTo>
                  <a:pt x="0" y="0"/>
                </a:moveTo>
                <a:cubicBezTo>
                  <a:pt x="362655" y="416278"/>
                  <a:pt x="725311" y="832556"/>
                  <a:pt x="863600" y="1354667"/>
                </a:cubicBezTo>
                <a:cubicBezTo>
                  <a:pt x="1001889" y="1876778"/>
                  <a:pt x="915811" y="2504722"/>
                  <a:pt x="829733" y="31326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0" name="Arrow: Right 11">
            <a:extLst>
              <a:ext uri="{FF2B5EF4-FFF2-40B4-BE49-F238E27FC236}">
                <a16:creationId xmlns:a16="http://schemas.microsoft.com/office/drawing/2014/main" id="{AFF2B7E5-C0E6-4949-8220-B41941318872}"/>
              </a:ext>
            </a:extLst>
          </p:cNvPr>
          <p:cNvSpPr/>
          <p:nvPr/>
        </p:nvSpPr>
        <p:spPr bwMode="auto">
          <a:xfrm>
            <a:off x="3563888" y="4221088"/>
            <a:ext cx="504056" cy="3600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0BDF569-3218-4B0A-93B0-E6DEFFA38359}"/>
                  </a:ext>
                </a:extLst>
              </p:cNvPr>
              <p:cNvSpPr txBox="1"/>
              <p:nvPr/>
            </p:nvSpPr>
            <p:spPr>
              <a:xfrm>
                <a:off x="3643329" y="3881348"/>
                <a:ext cx="189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oMath>
                  </m:oMathPara>
                </a14:m>
                <a:endParaRPr lang="en-US" dirty="0"/>
              </a:p>
            </p:txBody>
          </p:sp>
        </mc:Choice>
        <mc:Fallback xmlns="">
          <p:sp>
            <p:nvSpPr>
              <p:cNvPr id="11" name="TextBox 10">
                <a:extLst>
                  <a:ext uri="{FF2B5EF4-FFF2-40B4-BE49-F238E27FC236}">
                    <a16:creationId xmlns:a16="http://schemas.microsoft.com/office/drawing/2014/main" id="{90BDF569-3218-4B0A-93B0-E6DEFFA38359}"/>
                  </a:ext>
                </a:extLst>
              </p:cNvPr>
              <p:cNvSpPr txBox="1">
                <a:spLocks noRot="1" noChangeAspect="1" noMove="1" noResize="1" noEditPoints="1" noAdjustHandles="1" noChangeArrowheads="1" noChangeShapeType="1" noTextEdit="1"/>
              </p:cNvSpPr>
              <p:nvPr/>
            </p:nvSpPr>
            <p:spPr>
              <a:xfrm>
                <a:off x="3643329" y="3881348"/>
                <a:ext cx="189474" cy="276999"/>
              </a:xfrm>
              <a:prstGeom prst="rect">
                <a:avLst/>
              </a:prstGeom>
              <a:blipFill>
                <a:blip r:embed="rId5"/>
                <a:stretch>
                  <a:fillRect l="-16129" r="-16129" b="-2222"/>
                </a:stretch>
              </a:blipFill>
            </p:spPr>
            <p:txBody>
              <a:bodyPr/>
              <a:lstStyle/>
              <a:p>
                <a:r>
                  <a:rPr lang="en-US">
                    <a:noFill/>
                  </a:rPr>
                  <a:t> </a:t>
                </a:r>
              </a:p>
            </p:txBody>
          </p:sp>
        </mc:Fallback>
      </mc:AlternateContent>
      <p:sp>
        <p:nvSpPr>
          <p:cNvPr id="12" name="Freeform: Shape 13">
            <a:extLst>
              <a:ext uri="{FF2B5EF4-FFF2-40B4-BE49-F238E27FC236}">
                <a16:creationId xmlns:a16="http://schemas.microsoft.com/office/drawing/2014/main" id="{D758D4BA-FDFF-4FFC-BE0C-C16EE70FDDCA}"/>
              </a:ext>
            </a:extLst>
          </p:cNvPr>
          <p:cNvSpPr/>
          <p:nvPr/>
        </p:nvSpPr>
        <p:spPr bwMode="auto">
          <a:xfrm rot="804248">
            <a:off x="4498063" y="3073630"/>
            <a:ext cx="936365" cy="3132667"/>
          </a:xfrm>
          <a:custGeom>
            <a:avLst/>
            <a:gdLst>
              <a:gd name="connsiteX0" fmla="*/ 0 w 936365"/>
              <a:gd name="connsiteY0" fmla="*/ 0 h 3132667"/>
              <a:gd name="connsiteX1" fmla="*/ 863600 w 936365"/>
              <a:gd name="connsiteY1" fmla="*/ 1354667 h 3132667"/>
              <a:gd name="connsiteX2" fmla="*/ 829733 w 936365"/>
              <a:gd name="connsiteY2" fmla="*/ 3132667 h 3132667"/>
            </a:gdLst>
            <a:ahLst/>
            <a:cxnLst>
              <a:cxn ang="0">
                <a:pos x="connsiteX0" y="connsiteY0"/>
              </a:cxn>
              <a:cxn ang="0">
                <a:pos x="connsiteX1" y="connsiteY1"/>
              </a:cxn>
              <a:cxn ang="0">
                <a:pos x="connsiteX2" y="connsiteY2"/>
              </a:cxn>
            </a:cxnLst>
            <a:rect l="l" t="t" r="r" b="b"/>
            <a:pathLst>
              <a:path w="936365" h="3132667">
                <a:moveTo>
                  <a:pt x="0" y="0"/>
                </a:moveTo>
                <a:cubicBezTo>
                  <a:pt x="362655" y="416278"/>
                  <a:pt x="725311" y="832556"/>
                  <a:pt x="863600" y="1354667"/>
                </a:cubicBezTo>
                <a:cubicBezTo>
                  <a:pt x="1001889" y="1876778"/>
                  <a:pt x="915811" y="2504722"/>
                  <a:pt x="829733" y="31326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13" name="Straight Arrow Connector 12">
            <a:extLst>
              <a:ext uri="{FF2B5EF4-FFF2-40B4-BE49-F238E27FC236}">
                <a16:creationId xmlns:a16="http://schemas.microsoft.com/office/drawing/2014/main" id="{6EF0C5EC-5792-4122-A446-ACE6F415C7ED}"/>
              </a:ext>
            </a:extLst>
          </p:cNvPr>
          <p:cNvCxnSpPr/>
          <p:nvPr/>
        </p:nvCxnSpPr>
        <p:spPr bwMode="auto">
          <a:xfrm>
            <a:off x="3014269" y="6486525"/>
            <a:ext cx="1008111"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2A1BC5E-496C-4E35-9C79-42797BE5DC66}"/>
                  </a:ext>
                </a:extLst>
              </p:cNvPr>
              <p:cNvSpPr txBox="1"/>
              <p:nvPr/>
            </p:nvSpPr>
            <p:spPr>
              <a:xfrm>
                <a:off x="3381979" y="6505557"/>
                <a:ext cx="277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𝑆</m:t>
                          </m:r>
                        </m:sub>
                      </m:sSub>
                    </m:oMath>
                  </m:oMathPara>
                </a14:m>
                <a:endParaRPr lang="en-US" dirty="0"/>
              </a:p>
            </p:txBody>
          </p:sp>
        </mc:Choice>
        <mc:Fallback xmlns="">
          <p:sp>
            <p:nvSpPr>
              <p:cNvPr id="14" name="TextBox 13">
                <a:extLst>
                  <a:ext uri="{FF2B5EF4-FFF2-40B4-BE49-F238E27FC236}">
                    <a16:creationId xmlns:a16="http://schemas.microsoft.com/office/drawing/2014/main" id="{42A1BC5E-496C-4E35-9C79-42797BE5DC66}"/>
                  </a:ext>
                </a:extLst>
              </p:cNvPr>
              <p:cNvSpPr txBox="1">
                <a:spLocks noRot="1" noChangeAspect="1" noMove="1" noResize="1" noEditPoints="1" noAdjustHandles="1" noChangeArrowheads="1" noChangeShapeType="1" noTextEdit="1"/>
              </p:cNvSpPr>
              <p:nvPr/>
            </p:nvSpPr>
            <p:spPr>
              <a:xfrm>
                <a:off x="3381979" y="6505557"/>
                <a:ext cx="277192" cy="276999"/>
              </a:xfrm>
              <a:prstGeom prst="rect">
                <a:avLst/>
              </a:prstGeom>
              <a:blipFill>
                <a:blip r:embed="rId6"/>
                <a:stretch>
                  <a:fillRect l="-20000" r="-6667" b="-17391"/>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FC0AE3E4-1B30-4D50-AC46-21AEB3C331D2}"/>
              </a:ext>
            </a:extLst>
          </p:cNvPr>
          <p:cNvCxnSpPr/>
          <p:nvPr/>
        </p:nvCxnSpPr>
        <p:spPr bwMode="auto">
          <a:xfrm flipH="1" flipV="1">
            <a:off x="4147712" y="6272162"/>
            <a:ext cx="280272" cy="23339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a:extLst>
              <a:ext uri="{FF2B5EF4-FFF2-40B4-BE49-F238E27FC236}">
                <a16:creationId xmlns:a16="http://schemas.microsoft.com/office/drawing/2014/main" id="{AC9E50D4-BF45-41C2-800E-787023EE4C9E}"/>
              </a:ext>
            </a:extLst>
          </p:cNvPr>
          <p:cNvCxnSpPr/>
          <p:nvPr/>
        </p:nvCxnSpPr>
        <p:spPr bwMode="auto">
          <a:xfrm flipV="1">
            <a:off x="4644008" y="6272162"/>
            <a:ext cx="196906" cy="21436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a:extLst>
              <a:ext uri="{FF2B5EF4-FFF2-40B4-BE49-F238E27FC236}">
                <a16:creationId xmlns:a16="http://schemas.microsoft.com/office/drawing/2014/main" id="{F6054AB5-4B13-4E7D-91EC-D70CDCC3271C}"/>
              </a:ext>
            </a:extLst>
          </p:cNvPr>
          <p:cNvCxnSpPr/>
          <p:nvPr/>
        </p:nvCxnSpPr>
        <p:spPr bwMode="auto">
          <a:xfrm flipH="1">
            <a:off x="6156176" y="4797152"/>
            <a:ext cx="309843" cy="86409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a:extLst>
              <a:ext uri="{FF2B5EF4-FFF2-40B4-BE49-F238E27FC236}">
                <a16:creationId xmlns:a16="http://schemas.microsoft.com/office/drawing/2014/main" id="{99641499-47A6-4221-B5D1-64C4D741F732}"/>
              </a:ext>
            </a:extLst>
          </p:cNvPr>
          <p:cNvCxnSpPr/>
          <p:nvPr/>
        </p:nvCxnSpPr>
        <p:spPr bwMode="auto">
          <a:xfrm>
            <a:off x="6466019" y="4797152"/>
            <a:ext cx="554253" cy="93610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8">
            <a:extLst>
              <a:ext uri="{FF2B5EF4-FFF2-40B4-BE49-F238E27FC236}">
                <a16:creationId xmlns:a16="http://schemas.microsoft.com/office/drawing/2014/main" id="{5D5F50E2-B027-440C-B8EC-38D7C6427C87}"/>
              </a:ext>
            </a:extLst>
          </p:cNvPr>
          <p:cNvCxnSpPr/>
          <p:nvPr/>
        </p:nvCxnSpPr>
        <p:spPr bwMode="auto">
          <a:xfrm>
            <a:off x="6466019" y="4019847"/>
            <a:ext cx="1" cy="77730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19">
            <a:extLst>
              <a:ext uri="{FF2B5EF4-FFF2-40B4-BE49-F238E27FC236}">
                <a16:creationId xmlns:a16="http://schemas.microsoft.com/office/drawing/2014/main" id="{9891B802-B23D-4616-8B3B-1B5D6899E42E}"/>
              </a:ext>
            </a:extLst>
          </p:cNvPr>
          <p:cNvCxnSpPr/>
          <p:nvPr/>
        </p:nvCxnSpPr>
        <p:spPr bwMode="auto">
          <a:xfrm>
            <a:off x="6084168" y="4221088"/>
            <a:ext cx="86409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Oval 20">
            <a:extLst>
              <a:ext uri="{FF2B5EF4-FFF2-40B4-BE49-F238E27FC236}">
                <a16:creationId xmlns:a16="http://schemas.microsoft.com/office/drawing/2014/main" id="{8B670877-4C3C-4F73-AAE8-46890B2932F6}"/>
              </a:ext>
            </a:extLst>
          </p:cNvPr>
          <p:cNvSpPr/>
          <p:nvPr/>
        </p:nvSpPr>
        <p:spPr bwMode="auto">
          <a:xfrm>
            <a:off x="6156176" y="3501008"/>
            <a:ext cx="576063" cy="51883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2" name="Oval 21">
            <a:extLst>
              <a:ext uri="{FF2B5EF4-FFF2-40B4-BE49-F238E27FC236}">
                <a16:creationId xmlns:a16="http://schemas.microsoft.com/office/drawing/2014/main" id="{506D2243-5569-425C-B08D-60C1974E5AFB}"/>
              </a:ext>
            </a:extLst>
          </p:cNvPr>
          <p:cNvSpPr/>
          <p:nvPr/>
        </p:nvSpPr>
        <p:spPr bwMode="auto">
          <a:xfrm>
            <a:off x="6275093" y="3635074"/>
            <a:ext cx="72008" cy="72008"/>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3" name="Oval 22">
            <a:extLst>
              <a:ext uri="{FF2B5EF4-FFF2-40B4-BE49-F238E27FC236}">
                <a16:creationId xmlns:a16="http://schemas.microsoft.com/office/drawing/2014/main" id="{32917180-9169-4A64-825C-8AE1E1E44426}"/>
              </a:ext>
            </a:extLst>
          </p:cNvPr>
          <p:cNvSpPr/>
          <p:nvPr/>
        </p:nvSpPr>
        <p:spPr bwMode="auto">
          <a:xfrm>
            <a:off x="6517196" y="3659821"/>
            <a:ext cx="72008" cy="72008"/>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4" name="Freeform: Shape 39">
            <a:extLst>
              <a:ext uri="{FF2B5EF4-FFF2-40B4-BE49-F238E27FC236}">
                <a16:creationId xmlns:a16="http://schemas.microsoft.com/office/drawing/2014/main" id="{D57D853F-E2FF-4D2E-957A-97362C65A7D1}"/>
              </a:ext>
            </a:extLst>
          </p:cNvPr>
          <p:cNvSpPr/>
          <p:nvPr/>
        </p:nvSpPr>
        <p:spPr bwMode="auto">
          <a:xfrm>
            <a:off x="6273800" y="3835400"/>
            <a:ext cx="313267" cy="84704"/>
          </a:xfrm>
          <a:custGeom>
            <a:avLst/>
            <a:gdLst>
              <a:gd name="connsiteX0" fmla="*/ 0 w 313267"/>
              <a:gd name="connsiteY0" fmla="*/ 0 h 84704"/>
              <a:gd name="connsiteX1" fmla="*/ 177800 w 313267"/>
              <a:gd name="connsiteY1" fmla="*/ 84667 h 84704"/>
              <a:gd name="connsiteX2" fmla="*/ 313267 w 313267"/>
              <a:gd name="connsiteY2" fmla="*/ 8467 h 84704"/>
            </a:gdLst>
            <a:ahLst/>
            <a:cxnLst>
              <a:cxn ang="0">
                <a:pos x="connsiteX0" y="connsiteY0"/>
              </a:cxn>
              <a:cxn ang="0">
                <a:pos x="connsiteX1" y="connsiteY1"/>
              </a:cxn>
              <a:cxn ang="0">
                <a:pos x="connsiteX2" y="connsiteY2"/>
              </a:cxn>
            </a:cxnLst>
            <a:rect l="l" t="t" r="r" b="b"/>
            <a:pathLst>
              <a:path w="313267" h="84704">
                <a:moveTo>
                  <a:pt x="0" y="0"/>
                </a:moveTo>
                <a:cubicBezTo>
                  <a:pt x="62794" y="41628"/>
                  <a:pt x="125589" y="83256"/>
                  <a:pt x="177800" y="84667"/>
                </a:cubicBezTo>
                <a:cubicBezTo>
                  <a:pt x="230011" y="86078"/>
                  <a:pt x="271639" y="47272"/>
                  <a:pt x="313267" y="84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5" name="TextBox 24">
            <a:extLst>
              <a:ext uri="{FF2B5EF4-FFF2-40B4-BE49-F238E27FC236}">
                <a16:creationId xmlns:a16="http://schemas.microsoft.com/office/drawing/2014/main" id="{757E45D7-41E9-4E87-880A-9F7D74B87499}"/>
              </a:ext>
            </a:extLst>
          </p:cNvPr>
          <p:cNvSpPr txBox="1"/>
          <p:nvPr/>
        </p:nvSpPr>
        <p:spPr>
          <a:xfrm>
            <a:off x="4086329" y="6463658"/>
            <a:ext cx="2379690" cy="369332"/>
          </a:xfrm>
          <a:prstGeom prst="rect">
            <a:avLst/>
          </a:prstGeom>
          <a:noFill/>
        </p:spPr>
        <p:txBody>
          <a:bodyPr wrap="none" rtlCol="0">
            <a:spAutoFit/>
          </a:bodyPr>
          <a:lstStyle/>
          <a:p>
            <a:r>
              <a:rPr lang="en-US" dirty="0"/>
              <a:t>Crest of the sound wave</a:t>
            </a:r>
          </a:p>
        </p:txBody>
      </p:sp>
    </p:spTree>
    <p:extLst>
      <p:ext uri="{BB962C8B-B14F-4D97-AF65-F5344CB8AC3E}">
        <p14:creationId xmlns:p14="http://schemas.microsoft.com/office/powerpoint/2010/main" val="33001452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84</a:t>
            </a:fld>
            <a:endParaRPr lang="en-US" altLang="zh-CN"/>
          </a:p>
        </p:txBody>
      </p:sp>
      <p:sp>
        <p:nvSpPr>
          <p:cNvPr id="5" name="Title 1">
            <a:extLst>
              <a:ext uri="{FF2B5EF4-FFF2-40B4-BE49-F238E27FC236}">
                <a16:creationId xmlns:a16="http://schemas.microsoft.com/office/drawing/2014/main" id="{58324254-9DB6-4EFB-ACA3-AF038B454E05}"/>
              </a:ext>
            </a:extLst>
          </p:cNvPr>
          <p:cNvSpPr>
            <a:spLocks noGrp="1"/>
          </p:cNvSpPr>
          <p:nvPr>
            <p:ph type="title"/>
          </p:nvPr>
        </p:nvSpPr>
        <p:spPr>
          <a:xfrm>
            <a:off x="313184" y="-38755"/>
            <a:ext cx="8229600" cy="1143000"/>
          </a:xfrm>
        </p:spPr>
        <p:txBody>
          <a:bodyPr/>
          <a:lstStyle/>
          <a:p>
            <a:r>
              <a:rPr lang="en-US" sz="3200" dirty="0"/>
              <a:t>The listener move toward a stationary source or at the opposite direction.</a:t>
            </a:r>
          </a:p>
        </p:txBody>
      </p:sp>
      <p:pic>
        <p:nvPicPr>
          <p:cNvPr id="8" name="Picture 7">
            <a:extLst>
              <a:ext uri="{FF2B5EF4-FFF2-40B4-BE49-F238E27FC236}">
                <a16:creationId xmlns:a16="http://schemas.microsoft.com/office/drawing/2014/main" id="{BA189192-3CBA-4C6F-AAE7-DDBD7E12FCD8}"/>
              </a:ext>
            </a:extLst>
          </p:cNvPr>
          <p:cNvPicPr>
            <a:picLocks noChangeAspect="1"/>
          </p:cNvPicPr>
          <p:nvPr/>
        </p:nvPicPr>
        <p:blipFill>
          <a:blip r:embed="rId3"/>
          <a:stretch>
            <a:fillRect/>
          </a:stretch>
        </p:blipFill>
        <p:spPr>
          <a:xfrm>
            <a:off x="179512" y="3605978"/>
            <a:ext cx="1693741" cy="1700808"/>
          </a:xfrm>
          <a:prstGeom prst="rect">
            <a:avLst/>
          </a:prstGeom>
        </p:spPr>
      </p:pic>
      <p:cxnSp>
        <p:nvCxnSpPr>
          <p:cNvPr id="9" name="Straight Arrow Connector 8">
            <a:extLst>
              <a:ext uri="{FF2B5EF4-FFF2-40B4-BE49-F238E27FC236}">
                <a16:creationId xmlns:a16="http://schemas.microsoft.com/office/drawing/2014/main" id="{AC9E50D4-BF45-41C2-800E-787023EE4C9E}"/>
              </a:ext>
            </a:extLst>
          </p:cNvPr>
          <p:cNvCxnSpPr/>
          <p:nvPr/>
        </p:nvCxnSpPr>
        <p:spPr bwMode="auto">
          <a:xfrm flipH="1" flipV="1">
            <a:off x="3126324" y="6328148"/>
            <a:ext cx="368964" cy="20484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a:extLst>
              <a:ext uri="{FF2B5EF4-FFF2-40B4-BE49-F238E27FC236}">
                <a16:creationId xmlns:a16="http://schemas.microsoft.com/office/drawing/2014/main" id="{F6054AB5-4B13-4E7D-91EC-D70CDCC3271C}"/>
              </a:ext>
            </a:extLst>
          </p:cNvPr>
          <p:cNvCxnSpPr/>
          <p:nvPr/>
        </p:nvCxnSpPr>
        <p:spPr bwMode="auto">
          <a:xfrm flipH="1">
            <a:off x="6227555" y="5084952"/>
            <a:ext cx="309843" cy="86409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99641499-47A6-4221-B5D1-64C4D741F732}"/>
              </a:ext>
            </a:extLst>
          </p:cNvPr>
          <p:cNvCxnSpPr/>
          <p:nvPr/>
        </p:nvCxnSpPr>
        <p:spPr bwMode="auto">
          <a:xfrm>
            <a:off x="6537398" y="5084952"/>
            <a:ext cx="554253" cy="93610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5D5F50E2-B027-440C-B8EC-38D7C6427C87}"/>
              </a:ext>
            </a:extLst>
          </p:cNvPr>
          <p:cNvCxnSpPr/>
          <p:nvPr/>
        </p:nvCxnSpPr>
        <p:spPr bwMode="auto">
          <a:xfrm>
            <a:off x="6537398" y="4307647"/>
            <a:ext cx="1" cy="77730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a:extLst>
              <a:ext uri="{FF2B5EF4-FFF2-40B4-BE49-F238E27FC236}">
                <a16:creationId xmlns:a16="http://schemas.microsoft.com/office/drawing/2014/main" id="{9891B802-B23D-4616-8B3B-1B5D6899E42E}"/>
              </a:ext>
            </a:extLst>
          </p:cNvPr>
          <p:cNvCxnSpPr/>
          <p:nvPr/>
        </p:nvCxnSpPr>
        <p:spPr bwMode="auto">
          <a:xfrm>
            <a:off x="6155547" y="4508888"/>
            <a:ext cx="86409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Oval 13">
            <a:extLst>
              <a:ext uri="{FF2B5EF4-FFF2-40B4-BE49-F238E27FC236}">
                <a16:creationId xmlns:a16="http://schemas.microsoft.com/office/drawing/2014/main" id="{8B670877-4C3C-4F73-AAE8-46890B2932F6}"/>
              </a:ext>
            </a:extLst>
          </p:cNvPr>
          <p:cNvSpPr/>
          <p:nvPr/>
        </p:nvSpPr>
        <p:spPr bwMode="auto">
          <a:xfrm>
            <a:off x="6227555" y="3788808"/>
            <a:ext cx="576063" cy="51883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5" name="Oval 14">
            <a:extLst>
              <a:ext uri="{FF2B5EF4-FFF2-40B4-BE49-F238E27FC236}">
                <a16:creationId xmlns:a16="http://schemas.microsoft.com/office/drawing/2014/main" id="{506D2243-5569-425C-B08D-60C1974E5AFB}"/>
              </a:ext>
            </a:extLst>
          </p:cNvPr>
          <p:cNvSpPr/>
          <p:nvPr/>
        </p:nvSpPr>
        <p:spPr bwMode="auto">
          <a:xfrm>
            <a:off x="6346472" y="3922874"/>
            <a:ext cx="72008" cy="72008"/>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6" name="Oval 15">
            <a:extLst>
              <a:ext uri="{FF2B5EF4-FFF2-40B4-BE49-F238E27FC236}">
                <a16:creationId xmlns:a16="http://schemas.microsoft.com/office/drawing/2014/main" id="{32917180-9169-4A64-825C-8AE1E1E44426}"/>
              </a:ext>
            </a:extLst>
          </p:cNvPr>
          <p:cNvSpPr/>
          <p:nvPr/>
        </p:nvSpPr>
        <p:spPr bwMode="auto">
          <a:xfrm>
            <a:off x="6588575" y="3947621"/>
            <a:ext cx="72008" cy="72008"/>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7" name="Freeform: Shape 39">
            <a:extLst>
              <a:ext uri="{FF2B5EF4-FFF2-40B4-BE49-F238E27FC236}">
                <a16:creationId xmlns:a16="http://schemas.microsoft.com/office/drawing/2014/main" id="{D57D853F-E2FF-4D2E-957A-97362C65A7D1}"/>
              </a:ext>
            </a:extLst>
          </p:cNvPr>
          <p:cNvSpPr/>
          <p:nvPr/>
        </p:nvSpPr>
        <p:spPr bwMode="auto">
          <a:xfrm>
            <a:off x="6345179" y="4123200"/>
            <a:ext cx="313267" cy="84704"/>
          </a:xfrm>
          <a:custGeom>
            <a:avLst/>
            <a:gdLst>
              <a:gd name="connsiteX0" fmla="*/ 0 w 313267"/>
              <a:gd name="connsiteY0" fmla="*/ 0 h 84704"/>
              <a:gd name="connsiteX1" fmla="*/ 177800 w 313267"/>
              <a:gd name="connsiteY1" fmla="*/ 84667 h 84704"/>
              <a:gd name="connsiteX2" fmla="*/ 313267 w 313267"/>
              <a:gd name="connsiteY2" fmla="*/ 8467 h 84704"/>
            </a:gdLst>
            <a:ahLst/>
            <a:cxnLst>
              <a:cxn ang="0">
                <a:pos x="connsiteX0" y="connsiteY0"/>
              </a:cxn>
              <a:cxn ang="0">
                <a:pos x="connsiteX1" y="connsiteY1"/>
              </a:cxn>
              <a:cxn ang="0">
                <a:pos x="connsiteX2" y="connsiteY2"/>
              </a:cxn>
            </a:cxnLst>
            <a:rect l="l" t="t" r="r" b="b"/>
            <a:pathLst>
              <a:path w="313267" h="84704">
                <a:moveTo>
                  <a:pt x="0" y="0"/>
                </a:moveTo>
                <a:cubicBezTo>
                  <a:pt x="62794" y="41628"/>
                  <a:pt x="125589" y="83256"/>
                  <a:pt x="177800" y="84667"/>
                </a:cubicBezTo>
                <a:cubicBezTo>
                  <a:pt x="230011" y="86078"/>
                  <a:pt x="271639" y="47272"/>
                  <a:pt x="313267" y="84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8" name="Arrow: Right 4">
            <a:extLst>
              <a:ext uri="{FF2B5EF4-FFF2-40B4-BE49-F238E27FC236}">
                <a16:creationId xmlns:a16="http://schemas.microsoft.com/office/drawing/2014/main" id="{84146DC2-AFE0-45CD-9169-3D92382B7924}"/>
              </a:ext>
            </a:extLst>
          </p:cNvPr>
          <p:cNvSpPr/>
          <p:nvPr/>
        </p:nvSpPr>
        <p:spPr bwMode="auto">
          <a:xfrm rot="10800000">
            <a:off x="5576588" y="3980314"/>
            <a:ext cx="504052" cy="30858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008D273-4DC0-4D91-A0D0-B90C38168191}"/>
                  </a:ext>
                </a:extLst>
              </p:cNvPr>
              <p:cNvSpPr txBox="1"/>
              <p:nvPr/>
            </p:nvSpPr>
            <p:spPr>
              <a:xfrm>
                <a:off x="5437747" y="3490356"/>
                <a:ext cx="484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𝒗</m:t>
                          </m:r>
                        </m:e>
                        <m:sub>
                          <m:r>
                            <a:rPr lang="en-US" b="1" i="1">
                              <a:latin typeface="Cambria Math" panose="02040503050406030204" pitchFamily="18" charset="0"/>
                            </a:rPr>
                            <m:t>𝑳</m:t>
                          </m:r>
                        </m:sub>
                      </m:sSub>
                    </m:oMath>
                  </m:oMathPara>
                </a14:m>
                <a:endParaRPr lang="en-US" dirty="0"/>
              </a:p>
            </p:txBody>
          </p:sp>
        </mc:Choice>
        <mc:Fallback xmlns="">
          <p:sp>
            <p:nvSpPr>
              <p:cNvPr id="19" name="TextBox 18">
                <a:extLst>
                  <a:ext uri="{FF2B5EF4-FFF2-40B4-BE49-F238E27FC236}">
                    <a16:creationId xmlns:a16="http://schemas.microsoft.com/office/drawing/2014/main" id="{F008D273-4DC0-4D91-A0D0-B90C38168191}"/>
                  </a:ext>
                </a:extLst>
              </p:cNvPr>
              <p:cNvSpPr txBox="1">
                <a:spLocks noRot="1" noChangeAspect="1" noMove="1" noResize="1" noEditPoints="1" noAdjustHandles="1" noChangeArrowheads="1" noChangeShapeType="1" noTextEdit="1"/>
              </p:cNvSpPr>
              <p:nvPr/>
            </p:nvSpPr>
            <p:spPr>
              <a:xfrm>
                <a:off x="5437747" y="3490356"/>
                <a:ext cx="484363" cy="369332"/>
              </a:xfrm>
              <a:prstGeom prst="rect">
                <a:avLst/>
              </a:prstGeom>
              <a:blipFill>
                <a:blip r:embed="rId4"/>
                <a:stretch>
                  <a:fillRect b="-1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437A766-5349-4672-8168-8900E8E3CDE4}"/>
              </a:ext>
            </a:extLst>
          </p:cNvPr>
          <p:cNvSpPr txBox="1"/>
          <p:nvPr/>
        </p:nvSpPr>
        <p:spPr>
          <a:xfrm>
            <a:off x="5599107" y="4480397"/>
            <a:ext cx="442750" cy="369332"/>
          </a:xfrm>
          <a:prstGeom prst="rect">
            <a:avLst/>
          </a:prstGeom>
          <a:noFill/>
        </p:spPr>
        <p:txBody>
          <a:bodyPr wrap="none" rtlCol="0">
            <a:spAutoFit/>
          </a:bodyPr>
          <a:lstStyle/>
          <a:p>
            <a:r>
              <a:rPr lang="en-US" dirty="0"/>
              <a:t>Or</a:t>
            </a:r>
          </a:p>
        </p:txBody>
      </p:sp>
      <p:sp>
        <p:nvSpPr>
          <p:cNvPr id="22" name="Arrow: Right 27">
            <a:extLst>
              <a:ext uri="{FF2B5EF4-FFF2-40B4-BE49-F238E27FC236}">
                <a16:creationId xmlns:a16="http://schemas.microsoft.com/office/drawing/2014/main" id="{85D1F53B-B7B9-43E0-B135-BA0219851E63}"/>
              </a:ext>
            </a:extLst>
          </p:cNvPr>
          <p:cNvSpPr/>
          <p:nvPr/>
        </p:nvSpPr>
        <p:spPr bwMode="auto">
          <a:xfrm>
            <a:off x="5576588" y="5240090"/>
            <a:ext cx="504052" cy="30858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61ABC75-26B8-4C5B-A7CB-611F8FEC7783}"/>
                  </a:ext>
                </a:extLst>
              </p:cNvPr>
              <p:cNvSpPr txBox="1"/>
              <p:nvPr/>
            </p:nvSpPr>
            <p:spPr>
              <a:xfrm>
                <a:off x="5469384" y="4832560"/>
                <a:ext cx="484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𝒗</m:t>
                          </m:r>
                        </m:e>
                        <m:sub>
                          <m:r>
                            <a:rPr lang="en-US" b="1" i="1">
                              <a:latin typeface="Cambria Math" panose="02040503050406030204" pitchFamily="18" charset="0"/>
                            </a:rPr>
                            <m:t>𝑳</m:t>
                          </m:r>
                        </m:sub>
                      </m:sSub>
                    </m:oMath>
                  </m:oMathPara>
                </a14:m>
                <a:endParaRPr lang="en-US" dirty="0"/>
              </a:p>
            </p:txBody>
          </p:sp>
        </mc:Choice>
        <mc:Fallback xmlns="">
          <p:sp>
            <p:nvSpPr>
              <p:cNvPr id="23" name="TextBox 22">
                <a:extLst>
                  <a:ext uri="{FF2B5EF4-FFF2-40B4-BE49-F238E27FC236}">
                    <a16:creationId xmlns:a16="http://schemas.microsoft.com/office/drawing/2014/main" id="{461ABC75-26B8-4C5B-A7CB-611F8FEC7783}"/>
                  </a:ext>
                </a:extLst>
              </p:cNvPr>
              <p:cNvSpPr txBox="1">
                <a:spLocks noRot="1" noChangeAspect="1" noMove="1" noResize="1" noEditPoints="1" noAdjustHandles="1" noChangeArrowheads="1" noChangeShapeType="1" noTextEdit="1"/>
              </p:cNvSpPr>
              <p:nvPr/>
            </p:nvSpPr>
            <p:spPr>
              <a:xfrm>
                <a:off x="5469384" y="4832560"/>
                <a:ext cx="484363" cy="369332"/>
              </a:xfrm>
              <a:prstGeom prst="rect">
                <a:avLst/>
              </a:prstGeom>
              <a:blipFill>
                <a:blip r:embed="rId5"/>
                <a:stretch>
                  <a:fillRect b="-1667"/>
                </a:stretch>
              </a:blipFill>
            </p:spPr>
            <p:txBody>
              <a:bodyPr/>
              <a:lstStyle/>
              <a:p>
                <a:r>
                  <a:rPr lang="en-US">
                    <a:noFill/>
                  </a:rPr>
                  <a:t> </a:t>
                </a:r>
              </a:p>
            </p:txBody>
          </p:sp>
        </mc:Fallback>
      </mc:AlternateContent>
      <p:sp>
        <p:nvSpPr>
          <p:cNvPr id="26" name="Freeform: Shape 52">
            <a:extLst>
              <a:ext uri="{FF2B5EF4-FFF2-40B4-BE49-F238E27FC236}">
                <a16:creationId xmlns:a16="http://schemas.microsoft.com/office/drawing/2014/main" id="{2575F07E-9D18-432C-BD6A-2430FF7154DD}"/>
              </a:ext>
            </a:extLst>
          </p:cNvPr>
          <p:cNvSpPr/>
          <p:nvPr/>
        </p:nvSpPr>
        <p:spPr bwMode="auto">
          <a:xfrm rot="804248">
            <a:off x="1478512" y="3073630"/>
            <a:ext cx="936365" cy="3132667"/>
          </a:xfrm>
          <a:custGeom>
            <a:avLst/>
            <a:gdLst>
              <a:gd name="connsiteX0" fmla="*/ 0 w 936365"/>
              <a:gd name="connsiteY0" fmla="*/ 0 h 3132667"/>
              <a:gd name="connsiteX1" fmla="*/ 863600 w 936365"/>
              <a:gd name="connsiteY1" fmla="*/ 1354667 h 3132667"/>
              <a:gd name="connsiteX2" fmla="*/ 829733 w 936365"/>
              <a:gd name="connsiteY2" fmla="*/ 3132667 h 3132667"/>
            </a:gdLst>
            <a:ahLst/>
            <a:cxnLst>
              <a:cxn ang="0">
                <a:pos x="connsiteX0" y="connsiteY0"/>
              </a:cxn>
              <a:cxn ang="0">
                <a:pos x="connsiteX1" y="connsiteY1"/>
              </a:cxn>
              <a:cxn ang="0">
                <a:pos x="connsiteX2" y="connsiteY2"/>
              </a:cxn>
            </a:cxnLst>
            <a:rect l="l" t="t" r="r" b="b"/>
            <a:pathLst>
              <a:path w="936365" h="3132667">
                <a:moveTo>
                  <a:pt x="0" y="0"/>
                </a:moveTo>
                <a:cubicBezTo>
                  <a:pt x="362655" y="416278"/>
                  <a:pt x="725311" y="832556"/>
                  <a:pt x="863600" y="1354667"/>
                </a:cubicBezTo>
                <a:cubicBezTo>
                  <a:pt x="1001889" y="1876778"/>
                  <a:pt x="915811" y="2504722"/>
                  <a:pt x="829733" y="31326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7" name="Freeform: Shape 53">
            <a:extLst>
              <a:ext uri="{FF2B5EF4-FFF2-40B4-BE49-F238E27FC236}">
                <a16:creationId xmlns:a16="http://schemas.microsoft.com/office/drawing/2014/main" id="{A9657141-2FE6-4BF9-847D-9B5ECBAB33D4}"/>
              </a:ext>
            </a:extLst>
          </p:cNvPr>
          <p:cNvSpPr/>
          <p:nvPr/>
        </p:nvSpPr>
        <p:spPr bwMode="auto">
          <a:xfrm rot="804248">
            <a:off x="2486623" y="3073630"/>
            <a:ext cx="936365" cy="3132667"/>
          </a:xfrm>
          <a:custGeom>
            <a:avLst/>
            <a:gdLst>
              <a:gd name="connsiteX0" fmla="*/ 0 w 936365"/>
              <a:gd name="connsiteY0" fmla="*/ 0 h 3132667"/>
              <a:gd name="connsiteX1" fmla="*/ 863600 w 936365"/>
              <a:gd name="connsiteY1" fmla="*/ 1354667 h 3132667"/>
              <a:gd name="connsiteX2" fmla="*/ 829733 w 936365"/>
              <a:gd name="connsiteY2" fmla="*/ 3132667 h 3132667"/>
            </a:gdLst>
            <a:ahLst/>
            <a:cxnLst>
              <a:cxn ang="0">
                <a:pos x="connsiteX0" y="connsiteY0"/>
              </a:cxn>
              <a:cxn ang="0">
                <a:pos x="connsiteX1" y="connsiteY1"/>
              </a:cxn>
              <a:cxn ang="0">
                <a:pos x="connsiteX2" y="connsiteY2"/>
              </a:cxn>
            </a:cxnLst>
            <a:rect l="l" t="t" r="r" b="b"/>
            <a:pathLst>
              <a:path w="936365" h="3132667">
                <a:moveTo>
                  <a:pt x="0" y="0"/>
                </a:moveTo>
                <a:cubicBezTo>
                  <a:pt x="362655" y="416278"/>
                  <a:pt x="725311" y="832556"/>
                  <a:pt x="863600" y="1354667"/>
                </a:cubicBezTo>
                <a:cubicBezTo>
                  <a:pt x="1001889" y="1876778"/>
                  <a:pt x="915811" y="2504722"/>
                  <a:pt x="829733" y="31326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8" name="Arrow: Right 54">
            <a:extLst>
              <a:ext uri="{FF2B5EF4-FFF2-40B4-BE49-F238E27FC236}">
                <a16:creationId xmlns:a16="http://schemas.microsoft.com/office/drawing/2014/main" id="{E88DD312-35E7-4DFC-87E0-BE56F672CC5C}"/>
              </a:ext>
            </a:extLst>
          </p:cNvPr>
          <p:cNvSpPr/>
          <p:nvPr/>
        </p:nvSpPr>
        <p:spPr bwMode="auto">
          <a:xfrm>
            <a:off x="2496313" y="4221088"/>
            <a:ext cx="504056" cy="3600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C2C47CC-AAAC-40C5-AB7F-20A18C6AC4A7}"/>
                  </a:ext>
                </a:extLst>
              </p:cNvPr>
              <p:cNvSpPr txBox="1"/>
              <p:nvPr/>
            </p:nvSpPr>
            <p:spPr>
              <a:xfrm>
                <a:off x="2575754" y="3881348"/>
                <a:ext cx="189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oMath>
                  </m:oMathPara>
                </a14:m>
                <a:endParaRPr lang="en-US" dirty="0"/>
              </a:p>
            </p:txBody>
          </p:sp>
        </mc:Choice>
        <mc:Fallback xmlns="">
          <p:sp>
            <p:nvSpPr>
              <p:cNvPr id="29" name="TextBox 28">
                <a:extLst>
                  <a:ext uri="{FF2B5EF4-FFF2-40B4-BE49-F238E27FC236}">
                    <a16:creationId xmlns:a16="http://schemas.microsoft.com/office/drawing/2014/main" id="{DC2C47CC-AAAC-40C5-AB7F-20A18C6AC4A7}"/>
                  </a:ext>
                </a:extLst>
              </p:cNvPr>
              <p:cNvSpPr txBox="1">
                <a:spLocks noRot="1" noChangeAspect="1" noMove="1" noResize="1" noEditPoints="1" noAdjustHandles="1" noChangeArrowheads="1" noChangeShapeType="1" noTextEdit="1"/>
              </p:cNvSpPr>
              <p:nvPr/>
            </p:nvSpPr>
            <p:spPr>
              <a:xfrm>
                <a:off x="2575754" y="3881348"/>
                <a:ext cx="189474" cy="276999"/>
              </a:xfrm>
              <a:prstGeom prst="rect">
                <a:avLst/>
              </a:prstGeom>
              <a:blipFill>
                <a:blip r:embed="rId6"/>
                <a:stretch>
                  <a:fillRect l="-16129" r="-16129" b="-2222"/>
                </a:stretch>
              </a:blipFill>
            </p:spPr>
            <p:txBody>
              <a:bodyPr/>
              <a:lstStyle/>
              <a:p>
                <a:r>
                  <a:rPr lang="en-US">
                    <a:noFill/>
                  </a:rPr>
                  <a:t> </a:t>
                </a:r>
              </a:p>
            </p:txBody>
          </p:sp>
        </mc:Fallback>
      </mc:AlternateContent>
      <p:sp>
        <p:nvSpPr>
          <p:cNvPr id="30" name="Freeform: Shape 56">
            <a:extLst>
              <a:ext uri="{FF2B5EF4-FFF2-40B4-BE49-F238E27FC236}">
                <a16:creationId xmlns:a16="http://schemas.microsoft.com/office/drawing/2014/main" id="{A8BDB124-685C-4F2A-826E-1750A76A69D3}"/>
              </a:ext>
            </a:extLst>
          </p:cNvPr>
          <p:cNvSpPr/>
          <p:nvPr/>
        </p:nvSpPr>
        <p:spPr bwMode="auto">
          <a:xfrm rot="804248">
            <a:off x="3430488" y="3073630"/>
            <a:ext cx="936365" cy="3132667"/>
          </a:xfrm>
          <a:custGeom>
            <a:avLst/>
            <a:gdLst>
              <a:gd name="connsiteX0" fmla="*/ 0 w 936365"/>
              <a:gd name="connsiteY0" fmla="*/ 0 h 3132667"/>
              <a:gd name="connsiteX1" fmla="*/ 863600 w 936365"/>
              <a:gd name="connsiteY1" fmla="*/ 1354667 h 3132667"/>
              <a:gd name="connsiteX2" fmla="*/ 829733 w 936365"/>
              <a:gd name="connsiteY2" fmla="*/ 3132667 h 3132667"/>
            </a:gdLst>
            <a:ahLst/>
            <a:cxnLst>
              <a:cxn ang="0">
                <a:pos x="connsiteX0" y="connsiteY0"/>
              </a:cxn>
              <a:cxn ang="0">
                <a:pos x="connsiteX1" y="connsiteY1"/>
              </a:cxn>
              <a:cxn ang="0">
                <a:pos x="connsiteX2" y="connsiteY2"/>
              </a:cxn>
            </a:cxnLst>
            <a:rect l="l" t="t" r="r" b="b"/>
            <a:pathLst>
              <a:path w="936365" h="3132667">
                <a:moveTo>
                  <a:pt x="0" y="0"/>
                </a:moveTo>
                <a:cubicBezTo>
                  <a:pt x="362655" y="416278"/>
                  <a:pt x="725311" y="832556"/>
                  <a:pt x="863600" y="1354667"/>
                </a:cubicBezTo>
                <a:cubicBezTo>
                  <a:pt x="1001889" y="1876778"/>
                  <a:pt x="915811" y="2504722"/>
                  <a:pt x="829733" y="31326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31" name="Straight Arrow Connector 30">
            <a:extLst>
              <a:ext uri="{FF2B5EF4-FFF2-40B4-BE49-F238E27FC236}">
                <a16:creationId xmlns:a16="http://schemas.microsoft.com/office/drawing/2014/main" id="{AAF31153-DD9F-43E6-8666-DE4209C2D6C8}"/>
              </a:ext>
            </a:extLst>
          </p:cNvPr>
          <p:cNvCxnSpPr/>
          <p:nvPr/>
        </p:nvCxnSpPr>
        <p:spPr bwMode="auto">
          <a:xfrm>
            <a:off x="1946694" y="6486525"/>
            <a:ext cx="1008111"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3286C39-6310-4D52-A080-A81DEDD258C5}"/>
                  </a:ext>
                </a:extLst>
              </p:cNvPr>
              <p:cNvSpPr txBox="1"/>
              <p:nvPr/>
            </p:nvSpPr>
            <p:spPr>
              <a:xfrm>
                <a:off x="1971515" y="6546119"/>
                <a:ext cx="89394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𝑆</m:t>
                          </m:r>
                        </m:sub>
                      </m:sSub>
                    </m:oMath>
                  </m:oMathPara>
                </a14:m>
                <a:endParaRPr lang="en-US" dirty="0"/>
              </a:p>
            </p:txBody>
          </p:sp>
        </mc:Choice>
        <mc:Fallback xmlns="">
          <p:sp>
            <p:nvSpPr>
              <p:cNvPr id="32" name="TextBox 31">
                <a:extLst>
                  <a:ext uri="{FF2B5EF4-FFF2-40B4-BE49-F238E27FC236}">
                    <a16:creationId xmlns:a16="http://schemas.microsoft.com/office/drawing/2014/main" id="{13286C39-6310-4D52-A080-A81DEDD258C5}"/>
                  </a:ext>
                </a:extLst>
              </p:cNvPr>
              <p:cNvSpPr txBox="1">
                <a:spLocks noRot="1" noChangeAspect="1" noMove="1" noResize="1" noEditPoints="1" noAdjustHandles="1" noChangeArrowheads="1" noChangeShapeType="1" noTextEdit="1"/>
              </p:cNvSpPr>
              <p:nvPr/>
            </p:nvSpPr>
            <p:spPr>
              <a:xfrm>
                <a:off x="1971515" y="6546119"/>
                <a:ext cx="893943" cy="276999"/>
              </a:xfrm>
              <a:prstGeom prst="rect">
                <a:avLst/>
              </a:prstGeom>
              <a:blipFill>
                <a:blip r:embed="rId7"/>
                <a:stretch>
                  <a:fillRect b="-17778"/>
                </a:stretch>
              </a:blipFill>
            </p:spPr>
            <p:txBody>
              <a:bodyPr/>
              <a:lstStyle/>
              <a:p>
                <a:r>
                  <a:rPr lang="en-US">
                    <a:noFill/>
                  </a:rPr>
                  <a:t> </a:t>
                </a:r>
              </a:p>
            </p:txBody>
          </p:sp>
        </mc:Fallback>
      </mc:AlternateContent>
      <p:sp>
        <p:nvSpPr>
          <p:cNvPr id="33" name="Freeform: Shape 62">
            <a:extLst>
              <a:ext uri="{FF2B5EF4-FFF2-40B4-BE49-F238E27FC236}">
                <a16:creationId xmlns:a16="http://schemas.microsoft.com/office/drawing/2014/main" id="{D5B186B2-79CF-4994-8C1B-F00E3AD80AE2}"/>
              </a:ext>
            </a:extLst>
          </p:cNvPr>
          <p:cNvSpPr/>
          <p:nvPr/>
        </p:nvSpPr>
        <p:spPr bwMode="auto">
          <a:xfrm rot="804248">
            <a:off x="4453749" y="3027169"/>
            <a:ext cx="936365" cy="3132667"/>
          </a:xfrm>
          <a:custGeom>
            <a:avLst/>
            <a:gdLst>
              <a:gd name="connsiteX0" fmla="*/ 0 w 936365"/>
              <a:gd name="connsiteY0" fmla="*/ 0 h 3132667"/>
              <a:gd name="connsiteX1" fmla="*/ 863600 w 936365"/>
              <a:gd name="connsiteY1" fmla="*/ 1354667 h 3132667"/>
              <a:gd name="connsiteX2" fmla="*/ 829733 w 936365"/>
              <a:gd name="connsiteY2" fmla="*/ 3132667 h 3132667"/>
            </a:gdLst>
            <a:ahLst/>
            <a:cxnLst>
              <a:cxn ang="0">
                <a:pos x="connsiteX0" y="connsiteY0"/>
              </a:cxn>
              <a:cxn ang="0">
                <a:pos x="connsiteX1" y="connsiteY1"/>
              </a:cxn>
              <a:cxn ang="0">
                <a:pos x="connsiteX2" y="connsiteY2"/>
              </a:cxn>
            </a:cxnLst>
            <a:rect l="l" t="t" r="r" b="b"/>
            <a:pathLst>
              <a:path w="936365" h="3132667">
                <a:moveTo>
                  <a:pt x="0" y="0"/>
                </a:moveTo>
                <a:cubicBezTo>
                  <a:pt x="362655" y="416278"/>
                  <a:pt x="725311" y="832556"/>
                  <a:pt x="863600" y="1354667"/>
                </a:cubicBezTo>
                <a:cubicBezTo>
                  <a:pt x="1001889" y="1876778"/>
                  <a:pt x="915811" y="2504722"/>
                  <a:pt x="829733" y="31326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36" name="TextBox 35">
            <a:extLst>
              <a:ext uri="{FF2B5EF4-FFF2-40B4-BE49-F238E27FC236}">
                <a16:creationId xmlns:a16="http://schemas.microsoft.com/office/drawing/2014/main" id="{757E45D7-41E9-4E87-880A-9F7D74B87499}"/>
              </a:ext>
            </a:extLst>
          </p:cNvPr>
          <p:cNvSpPr txBox="1"/>
          <p:nvPr/>
        </p:nvSpPr>
        <p:spPr>
          <a:xfrm>
            <a:off x="3527359" y="6494430"/>
            <a:ext cx="2379690" cy="369332"/>
          </a:xfrm>
          <a:prstGeom prst="rect">
            <a:avLst/>
          </a:prstGeom>
          <a:noFill/>
        </p:spPr>
        <p:txBody>
          <a:bodyPr wrap="none" rtlCol="0">
            <a:spAutoFit/>
          </a:bodyPr>
          <a:lstStyle/>
          <a:p>
            <a:r>
              <a:rPr lang="en-US" dirty="0"/>
              <a:t>Crest of the sound wave</a:t>
            </a:r>
          </a:p>
        </p:txBody>
      </p:sp>
    </p:spTree>
    <p:extLst>
      <p:ext uri="{BB962C8B-B14F-4D97-AF65-F5344CB8AC3E}">
        <p14:creationId xmlns:p14="http://schemas.microsoft.com/office/powerpoint/2010/main" val="9915937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85</a:t>
            </a:fld>
            <a:endParaRPr lang="en-US" altLang="zh-CN"/>
          </a:p>
        </p:txBody>
      </p:sp>
      <p:sp>
        <p:nvSpPr>
          <p:cNvPr id="5" name="Title 1">
            <a:extLst>
              <a:ext uri="{FF2B5EF4-FFF2-40B4-BE49-F238E27FC236}">
                <a16:creationId xmlns:a16="http://schemas.microsoft.com/office/drawing/2014/main" id="{58324254-9DB6-4EFB-ACA3-AF038B454E05}"/>
              </a:ext>
            </a:extLst>
          </p:cNvPr>
          <p:cNvSpPr>
            <a:spLocks noGrp="1"/>
          </p:cNvSpPr>
          <p:nvPr>
            <p:ph type="title"/>
          </p:nvPr>
        </p:nvSpPr>
        <p:spPr>
          <a:xfrm>
            <a:off x="313184" y="-38755"/>
            <a:ext cx="8229600" cy="1143000"/>
          </a:xfrm>
        </p:spPr>
        <p:txBody>
          <a:bodyPr/>
          <a:lstStyle/>
          <a:p>
            <a:r>
              <a:rPr lang="en-US" sz="3200" dirty="0"/>
              <a:t>The listener move toward a stationary source or at the opposite direction.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4AD30E33-1784-486C-9AB5-4DDC9F0FE14D}"/>
                  </a:ext>
                </a:extLst>
              </p:cNvPr>
              <p:cNvSpPr>
                <a:spLocks noGrp="1"/>
              </p:cNvSpPr>
              <p:nvPr>
                <p:ph idx="1"/>
              </p:nvPr>
            </p:nvSpPr>
            <p:spPr>
              <a:xfrm>
                <a:off x="0" y="1083832"/>
                <a:ext cx="8791440" cy="4525963"/>
              </a:xfrm>
            </p:spPr>
            <p:txBody>
              <a:bodyPr/>
              <a:lstStyle/>
              <a:p>
                <a:r>
                  <a:rPr lang="en-US" sz="2000" dirty="0"/>
                  <a:t>The wavelength of the wave is still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i="1">
                            <a:latin typeface="Cambria Math" panose="02040503050406030204" pitchFamily="18" charset="0"/>
                            <a:ea typeface="Cambria Math" panose="02040503050406030204" pitchFamily="18" charset="0"/>
                          </a:rPr>
                          <m:t>𝑆</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𝑣</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𝑓</m:t>
                        </m:r>
                      </m:e>
                      <m:sub>
                        <m:r>
                          <a:rPr lang="en-US" sz="2000" i="1">
                            <a:latin typeface="Cambria Math" panose="02040503050406030204" pitchFamily="18" charset="0"/>
                            <a:ea typeface="Cambria Math" panose="02040503050406030204" pitchFamily="18" charset="0"/>
                          </a:rPr>
                          <m:t>𝑆</m:t>
                        </m:r>
                      </m:sub>
                    </m:sSub>
                  </m:oMath>
                </a14:m>
                <a:r>
                  <a:rPr lang="en-US" sz="2000" dirty="0"/>
                  <a:t> but the velocity of the listener relatively to the wave fronts is now </a:t>
                </a:r>
                <a14:m>
                  <m:oMath xmlns:m="http://schemas.openxmlformats.org/officeDocument/2006/math">
                    <m:r>
                      <a:rPr lang="en-US" sz="2000" i="1">
                        <a:latin typeface="Cambria Math" panose="02040503050406030204" pitchFamily="18" charset="0"/>
                      </a:rPr>
                      <m:t>𝑣</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𝒗</m:t>
                        </m:r>
                      </m:e>
                      <m:sub>
                        <m:r>
                          <a:rPr lang="en-US" sz="2000" b="1" i="1">
                            <a:latin typeface="Cambria Math" panose="02040503050406030204" pitchFamily="18" charset="0"/>
                          </a:rPr>
                          <m:t>𝑳</m:t>
                        </m:r>
                      </m:sub>
                    </m:sSub>
                    <m:r>
                      <a:rPr lang="en-US" sz="2000" b="1" i="1">
                        <a:latin typeface="Cambria Math" panose="02040503050406030204" pitchFamily="18" charset="0"/>
                      </a:rPr>
                      <m:t> </m:t>
                    </m:r>
                  </m:oMath>
                </a14:m>
                <a:r>
                  <a:rPr lang="en-US" sz="2000" dirty="0"/>
                  <a:t>or </a:t>
                </a:r>
                <a14:m>
                  <m:oMath xmlns:m="http://schemas.openxmlformats.org/officeDocument/2006/math">
                    <m:r>
                      <a:rPr lang="en-US" sz="2000" i="1">
                        <a:latin typeface="Cambria Math" panose="02040503050406030204" pitchFamily="18" charset="0"/>
                      </a:rPr>
                      <m:t>𝑣</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𝒗</m:t>
                        </m:r>
                      </m:e>
                      <m:sub>
                        <m:r>
                          <a:rPr lang="en-US" sz="2000" b="1" i="1">
                            <a:latin typeface="Cambria Math" panose="02040503050406030204" pitchFamily="18" charset="0"/>
                          </a:rPr>
                          <m:t>𝑳</m:t>
                        </m:r>
                      </m:sub>
                    </m:sSub>
                    <m:r>
                      <a:rPr lang="en-US" sz="2000" b="1" i="1">
                        <a:latin typeface="Cambria Math" panose="02040503050406030204" pitchFamily="18" charset="0"/>
                      </a:rPr>
                      <m:t> </m:t>
                    </m:r>
                  </m:oMath>
                </a14:m>
                <a:r>
                  <a:rPr lang="en-US" sz="2000" dirty="0"/>
                  <a:t>and frequency of sound heard by the listener is now: </a:t>
                </a:r>
              </a:p>
            </p:txBody>
          </p:sp>
        </mc:Choice>
        <mc:Fallback xmlns="">
          <p:sp>
            <p:nvSpPr>
              <p:cNvPr id="6" name="Content Placeholder 2">
                <a:extLst>
                  <a:ext uri="{FF2B5EF4-FFF2-40B4-BE49-F238E27FC236}">
                    <a16:creationId xmlns:a16="http://schemas.microsoft.com/office/drawing/2014/main" id="{4AD30E33-1784-486C-9AB5-4DDC9F0FE14D}"/>
                  </a:ext>
                </a:extLst>
              </p:cNvPr>
              <p:cNvSpPr>
                <a:spLocks noGrp="1" noRot="1" noChangeAspect="1" noMove="1" noResize="1" noEditPoints="1" noAdjustHandles="1" noChangeArrowheads="1" noChangeShapeType="1" noTextEdit="1"/>
              </p:cNvSpPr>
              <p:nvPr>
                <p:ph idx="1"/>
              </p:nvPr>
            </p:nvSpPr>
            <p:spPr>
              <a:xfrm>
                <a:off x="0" y="1083832"/>
                <a:ext cx="8791440" cy="4525963"/>
              </a:xfrm>
              <a:blipFill>
                <a:blip r:embed="rId3"/>
                <a:stretch>
                  <a:fillRect l="-624" t="-67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BA189192-3CBA-4C6F-AAE7-DDBD7E12FCD8}"/>
              </a:ext>
            </a:extLst>
          </p:cNvPr>
          <p:cNvPicPr>
            <a:picLocks noChangeAspect="1"/>
          </p:cNvPicPr>
          <p:nvPr/>
        </p:nvPicPr>
        <p:blipFill>
          <a:blip r:embed="rId4"/>
          <a:stretch>
            <a:fillRect/>
          </a:stretch>
        </p:blipFill>
        <p:spPr>
          <a:xfrm>
            <a:off x="179512" y="3605978"/>
            <a:ext cx="1693741" cy="1700808"/>
          </a:xfrm>
          <a:prstGeom prst="rect">
            <a:avLst/>
          </a:prstGeom>
        </p:spPr>
      </p:pic>
      <p:cxnSp>
        <p:nvCxnSpPr>
          <p:cNvPr id="9" name="Straight Arrow Connector 8">
            <a:extLst>
              <a:ext uri="{FF2B5EF4-FFF2-40B4-BE49-F238E27FC236}">
                <a16:creationId xmlns:a16="http://schemas.microsoft.com/office/drawing/2014/main" id="{AC9E50D4-BF45-41C2-800E-787023EE4C9E}"/>
              </a:ext>
            </a:extLst>
          </p:cNvPr>
          <p:cNvCxnSpPr/>
          <p:nvPr/>
        </p:nvCxnSpPr>
        <p:spPr bwMode="auto">
          <a:xfrm flipH="1" flipV="1">
            <a:off x="3126324" y="6328148"/>
            <a:ext cx="368964" cy="20484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a:extLst>
              <a:ext uri="{FF2B5EF4-FFF2-40B4-BE49-F238E27FC236}">
                <a16:creationId xmlns:a16="http://schemas.microsoft.com/office/drawing/2014/main" id="{F6054AB5-4B13-4E7D-91EC-D70CDCC3271C}"/>
              </a:ext>
            </a:extLst>
          </p:cNvPr>
          <p:cNvCxnSpPr/>
          <p:nvPr/>
        </p:nvCxnSpPr>
        <p:spPr bwMode="auto">
          <a:xfrm flipH="1">
            <a:off x="6227555" y="5084952"/>
            <a:ext cx="309843" cy="86409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99641499-47A6-4221-B5D1-64C4D741F732}"/>
              </a:ext>
            </a:extLst>
          </p:cNvPr>
          <p:cNvCxnSpPr/>
          <p:nvPr/>
        </p:nvCxnSpPr>
        <p:spPr bwMode="auto">
          <a:xfrm>
            <a:off x="6537398" y="5084952"/>
            <a:ext cx="554253" cy="93610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5D5F50E2-B027-440C-B8EC-38D7C6427C87}"/>
              </a:ext>
            </a:extLst>
          </p:cNvPr>
          <p:cNvCxnSpPr/>
          <p:nvPr/>
        </p:nvCxnSpPr>
        <p:spPr bwMode="auto">
          <a:xfrm>
            <a:off x="6537398" y="4307647"/>
            <a:ext cx="1" cy="77730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a:extLst>
              <a:ext uri="{FF2B5EF4-FFF2-40B4-BE49-F238E27FC236}">
                <a16:creationId xmlns:a16="http://schemas.microsoft.com/office/drawing/2014/main" id="{9891B802-B23D-4616-8B3B-1B5D6899E42E}"/>
              </a:ext>
            </a:extLst>
          </p:cNvPr>
          <p:cNvCxnSpPr/>
          <p:nvPr/>
        </p:nvCxnSpPr>
        <p:spPr bwMode="auto">
          <a:xfrm>
            <a:off x="6155547" y="4508888"/>
            <a:ext cx="86409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Oval 13">
            <a:extLst>
              <a:ext uri="{FF2B5EF4-FFF2-40B4-BE49-F238E27FC236}">
                <a16:creationId xmlns:a16="http://schemas.microsoft.com/office/drawing/2014/main" id="{8B670877-4C3C-4F73-AAE8-46890B2932F6}"/>
              </a:ext>
            </a:extLst>
          </p:cNvPr>
          <p:cNvSpPr/>
          <p:nvPr/>
        </p:nvSpPr>
        <p:spPr bwMode="auto">
          <a:xfrm>
            <a:off x="6227555" y="3788808"/>
            <a:ext cx="576063" cy="51883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5" name="Oval 14">
            <a:extLst>
              <a:ext uri="{FF2B5EF4-FFF2-40B4-BE49-F238E27FC236}">
                <a16:creationId xmlns:a16="http://schemas.microsoft.com/office/drawing/2014/main" id="{506D2243-5569-425C-B08D-60C1974E5AFB}"/>
              </a:ext>
            </a:extLst>
          </p:cNvPr>
          <p:cNvSpPr/>
          <p:nvPr/>
        </p:nvSpPr>
        <p:spPr bwMode="auto">
          <a:xfrm>
            <a:off x="6346472" y="3922874"/>
            <a:ext cx="72008" cy="72008"/>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6" name="Oval 15">
            <a:extLst>
              <a:ext uri="{FF2B5EF4-FFF2-40B4-BE49-F238E27FC236}">
                <a16:creationId xmlns:a16="http://schemas.microsoft.com/office/drawing/2014/main" id="{32917180-9169-4A64-825C-8AE1E1E44426}"/>
              </a:ext>
            </a:extLst>
          </p:cNvPr>
          <p:cNvSpPr/>
          <p:nvPr/>
        </p:nvSpPr>
        <p:spPr bwMode="auto">
          <a:xfrm>
            <a:off x="6588575" y="3947621"/>
            <a:ext cx="72008" cy="72008"/>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7" name="Freeform: Shape 39">
            <a:extLst>
              <a:ext uri="{FF2B5EF4-FFF2-40B4-BE49-F238E27FC236}">
                <a16:creationId xmlns:a16="http://schemas.microsoft.com/office/drawing/2014/main" id="{D57D853F-E2FF-4D2E-957A-97362C65A7D1}"/>
              </a:ext>
            </a:extLst>
          </p:cNvPr>
          <p:cNvSpPr/>
          <p:nvPr/>
        </p:nvSpPr>
        <p:spPr bwMode="auto">
          <a:xfrm>
            <a:off x="6345179" y="4123200"/>
            <a:ext cx="313267" cy="84704"/>
          </a:xfrm>
          <a:custGeom>
            <a:avLst/>
            <a:gdLst>
              <a:gd name="connsiteX0" fmla="*/ 0 w 313267"/>
              <a:gd name="connsiteY0" fmla="*/ 0 h 84704"/>
              <a:gd name="connsiteX1" fmla="*/ 177800 w 313267"/>
              <a:gd name="connsiteY1" fmla="*/ 84667 h 84704"/>
              <a:gd name="connsiteX2" fmla="*/ 313267 w 313267"/>
              <a:gd name="connsiteY2" fmla="*/ 8467 h 84704"/>
            </a:gdLst>
            <a:ahLst/>
            <a:cxnLst>
              <a:cxn ang="0">
                <a:pos x="connsiteX0" y="connsiteY0"/>
              </a:cxn>
              <a:cxn ang="0">
                <a:pos x="connsiteX1" y="connsiteY1"/>
              </a:cxn>
              <a:cxn ang="0">
                <a:pos x="connsiteX2" y="connsiteY2"/>
              </a:cxn>
            </a:cxnLst>
            <a:rect l="l" t="t" r="r" b="b"/>
            <a:pathLst>
              <a:path w="313267" h="84704">
                <a:moveTo>
                  <a:pt x="0" y="0"/>
                </a:moveTo>
                <a:cubicBezTo>
                  <a:pt x="62794" y="41628"/>
                  <a:pt x="125589" y="83256"/>
                  <a:pt x="177800" y="84667"/>
                </a:cubicBezTo>
                <a:cubicBezTo>
                  <a:pt x="230011" y="86078"/>
                  <a:pt x="271639" y="47272"/>
                  <a:pt x="313267" y="84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8" name="Arrow: Right 4">
            <a:extLst>
              <a:ext uri="{FF2B5EF4-FFF2-40B4-BE49-F238E27FC236}">
                <a16:creationId xmlns:a16="http://schemas.microsoft.com/office/drawing/2014/main" id="{84146DC2-AFE0-45CD-9169-3D92382B7924}"/>
              </a:ext>
            </a:extLst>
          </p:cNvPr>
          <p:cNvSpPr/>
          <p:nvPr/>
        </p:nvSpPr>
        <p:spPr bwMode="auto">
          <a:xfrm rot="10800000">
            <a:off x="5576588" y="3980314"/>
            <a:ext cx="504052" cy="30858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008D273-4DC0-4D91-A0D0-B90C38168191}"/>
                  </a:ext>
                </a:extLst>
              </p:cNvPr>
              <p:cNvSpPr txBox="1"/>
              <p:nvPr/>
            </p:nvSpPr>
            <p:spPr>
              <a:xfrm>
                <a:off x="5437747" y="3490356"/>
                <a:ext cx="484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𝒗</m:t>
                          </m:r>
                        </m:e>
                        <m:sub>
                          <m:r>
                            <a:rPr lang="en-US" b="1" i="1">
                              <a:latin typeface="Cambria Math" panose="02040503050406030204" pitchFamily="18" charset="0"/>
                            </a:rPr>
                            <m:t>𝑳</m:t>
                          </m:r>
                        </m:sub>
                      </m:sSub>
                    </m:oMath>
                  </m:oMathPara>
                </a14:m>
                <a:endParaRPr lang="en-US" dirty="0"/>
              </a:p>
            </p:txBody>
          </p:sp>
        </mc:Choice>
        <mc:Fallback xmlns="">
          <p:sp>
            <p:nvSpPr>
              <p:cNvPr id="19" name="TextBox 18">
                <a:extLst>
                  <a:ext uri="{FF2B5EF4-FFF2-40B4-BE49-F238E27FC236}">
                    <a16:creationId xmlns:a16="http://schemas.microsoft.com/office/drawing/2014/main" id="{F008D273-4DC0-4D91-A0D0-B90C38168191}"/>
                  </a:ext>
                </a:extLst>
              </p:cNvPr>
              <p:cNvSpPr txBox="1">
                <a:spLocks noRot="1" noChangeAspect="1" noMove="1" noResize="1" noEditPoints="1" noAdjustHandles="1" noChangeArrowheads="1" noChangeShapeType="1" noTextEdit="1"/>
              </p:cNvSpPr>
              <p:nvPr/>
            </p:nvSpPr>
            <p:spPr>
              <a:xfrm>
                <a:off x="5437747" y="3490356"/>
                <a:ext cx="484363" cy="369332"/>
              </a:xfrm>
              <a:prstGeom prst="rect">
                <a:avLst/>
              </a:prstGeom>
              <a:blipFill>
                <a:blip r:embed="rId5"/>
                <a:stretch>
                  <a:fillRect b="-1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437A766-5349-4672-8168-8900E8E3CDE4}"/>
              </a:ext>
            </a:extLst>
          </p:cNvPr>
          <p:cNvSpPr txBox="1"/>
          <p:nvPr/>
        </p:nvSpPr>
        <p:spPr>
          <a:xfrm>
            <a:off x="5599107" y="4480397"/>
            <a:ext cx="442750" cy="369332"/>
          </a:xfrm>
          <a:prstGeom prst="rect">
            <a:avLst/>
          </a:prstGeom>
          <a:noFill/>
        </p:spPr>
        <p:txBody>
          <a:bodyPr wrap="none" rtlCol="0">
            <a:spAutoFit/>
          </a:bodyPr>
          <a:lstStyle/>
          <a:p>
            <a:r>
              <a:rPr lang="en-US" dirty="0"/>
              <a:t>Or</a:t>
            </a:r>
          </a:p>
        </p:txBody>
      </p:sp>
      <p:sp>
        <p:nvSpPr>
          <p:cNvPr id="22" name="Arrow: Right 27">
            <a:extLst>
              <a:ext uri="{FF2B5EF4-FFF2-40B4-BE49-F238E27FC236}">
                <a16:creationId xmlns:a16="http://schemas.microsoft.com/office/drawing/2014/main" id="{85D1F53B-B7B9-43E0-B135-BA0219851E63}"/>
              </a:ext>
            </a:extLst>
          </p:cNvPr>
          <p:cNvSpPr/>
          <p:nvPr/>
        </p:nvSpPr>
        <p:spPr bwMode="auto">
          <a:xfrm>
            <a:off x="5576588" y="5240090"/>
            <a:ext cx="504052" cy="30858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61ABC75-26B8-4C5B-A7CB-611F8FEC7783}"/>
                  </a:ext>
                </a:extLst>
              </p:cNvPr>
              <p:cNvSpPr txBox="1"/>
              <p:nvPr/>
            </p:nvSpPr>
            <p:spPr>
              <a:xfrm>
                <a:off x="5469384" y="4832560"/>
                <a:ext cx="484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𝒗</m:t>
                          </m:r>
                        </m:e>
                        <m:sub>
                          <m:r>
                            <a:rPr lang="en-US" b="1" i="1">
                              <a:latin typeface="Cambria Math" panose="02040503050406030204" pitchFamily="18" charset="0"/>
                            </a:rPr>
                            <m:t>𝑳</m:t>
                          </m:r>
                        </m:sub>
                      </m:sSub>
                    </m:oMath>
                  </m:oMathPara>
                </a14:m>
                <a:endParaRPr lang="en-US" dirty="0"/>
              </a:p>
            </p:txBody>
          </p:sp>
        </mc:Choice>
        <mc:Fallback xmlns="">
          <p:sp>
            <p:nvSpPr>
              <p:cNvPr id="23" name="TextBox 22">
                <a:extLst>
                  <a:ext uri="{FF2B5EF4-FFF2-40B4-BE49-F238E27FC236}">
                    <a16:creationId xmlns:a16="http://schemas.microsoft.com/office/drawing/2014/main" id="{461ABC75-26B8-4C5B-A7CB-611F8FEC7783}"/>
                  </a:ext>
                </a:extLst>
              </p:cNvPr>
              <p:cNvSpPr txBox="1">
                <a:spLocks noRot="1" noChangeAspect="1" noMove="1" noResize="1" noEditPoints="1" noAdjustHandles="1" noChangeArrowheads="1" noChangeShapeType="1" noTextEdit="1"/>
              </p:cNvSpPr>
              <p:nvPr/>
            </p:nvSpPr>
            <p:spPr>
              <a:xfrm>
                <a:off x="5469384" y="4832560"/>
                <a:ext cx="484363" cy="369332"/>
              </a:xfrm>
              <a:prstGeom prst="rect">
                <a:avLst/>
              </a:prstGeom>
              <a:blipFill>
                <a:blip r:embed="rId6"/>
                <a:stretch>
                  <a:fillRect b="-1667"/>
                </a:stretch>
              </a:blipFill>
            </p:spPr>
            <p:txBody>
              <a:bodyPr/>
              <a:lstStyle/>
              <a:p>
                <a:r>
                  <a:rPr lang="en-US">
                    <a:noFill/>
                  </a:rPr>
                  <a:t> </a:t>
                </a:r>
              </a:p>
            </p:txBody>
          </p:sp>
        </mc:Fallback>
      </mc:AlternateContent>
      <p:sp>
        <p:nvSpPr>
          <p:cNvPr id="26" name="Freeform: Shape 52">
            <a:extLst>
              <a:ext uri="{FF2B5EF4-FFF2-40B4-BE49-F238E27FC236}">
                <a16:creationId xmlns:a16="http://schemas.microsoft.com/office/drawing/2014/main" id="{2575F07E-9D18-432C-BD6A-2430FF7154DD}"/>
              </a:ext>
            </a:extLst>
          </p:cNvPr>
          <p:cNvSpPr/>
          <p:nvPr/>
        </p:nvSpPr>
        <p:spPr bwMode="auto">
          <a:xfrm rot="804248">
            <a:off x="1478512" y="3073630"/>
            <a:ext cx="936365" cy="3132667"/>
          </a:xfrm>
          <a:custGeom>
            <a:avLst/>
            <a:gdLst>
              <a:gd name="connsiteX0" fmla="*/ 0 w 936365"/>
              <a:gd name="connsiteY0" fmla="*/ 0 h 3132667"/>
              <a:gd name="connsiteX1" fmla="*/ 863600 w 936365"/>
              <a:gd name="connsiteY1" fmla="*/ 1354667 h 3132667"/>
              <a:gd name="connsiteX2" fmla="*/ 829733 w 936365"/>
              <a:gd name="connsiteY2" fmla="*/ 3132667 h 3132667"/>
            </a:gdLst>
            <a:ahLst/>
            <a:cxnLst>
              <a:cxn ang="0">
                <a:pos x="connsiteX0" y="connsiteY0"/>
              </a:cxn>
              <a:cxn ang="0">
                <a:pos x="connsiteX1" y="connsiteY1"/>
              </a:cxn>
              <a:cxn ang="0">
                <a:pos x="connsiteX2" y="connsiteY2"/>
              </a:cxn>
            </a:cxnLst>
            <a:rect l="l" t="t" r="r" b="b"/>
            <a:pathLst>
              <a:path w="936365" h="3132667">
                <a:moveTo>
                  <a:pt x="0" y="0"/>
                </a:moveTo>
                <a:cubicBezTo>
                  <a:pt x="362655" y="416278"/>
                  <a:pt x="725311" y="832556"/>
                  <a:pt x="863600" y="1354667"/>
                </a:cubicBezTo>
                <a:cubicBezTo>
                  <a:pt x="1001889" y="1876778"/>
                  <a:pt x="915811" y="2504722"/>
                  <a:pt x="829733" y="31326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7" name="Freeform: Shape 53">
            <a:extLst>
              <a:ext uri="{FF2B5EF4-FFF2-40B4-BE49-F238E27FC236}">
                <a16:creationId xmlns:a16="http://schemas.microsoft.com/office/drawing/2014/main" id="{A9657141-2FE6-4BF9-847D-9B5ECBAB33D4}"/>
              </a:ext>
            </a:extLst>
          </p:cNvPr>
          <p:cNvSpPr/>
          <p:nvPr/>
        </p:nvSpPr>
        <p:spPr bwMode="auto">
          <a:xfrm rot="804248">
            <a:off x="2486623" y="3073630"/>
            <a:ext cx="936365" cy="3132667"/>
          </a:xfrm>
          <a:custGeom>
            <a:avLst/>
            <a:gdLst>
              <a:gd name="connsiteX0" fmla="*/ 0 w 936365"/>
              <a:gd name="connsiteY0" fmla="*/ 0 h 3132667"/>
              <a:gd name="connsiteX1" fmla="*/ 863600 w 936365"/>
              <a:gd name="connsiteY1" fmla="*/ 1354667 h 3132667"/>
              <a:gd name="connsiteX2" fmla="*/ 829733 w 936365"/>
              <a:gd name="connsiteY2" fmla="*/ 3132667 h 3132667"/>
            </a:gdLst>
            <a:ahLst/>
            <a:cxnLst>
              <a:cxn ang="0">
                <a:pos x="connsiteX0" y="connsiteY0"/>
              </a:cxn>
              <a:cxn ang="0">
                <a:pos x="connsiteX1" y="connsiteY1"/>
              </a:cxn>
              <a:cxn ang="0">
                <a:pos x="connsiteX2" y="connsiteY2"/>
              </a:cxn>
            </a:cxnLst>
            <a:rect l="l" t="t" r="r" b="b"/>
            <a:pathLst>
              <a:path w="936365" h="3132667">
                <a:moveTo>
                  <a:pt x="0" y="0"/>
                </a:moveTo>
                <a:cubicBezTo>
                  <a:pt x="362655" y="416278"/>
                  <a:pt x="725311" y="832556"/>
                  <a:pt x="863600" y="1354667"/>
                </a:cubicBezTo>
                <a:cubicBezTo>
                  <a:pt x="1001889" y="1876778"/>
                  <a:pt x="915811" y="2504722"/>
                  <a:pt x="829733" y="31326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8" name="Arrow: Right 54">
            <a:extLst>
              <a:ext uri="{FF2B5EF4-FFF2-40B4-BE49-F238E27FC236}">
                <a16:creationId xmlns:a16="http://schemas.microsoft.com/office/drawing/2014/main" id="{E88DD312-35E7-4DFC-87E0-BE56F672CC5C}"/>
              </a:ext>
            </a:extLst>
          </p:cNvPr>
          <p:cNvSpPr/>
          <p:nvPr/>
        </p:nvSpPr>
        <p:spPr bwMode="auto">
          <a:xfrm>
            <a:off x="2496313" y="4221088"/>
            <a:ext cx="504056" cy="3600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C2C47CC-AAAC-40C5-AB7F-20A18C6AC4A7}"/>
                  </a:ext>
                </a:extLst>
              </p:cNvPr>
              <p:cNvSpPr txBox="1"/>
              <p:nvPr/>
            </p:nvSpPr>
            <p:spPr>
              <a:xfrm>
                <a:off x="2575754" y="3881348"/>
                <a:ext cx="189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oMath>
                  </m:oMathPara>
                </a14:m>
                <a:endParaRPr lang="en-US" dirty="0"/>
              </a:p>
            </p:txBody>
          </p:sp>
        </mc:Choice>
        <mc:Fallback xmlns="">
          <p:sp>
            <p:nvSpPr>
              <p:cNvPr id="29" name="TextBox 28">
                <a:extLst>
                  <a:ext uri="{FF2B5EF4-FFF2-40B4-BE49-F238E27FC236}">
                    <a16:creationId xmlns:a16="http://schemas.microsoft.com/office/drawing/2014/main" id="{DC2C47CC-AAAC-40C5-AB7F-20A18C6AC4A7}"/>
                  </a:ext>
                </a:extLst>
              </p:cNvPr>
              <p:cNvSpPr txBox="1">
                <a:spLocks noRot="1" noChangeAspect="1" noMove="1" noResize="1" noEditPoints="1" noAdjustHandles="1" noChangeArrowheads="1" noChangeShapeType="1" noTextEdit="1"/>
              </p:cNvSpPr>
              <p:nvPr/>
            </p:nvSpPr>
            <p:spPr>
              <a:xfrm>
                <a:off x="2575754" y="3881348"/>
                <a:ext cx="189474" cy="276999"/>
              </a:xfrm>
              <a:prstGeom prst="rect">
                <a:avLst/>
              </a:prstGeom>
              <a:blipFill>
                <a:blip r:embed="rId7"/>
                <a:stretch>
                  <a:fillRect l="-16129" r="-16129" b="-2222"/>
                </a:stretch>
              </a:blipFill>
            </p:spPr>
            <p:txBody>
              <a:bodyPr/>
              <a:lstStyle/>
              <a:p>
                <a:r>
                  <a:rPr lang="en-US">
                    <a:noFill/>
                  </a:rPr>
                  <a:t> </a:t>
                </a:r>
              </a:p>
            </p:txBody>
          </p:sp>
        </mc:Fallback>
      </mc:AlternateContent>
      <p:sp>
        <p:nvSpPr>
          <p:cNvPr id="30" name="Freeform: Shape 56">
            <a:extLst>
              <a:ext uri="{FF2B5EF4-FFF2-40B4-BE49-F238E27FC236}">
                <a16:creationId xmlns:a16="http://schemas.microsoft.com/office/drawing/2014/main" id="{A8BDB124-685C-4F2A-826E-1750A76A69D3}"/>
              </a:ext>
            </a:extLst>
          </p:cNvPr>
          <p:cNvSpPr/>
          <p:nvPr/>
        </p:nvSpPr>
        <p:spPr bwMode="auto">
          <a:xfrm rot="804248">
            <a:off x="3430488" y="3073630"/>
            <a:ext cx="936365" cy="3132667"/>
          </a:xfrm>
          <a:custGeom>
            <a:avLst/>
            <a:gdLst>
              <a:gd name="connsiteX0" fmla="*/ 0 w 936365"/>
              <a:gd name="connsiteY0" fmla="*/ 0 h 3132667"/>
              <a:gd name="connsiteX1" fmla="*/ 863600 w 936365"/>
              <a:gd name="connsiteY1" fmla="*/ 1354667 h 3132667"/>
              <a:gd name="connsiteX2" fmla="*/ 829733 w 936365"/>
              <a:gd name="connsiteY2" fmla="*/ 3132667 h 3132667"/>
            </a:gdLst>
            <a:ahLst/>
            <a:cxnLst>
              <a:cxn ang="0">
                <a:pos x="connsiteX0" y="connsiteY0"/>
              </a:cxn>
              <a:cxn ang="0">
                <a:pos x="connsiteX1" y="connsiteY1"/>
              </a:cxn>
              <a:cxn ang="0">
                <a:pos x="connsiteX2" y="connsiteY2"/>
              </a:cxn>
            </a:cxnLst>
            <a:rect l="l" t="t" r="r" b="b"/>
            <a:pathLst>
              <a:path w="936365" h="3132667">
                <a:moveTo>
                  <a:pt x="0" y="0"/>
                </a:moveTo>
                <a:cubicBezTo>
                  <a:pt x="362655" y="416278"/>
                  <a:pt x="725311" y="832556"/>
                  <a:pt x="863600" y="1354667"/>
                </a:cubicBezTo>
                <a:cubicBezTo>
                  <a:pt x="1001889" y="1876778"/>
                  <a:pt x="915811" y="2504722"/>
                  <a:pt x="829733" y="31326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31" name="Straight Arrow Connector 30">
            <a:extLst>
              <a:ext uri="{FF2B5EF4-FFF2-40B4-BE49-F238E27FC236}">
                <a16:creationId xmlns:a16="http://schemas.microsoft.com/office/drawing/2014/main" id="{AAF31153-DD9F-43E6-8666-DE4209C2D6C8}"/>
              </a:ext>
            </a:extLst>
          </p:cNvPr>
          <p:cNvCxnSpPr/>
          <p:nvPr/>
        </p:nvCxnSpPr>
        <p:spPr bwMode="auto">
          <a:xfrm>
            <a:off x="1946694" y="6486525"/>
            <a:ext cx="1008111"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3286C39-6310-4D52-A080-A81DEDD258C5}"/>
                  </a:ext>
                </a:extLst>
              </p:cNvPr>
              <p:cNvSpPr txBox="1"/>
              <p:nvPr/>
            </p:nvSpPr>
            <p:spPr>
              <a:xfrm>
                <a:off x="1971515" y="6546119"/>
                <a:ext cx="89394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𝑆</m:t>
                          </m:r>
                        </m:sub>
                      </m:sSub>
                    </m:oMath>
                  </m:oMathPara>
                </a14:m>
                <a:endParaRPr lang="en-US" dirty="0"/>
              </a:p>
            </p:txBody>
          </p:sp>
        </mc:Choice>
        <mc:Fallback xmlns="">
          <p:sp>
            <p:nvSpPr>
              <p:cNvPr id="32" name="TextBox 31">
                <a:extLst>
                  <a:ext uri="{FF2B5EF4-FFF2-40B4-BE49-F238E27FC236}">
                    <a16:creationId xmlns:a16="http://schemas.microsoft.com/office/drawing/2014/main" id="{13286C39-6310-4D52-A080-A81DEDD258C5}"/>
                  </a:ext>
                </a:extLst>
              </p:cNvPr>
              <p:cNvSpPr txBox="1">
                <a:spLocks noRot="1" noChangeAspect="1" noMove="1" noResize="1" noEditPoints="1" noAdjustHandles="1" noChangeArrowheads="1" noChangeShapeType="1" noTextEdit="1"/>
              </p:cNvSpPr>
              <p:nvPr/>
            </p:nvSpPr>
            <p:spPr>
              <a:xfrm>
                <a:off x="1971515" y="6546119"/>
                <a:ext cx="893943" cy="276999"/>
              </a:xfrm>
              <a:prstGeom prst="rect">
                <a:avLst/>
              </a:prstGeom>
              <a:blipFill>
                <a:blip r:embed="rId8"/>
                <a:stretch>
                  <a:fillRect b="-17778"/>
                </a:stretch>
              </a:blipFill>
            </p:spPr>
            <p:txBody>
              <a:bodyPr/>
              <a:lstStyle/>
              <a:p>
                <a:r>
                  <a:rPr lang="en-US">
                    <a:noFill/>
                  </a:rPr>
                  <a:t> </a:t>
                </a:r>
              </a:p>
            </p:txBody>
          </p:sp>
        </mc:Fallback>
      </mc:AlternateContent>
      <p:sp>
        <p:nvSpPr>
          <p:cNvPr id="33" name="Freeform: Shape 62">
            <a:extLst>
              <a:ext uri="{FF2B5EF4-FFF2-40B4-BE49-F238E27FC236}">
                <a16:creationId xmlns:a16="http://schemas.microsoft.com/office/drawing/2014/main" id="{D5B186B2-79CF-4994-8C1B-F00E3AD80AE2}"/>
              </a:ext>
            </a:extLst>
          </p:cNvPr>
          <p:cNvSpPr/>
          <p:nvPr/>
        </p:nvSpPr>
        <p:spPr bwMode="auto">
          <a:xfrm rot="804248">
            <a:off x="4453749" y="3027169"/>
            <a:ext cx="936365" cy="3132667"/>
          </a:xfrm>
          <a:custGeom>
            <a:avLst/>
            <a:gdLst>
              <a:gd name="connsiteX0" fmla="*/ 0 w 936365"/>
              <a:gd name="connsiteY0" fmla="*/ 0 h 3132667"/>
              <a:gd name="connsiteX1" fmla="*/ 863600 w 936365"/>
              <a:gd name="connsiteY1" fmla="*/ 1354667 h 3132667"/>
              <a:gd name="connsiteX2" fmla="*/ 829733 w 936365"/>
              <a:gd name="connsiteY2" fmla="*/ 3132667 h 3132667"/>
            </a:gdLst>
            <a:ahLst/>
            <a:cxnLst>
              <a:cxn ang="0">
                <a:pos x="connsiteX0" y="connsiteY0"/>
              </a:cxn>
              <a:cxn ang="0">
                <a:pos x="connsiteX1" y="connsiteY1"/>
              </a:cxn>
              <a:cxn ang="0">
                <a:pos x="connsiteX2" y="connsiteY2"/>
              </a:cxn>
            </a:cxnLst>
            <a:rect l="l" t="t" r="r" b="b"/>
            <a:pathLst>
              <a:path w="936365" h="3132667">
                <a:moveTo>
                  <a:pt x="0" y="0"/>
                </a:moveTo>
                <a:cubicBezTo>
                  <a:pt x="362655" y="416278"/>
                  <a:pt x="725311" y="832556"/>
                  <a:pt x="863600" y="1354667"/>
                </a:cubicBezTo>
                <a:cubicBezTo>
                  <a:pt x="1001889" y="1876778"/>
                  <a:pt x="915811" y="2504722"/>
                  <a:pt x="829733" y="31326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36" name="TextBox 35">
            <a:extLst>
              <a:ext uri="{FF2B5EF4-FFF2-40B4-BE49-F238E27FC236}">
                <a16:creationId xmlns:a16="http://schemas.microsoft.com/office/drawing/2014/main" id="{757E45D7-41E9-4E87-880A-9F7D74B87499}"/>
              </a:ext>
            </a:extLst>
          </p:cNvPr>
          <p:cNvSpPr txBox="1"/>
          <p:nvPr/>
        </p:nvSpPr>
        <p:spPr>
          <a:xfrm>
            <a:off x="3527359" y="6494430"/>
            <a:ext cx="2379690" cy="369332"/>
          </a:xfrm>
          <a:prstGeom prst="rect">
            <a:avLst/>
          </a:prstGeom>
          <a:noFill/>
        </p:spPr>
        <p:txBody>
          <a:bodyPr wrap="none" rtlCol="0">
            <a:spAutoFit/>
          </a:bodyPr>
          <a:lstStyle/>
          <a:p>
            <a:r>
              <a:rPr lang="en-US" dirty="0"/>
              <a:t>Crest of the sound wave</a:t>
            </a:r>
          </a:p>
        </p:txBody>
      </p:sp>
    </p:spTree>
    <p:extLst>
      <p:ext uri="{BB962C8B-B14F-4D97-AF65-F5344CB8AC3E}">
        <p14:creationId xmlns:p14="http://schemas.microsoft.com/office/powerpoint/2010/main" val="12800713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86</a:t>
            </a:fld>
            <a:endParaRPr lang="en-US" altLang="zh-CN"/>
          </a:p>
        </p:txBody>
      </p:sp>
      <p:sp>
        <p:nvSpPr>
          <p:cNvPr id="3" name="Rectangle: Rounded Corners 16">
            <a:extLst>
              <a:ext uri="{FF2B5EF4-FFF2-40B4-BE49-F238E27FC236}">
                <a16:creationId xmlns:a16="http://schemas.microsoft.com/office/drawing/2014/main" id="{C6F3EF41-422A-4041-8CDA-5309C6438CE8}"/>
              </a:ext>
            </a:extLst>
          </p:cNvPr>
          <p:cNvSpPr/>
          <p:nvPr/>
        </p:nvSpPr>
        <p:spPr bwMode="auto">
          <a:xfrm>
            <a:off x="5314948" y="2205558"/>
            <a:ext cx="3433516" cy="52446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5" name="Title 1">
            <a:extLst>
              <a:ext uri="{FF2B5EF4-FFF2-40B4-BE49-F238E27FC236}">
                <a16:creationId xmlns:a16="http://schemas.microsoft.com/office/drawing/2014/main" id="{58324254-9DB6-4EFB-ACA3-AF038B454E05}"/>
              </a:ext>
            </a:extLst>
          </p:cNvPr>
          <p:cNvSpPr>
            <a:spLocks noGrp="1"/>
          </p:cNvSpPr>
          <p:nvPr>
            <p:ph type="title"/>
          </p:nvPr>
        </p:nvSpPr>
        <p:spPr>
          <a:xfrm>
            <a:off x="313184" y="-38755"/>
            <a:ext cx="8229600" cy="1143000"/>
          </a:xfrm>
        </p:spPr>
        <p:txBody>
          <a:bodyPr/>
          <a:lstStyle/>
          <a:p>
            <a:r>
              <a:rPr lang="en-US" sz="3200" dirty="0"/>
              <a:t>The listener move toward a stationary source or at the opposite direction.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4AD30E33-1784-486C-9AB5-4DDC9F0FE14D}"/>
                  </a:ext>
                </a:extLst>
              </p:cNvPr>
              <p:cNvSpPr>
                <a:spLocks noGrp="1"/>
              </p:cNvSpPr>
              <p:nvPr>
                <p:ph idx="1"/>
              </p:nvPr>
            </p:nvSpPr>
            <p:spPr>
              <a:xfrm>
                <a:off x="0" y="1083832"/>
                <a:ext cx="8791440" cy="4525963"/>
              </a:xfrm>
            </p:spPr>
            <p:txBody>
              <a:bodyPr/>
              <a:lstStyle/>
              <a:p>
                <a:r>
                  <a:rPr lang="en-US" sz="2000" dirty="0"/>
                  <a:t>The wavelength of the wave is still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i="1">
                            <a:latin typeface="Cambria Math" panose="02040503050406030204" pitchFamily="18" charset="0"/>
                            <a:ea typeface="Cambria Math" panose="02040503050406030204" pitchFamily="18" charset="0"/>
                          </a:rPr>
                          <m:t>𝑆</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𝑣</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𝑓</m:t>
                        </m:r>
                      </m:e>
                      <m:sub>
                        <m:r>
                          <a:rPr lang="en-US" sz="2000" i="1">
                            <a:latin typeface="Cambria Math" panose="02040503050406030204" pitchFamily="18" charset="0"/>
                            <a:ea typeface="Cambria Math" panose="02040503050406030204" pitchFamily="18" charset="0"/>
                          </a:rPr>
                          <m:t>𝑆</m:t>
                        </m:r>
                      </m:sub>
                    </m:sSub>
                  </m:oMath>
                </a14:m>
                <a:r>
                  <a:rPr lang="en-US" sz="2000" dirty="0"/>
                  <a:t> but the velocity of the listener relatively to the wave fronts is now </a:t>
                </a:r>
                <a14:m>
                  <m:oMath xmlns:m="http://schemas.openxmlformats.org/officeDocument/2006/math">
                    <m:r>
                      <a:rPr lang="en-US" sz="2000" i="1">
                        <a:latin typeface="Cambria Math" panose="02040503050406030204" pitchFamily="18" charset="0"/>
                      </a:rPr>
                      <m:t>𝑣</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𝒗</m:t>
                        </m:r>
                      </m:e>
                      <m:sub>
                        <m:r>
                          <a:rPr lang="en-US" sz="2000" b="1" i="1">
                            <a:latin typeface="Cambria Math" panose="02040503050406030204" pitchFamily="18" charset="0"/>
                          </a:rPr>
                          <m:t>𝑳</m:t>
                        </m:r>
                      </m:sub>
                    </m:sSub>
                    <m:r>
                      <a:rPr lang="en-US" sz="2000" b="1" i="1">
                        <a:latin typeface="Cambria Math" panose="02040503050406030204" pitchFamily="18" charset="0"/>
                      </a:rPr>
                      <m:t> </m:t>
                    </m:r>
                  </m:oMath>
                </a14:m>
                <a:r>
                  <a:rPr lang="en-US" sz="2000" dirty="0"/>
                  <a:t>or </a:t>
                </a:r>
                <a14:m>
                  <m:oMath xmlns:m="http://schemas.openxmlformats.org/officeDocument/2006/math">
                    <m:r>
                      <a:rPr lang="en-US" sz="2000" i="1">
                        <a:latin typeface="Cambria Math" panose="02040503050406030204" pitchFamily="18" charset="0"/>
                      </a:rPr>
                      <m:t>𝑣</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𝒗</m:t>
                        </m:r>
                      </m:e>
                      <m:sub>
                        <m:r>
                          <a:rPr lang="en-US" sz="2000" b="1" i="1">
                            <a:latin typeface="Cambria Math" panose="02040503050406030204" pitchFamily="18" charset="0"/>
                          </a:rPr>
                          <m:t>𝑳</m:t>
                        </m:r>
                      </m:sub>
                    </m:sSub>
                    <m:r>
                      <a:rPr lang="en-US" sz="2000" b="1" i="1">
                        <a:latin typeface="Cambria Math" panose="02040503050406030204" pitchFamily="18" charset="0"/>
                      </a:rPr>
                      <m:t> </m:t>
                    </m:r>
                  </m:oMath>
                </a14:m>
                <a:r>
                  <a:rPr lang="en-US" sz="2000" dirty="0"/>
                  <a:t>and frequency of sound heard by the listener is now: </a:t>
                </a:r>
              </a:p>
            </p:txBody>
          </p:sp>
        </mc:Choice>
        <mc:Fallback xmlns="">
          <p:sp>
            <p:nvSpPr>
              <p:cNvPr id="6" name="Content Placeholder 2">
                <a:extLst>
                  <a:ext uri="{FF2B5EF4-FFF2-40B4-BE49-F238E27FC236}">
                    <a16:creationId xmlns:a16="http://schemas.microsoft.com/office/drawing/2014/main" id="{4AD30E33-1784-486C-9AB5-4DDC9F0FE14D}"/>
                  </a:ext>
                </a:extLst>
              </p:cNvPr>
              <p:cNvSpPr>
                <a:spLocks noGrp="1" noRot="1" noChangeAspect="1" noMove="1" noResize="1" noEditPoints="1" noAdjustHandles="1" noChangeArrowheads="1" noChangeShapeType="1" noTextEdit="1"/>
              </p:cNvSpPr>
              <p:nvPr>
                <p:ph idx="1"/>
              </p:nvPr>
            </p:nvSpPr>
            <p:spPr>
              <a:xfrm>
                <a:off x="0" y="1083832"/>
                <a:ext cx="8791440" cy="4525963"/>
              </a:xfrm>
              <a:blipFill>
                <a:blip r:embed="rId3"/>
                <a:stretch>
                  <a:fillRect l="-624" t="-67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BA189192-3CBA-4C6F-AAE7-DDBD7E12FCD8}"/>
              </a:ext>
            </a:extLst>
          </p:cNvPr>
          <p:cNvPicPr>
            <a:picLocks noChangeAspect="1"/>
          </p:cNvPicPr>
          <p:nvPr/>
        </p:nvPicPr>
        <p:blipFill>
          <a:blip r:embed="rId4"/>
          <a:stretch>
            <a:fillRect/>
          </a:stretch>
        </p:blipFill>
        <p:spPr>
          <a:xfrm>
            <a:off x="179512" y="3605978"/>
            <a:ext cx="1693741" cy="1700808"/>
          </a:xfrm>
          <a:prstGeom prst="rect">
            <a:avLst/>
          </a:prstGeom>
        </p:spPr>
      </p:pic>
      <p:cxnSp>
        <p:nvCxnSpPr>
          <p:cNvPr id="9" name="Straight Arrow Connector 8">
            <a:extLst>
              <a:ext uri="{FF2B5EF4-FFF2-40B4-BE49-F238E27FC236}">
                <a16:creationId xmlns:a16="http://schemas.microsoft.com/office/drawing/2014/main" id="{AC9E50D4-BF45-41C2-800E-787023EE4C9E}"/>
              </a:ext>
            </a:extLst>
          </p:cNvPr>
          <p:cNvCxnSpPr/>
          <p:nvPr/>
        </p:nvCxnSpPr>
        <p:spPr bwMode="auto">
          <a:xfrm flipH="1" flipV="1">
            <a:off x="3126324" y="6328148"/>
            <a:ext cx="368964" cy="20484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a:extLst>
              <a:ext uri="{FF2B5EF4-FFF2-40B4-BE49-F238E27FC236}">
                <a16:creationId xmlns:a16="http://schemas.microsoft.com/office/drawing/2014/main" id="{F6054AB5-4B13-4E7D-91EC-D70CDCC3271C}"/>
              </a:ext>
            </a:extLst>
          </p:cNvPr>
          <p:cNvCxnSpPr/>
          <p:nvPr/>
        </p:nvCxnSpPr>
        <p:spPr bwMode="auto">
          <a:xfrm flipH="1">
            <a:off x="6227555" y="5084952"/>
            <a:ext cx="309843" cy="86409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99641499-47A6-4221-B5D1-64C4D741F732}"/>
              </a:ext>
            </a:extLst>
          </p:cNvPr>
          <p:cNvCxnSpPr/>
          <p:nvPr/>
        </p:nvCxnSpPr>
        <p:spPr bwMode="auto">
          <a:xfrm>
            <a:off x="6537398" y="5084952"/>
            <a:ext cx="554253" cy="93610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5D5F50E2-B027-440C-B8EC-38D7C6427C87}"/>
              </a:ext>
            </a:extLst>
          </p:cNvPr>
          <p:cNvCxnSpPr/>
          <p:nvPr/>
        </p:nvCxnSpPr>
        <p:spPr bwMode="auto">
          <a:xfrm>
            <a:off x="6537398" y="4307647"/>
            <a:ext cx="1" cy="77730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a:extLst>
              <a:ext uri="{FF2B5EF4-FFF2-40B4-BE49-F238E27FC236}">
                <a16:creationId xmlns:a16="http://schemas.microsoft.com/office/drawing/2014/main" id="{9891B802-B23D-4616-8B3B-1B5D6899E42E}"/>
              </a:ext>
            </a:extLst>
          </p:cNvPr>
          <p:cNvCxnSpPr/>
          <p:nvPr/>
        </p:nvCxnSpPr>
        <p:spPr bwMode="auto">
          <a:xfrm>
            <a:off x="6155547" y="4508888"/>
            <a:ext cx="86409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Oval 13">
            <a:extLst>
              <a:ext uri="{FF2B5EF4-FFF2-40B4-BE49-F238E27FC236}">
                <a16:creationId xmlns:a16="http://schemas.microsoft.com/office/drawing/2014/main" id="{8B670877-4C3C-4F73-AAE8-46890B2932F6}"/>
              </a:ext>
            </a:extLst>
          </p:cNvPr>
          <p:cNvSpPr/>
          <p:nvPr/>
        </p:nvSpPr>
        <p:spPr bwMode="auto">
          <a:xfrm>
            <a:off x="6227555" y="3788808"/>
            <a:ext cx="576063" cy="51883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5" name="Oval 14">
            <a:extLst>
              <a:ext uri="{FF2B5EF4-FFF2-40B4-BE49-F238E27FC236}">
                <a16:creationId xmlns:a16="http://schemas.microsoft.com/office/drawing/2014/main" id="{506D2243-5569-425C-B08D-60C1974E5AFB}"/>
              </a:ext>
            </a:extLst>
          </p:cNvPr>
          <p:cNvSpPr/>
          <p:nvPr/>
        </p:nvSpPr>
        <p:spPr bwMode="auto">
          <a:xfrm>
            <a:off x="6346472" y="3922874"/>
            <a:ext cx="72008" cy="72008"/>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6" name="Oval 15">
            <a:extLst>
              <a:ext uri="{FF2B5EF4-FFF2-40B4-BE49-F238E27FC236}">
                <a16:creationId xmlns:a16="http://schemas.microsoft.com/office/drawing/2014/main" id="{32917180-9169-4A64-825C-8AE1E1E44426}"/>
              </a:ext>
            </a:extLst>
          </p:cNvPr>
          <p:cNvSpPr/>
          <p:nvPr/>
        </p:nvSpPr>
        <p:spPr bwMode="auto">
          <a:xfrm>
            <a:off x="6588575" y="3947621"/>
            <a:ext cx="72008" cy="72008"/>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7" name="Freeform: Shape 39">
            <a:extLst>
              <a:ext uri="{FF2B5EF4-FFF2-40B4-BE49-F238E27FC236}">
                <a16:creationId xmlns:a16="http://schemas.microsoft.com/office/drawing/2014/main" id="{D57D853F-E2FF-4D2E-957A-97362C65A7D1}"/>
              </a:ext>
            </a:extLst>
          </p:cNvPr>
          <p:cNvSpPr/>
          <p:nvPr/>
        </p:nvSpPr>
        <p:spPr bwMode="auto">
          <a:xfrm>
            <a:off x="6345179" y="4123200"/>
            <a:ext cx="313267" cy="84704"/>
          </a:xfrm>
          <a:custGeom>
            <a:avLst/>
            <a:gdLst>
              <a:gd name="connsiteX0" fmla="*/ 0 w 313267"/>
              <a:gd name="connsiteY0" fmla="*/ 0 h 84704"/>
              <a:gd name="connsiteX1" fmla="*/ 177800 w 313267"/>
              <a:gd name="connsiteY1" fmla="*/ 84667 h 84704"/>
              <a:gd name="connsiteX2" fmla="*/ 313267 w 313267"/>
              <a:gd name="connsiteY2" fmla="*/ 8467 h 84704"/>
            </a:gdLst>
            <a:ahLst/>
            <a:cxnLst>
              <a:cxn ang="0">
                <a:pos x="connsiteX0" y="connsiteY0"/>
              </a:cxn>
              <a:cxn ang="0">
                <a:pos x="connsiteX1" y="connsiteY1"/>
              </a:cxn>
              <a:cxn ang="0">
                <a:pos x="connsiteX2" y="connsiteY2"/>
              </a:cxn>
            </a:cxnLst>
            <a:rect l="l" t="t" r="r" b="b"/>
            <a:pathLst>
              <a:path w="313267" h="84704">
                <a:moveTo>
                  <a:pt x="0" y="0"/>
                </a:moveTo>
                <a:cubicBezTo>
                  <a:pt x="62794" y="41628"/>
                  <a:pt x="125589" y="83256"/>
                  <a:pt x="177800" y="84667"/>
                </a:cubicBezTo>
                <a:cubicBezTo>
                  <a:pt x="230011" y="86078"/>
                  <a:pt x="271639" y="47272"/>
                  <a:pt x="313267" y="84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8" name="Arrow: Right 4">
            <a:extLst>
              <a:ext uri="{FF2B5EF4-FFF2-40B4-BE49-F238E27FC236}">
                <a16:creationId xmlns:a16="http://schemas.microsoft.com/office/drawing/2014/main" id="{84146DC2-AFE0-45CD-9169-3D92382B7924}"/>
              </a:ext>
            </a:extLst>
          </p:cNvPr>
          <p:cNvSpPr/>
          <p:nvPr/>
        </p:nvSpPr>
        <p:spPr bwMode="auto">
          <a:xfrm rot="10800000">
            <a:off x="5576588" y="3980314"/>
            <a:ext cx="504052" cy="30858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008D273-4DC0-4D91-A0D0-B90C38168191}"/>
                  </a:ext>
                </a:extLst>
              </p:cNvPr>
              <p:cNvSpPr txBox="1"/>
              <p:nvPr/>
            </p:nvSpPr>
            <p:spPr>
              <a:xfrm>
                <a:off x="5437747" y="3490356"/>
                <a:ext cx="484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𝒗</m:t>
                          </m:r>
                        </m:e>
                        <m:sub>
                          <m:r>
                            <a:rPr lang="en-US" b="1" i="1">
                              <a:latin typeface="Cambria Math" panose="02040503050406030204" pitchFamily="18" charset="0"/>
                            </a:rPr>
                            <m:t>𝑳</m:t>
                          </m:r>
                        </m:sub>
                      </m:sSub>
                    </m:oMath>
                  </m:oMathPara>
                </a14:m>
                <a:endParaRPr lang="en-US" dirty="0"/>
              </a:p>
            </p:txBody>
          </p:sp>
        </mc:Choice>
        <mc:Fallback xmlns="">
          <p:sp>
            <p:nvSpPr>
              <p:cNvPr id="19" name="TextBox 18">
                <a:extLst>
                  <a:ext uri="{FF2B5EF4-FFF2-40B4-BE49-F238E27FC236}">
                    <a16:creationId xmlns:a16="http://schemas.microsoft.com/office/drawing/2014/main" id="{F008D273-4DC0-4D91-A0D0-B90C38168191}"/>
                  </a:ext>
                </a:extLst>
              </p:cNvPr>
              <p:cNvSpPr txBox="1">
                <a:spLocks noRot="1" noChangeAspect="1" noMove="1" noResize="1" noEditPoints="1" noAdjustHandles="1" noChangeArrowheads="1" noChangeShapeType="1" noTextEdit="1"/>
              </p:cNvSpPr>
              <p:nvPr/>
            </p:nvSpPr>
            <p:spPr>
              <a:xfrm>
                <a:off x="5437747" y="3490356"/>
                <a:ext cx="484363" cy="369332"/>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DD2E926-6CA4-47C8-AD84-E8DAA2CD515E}"/>
                  </a:ext>
                </a:extLst>
              </p:cNvPr>
              <p:cNvSpPr txBox="1"/>
              <p:nvPr/>
            </p:nvSpPr>
            <p:spPr>
              <a:xfrm>
                <a:off x="3393108" y="2163369"/>
                <a:ext cx="1073884" cy="501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𝐿</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i="1">
                              <a:latin typeface="Cambria Math" panose="02040503050406030204" pitchFamily="18" charset="0"/>
                            </a:rPr>
                            <m:t>𝑣</m:t>
                          </m:r>
                          <m:r>
                            <a:rPr lang="en-US" sz="160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b="1" i="1">
                                  <a:latin typeface="Cambria Math" panose="02040503050406030204" pitchFamily="18" charset="0"/>
                                </a:rPr>
                                <m:t>𝒗</m:t>
                              </m:r>
                            </m:e>
                            <m:sub>
                              <m:r>
                                <a:rPr lang="en-US" sz="1600" b="1" i="1">
                                  <a:latin typeface="Cambria Math" panose="02040503050406030204" pitchFamily="18" charset="0"/>
                                </a:rPr>
                                <m:t>𝑳</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𝜆</m:t>
                              </m:r>
                            </m:e>
                            <m:sub>
                              <m:r>
                                <a:rPr lang="en-US" sz="1600" b="0" i="1" smtClean="0">
                                  <a:latin typeface="Cambria Math" panose="02040503050406030204" pitchFamily="18" charset="0"/>
                                </a:rPr>
                                <m:t>𝑆</m:t>
                              </m:r>
                            </m:sub>
                          </m:sSub>
                        </m:den>
                      </m:f>
                    </m:oMath>
                  </m:oMathPara>
                </a14:m>
                <a:endParaRPr lang="en-US" sz="1600" dirty="0"/>
              </a:p>
            </p:txBody>
          </p:sp>
        </mc:Choice>
        <mc:Fallback xmlns="">
          <p:sp>
            <p:nvSpPr>
              <p:cNvPr id="20" name="TextBox 19">
                <a:extLst>
                  <a:ext uri="{FF2B5EF4-FFF2-40B4-BE49-F238E27FC236}">
                    <a16:creationId xmlns:a16="http://schemas.microsoft.com/office/drawing/2014/main" id="{8DD2E926-6CA4-47C8-AD84-E8DAA2CD515E}"/>
                  </a:ext>
                </a:extLst>
              </p:cNvPr>
              <p:cNvSpPr txBox="1">
                <a:spLocks noRot="1" noChangeAspect="1" noMove="1" noResize="1" noEditPoints="1" noAdjustHandles="1" noChangeArrowheads="1" noChangeShapeType="1" noTextEdit="1"/>
              </p:cNvSpPr>
              <p:nvPr/>
            </p:nvSpPr>
            <p:spPr>
              <a:xfrm>
                <a:off x="3393108" y="2163369"/>
                <a:ext cx="1073884" cy="501099"/>
              </a:xfrm>
              <a:prstGeom prst="rect">
                <a:avLst/>
              </a:prstGeom>
              <a:blipFill>
                <a:blip r:embed="rId6"/>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437A766-5349-4672-8168-8900E8E3CDE4}"/>
              </a:ext>
            </a:extLst>
          </p:cNvPr>
          <p:cNvSpPr txBox="1"/>
          <p:nvPr/>
        </p:nvSpPr>
        <p:spPr>
          <a:xfrm>
            <a:off x="5599107" y="4480397"/>
            <a:ext cx="442750" cy="369332"/>
          </a:xfrm>
          <a:prstGeom prst="rect">
            <a:avLst/>
          </a:prstGeom>
          <a:noFill/>
        </p:spPr>
        <p:txBody>
          <a:bodyPr wrap="none" rtlCol="0">
            <a:spAutoFit/>
          </a:bodyPr>
          <a:lstStyle/>
          <a:p>
            <a:r>
              <a:rPr lang="en-US" dirty="0"/>
              <a:t>Or</a:t>
            </a:r>
          </a:p>
        </p:txBody>
      </p:sp>
      <p:sp>
        <p:nvSpPr>
          <p:cNvPr id="22" name="Arrow: Right 27">
            <a:extLst>
              <a:ext uri="{FF2B5EF4-FFF2-40B4-BE49-F238E27FC236}">
                <a16:creationId xmlns:a16="http://schemas.microsoft.com/office/drawing/2014/main" id="{85D1F53B-B7B9-43E0-B135-BA0219851E63}"/>
              </a:ext>
            </a:extLst>
          </p:cNvPr>
          <p:cNvSpPr/>
          <p:nvPr/>
        </p:nvSpPr>
        <p:spPr bwMode="auto">
          <a:xfrm>
            <a:off x="5576588" y="5240090"/>
            <a:ext cx="504052" cy="30858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61ABC75-26B8-4C5B-A7CB-611F8FEC7783}"/>
                  </a:ext>
                </a:extLst>
              </p:cNvPr>
              <p:cNvSpPr txBox="1"/>
              <p:nvPr/>
            </p:nvSpPr>
            <p:spPr>
              <a:xfrm>
                <a:off x="5469384" y="4832560"/>
                <a:ext cx="484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𝒗</m:t>
                          </m:r>
                        </m:e>
                        <m:sub>
                          <m:r>
                            <a:rPr lang="en-US" b="1" i="1">
                              <a:latin typeface="Cambria Math" panose="02040503050406030204" pitchFamily="18" charset="0"/>
                            </a:rPr>
                            <m:t>𝑳</m:t>
                          </m:r>
                        </m:sub>
                      </m:sSub>
                    </m:oMath>
                  </m:oMathPara>
                </a14:m>
                <a:endParaRPr lang="en-US" dirty="0"/>
              </a:p>
            </p:txBody>
          </p:sp>
        </mc:Choice>
        <mc:Fallback xmlns="">
          <p:sp>
            <p:nvSpPr>
              <p:cNvPr id="23" name="TextBox 22">
                <a:extLst>
                  <a:ext uri="{FF2B5EF4-FFF2-40B4-BE49-F238E27FC236}">
                    <a16:creationId xmlns:a16="http://schemas.microsoft.com/office/drawing/2014/main" id="{461ABC75-26B8-4C5B-A7CB-611F8FEC7783}"/>
                  </a:ext>
                </a:extLst>
              </p:cNvPr>
              <p:cNvSpPr txBox="1">
                <a:spLocks noRot="1" noChangeAspect="1" noMove="1" noResize="1" noEditPoints="1" noAdjustHandles="1" noChangeArrowheads="1" noChangeShapeType="1" noTextEdit="1"/>
              </p:cNvSpPr>
              <p:nvPr/>
            </p:nvSpPr>
            <p:spPr>
              <a:xfrm>
                <a:off x="5469384" y="4832560"/>
                <a:ext cx="484363" cy="369332"/>
              </a:xfrm>
              <a:prstGeom prst="rect">
                <a:avLst/>
              </a:prstGeom>
              <a:blipFill>
                <a:blip r:embed="rId7"/>
                <a:stretch>
                  <a:fillRect b="-1667"/>
                </a:stretch>
              </a:blipFill>
            </p:spPr>
            <p:txBody>
              <a:bodyPr/>
              <a:lstStyle/>
              <a:p>
                <a:r>
                  <a:rPr lang="en-US">
                    <a:noFill/>
                  </a:rPr>
                  <a:t> </a:t>
                </a:r>
              </a:p>
            </p:txBody>
          </p:sp>
        </mc:Fallback>
      </mc:AlternateContent>
      <p:sp>
        <p:nvSpPr>
          <p:cNvPr id="24" name="Arrow: Right 14">
            <a:extLst>
              <a:ext uri="{FF2B5EF4-FFF2-40B4-BE49-F238E27FC236}">
                <a16:creationId xmlns:a16="http://schemas.microsoft.com/office/drawing/2014/main" id="{E6CA8456-EB4B-4583-A077-54F761A2B6BD}"/>
              </a:ext>
            </a:extLst>
          </p:cNvPr>
          <p:cNvSpPr/>
          <p:nvPr/>
        </p:nvSpPr>
        <p:spPr bwMode="auto">
          <a:xfrm>
            <a:off x="4834868" y="2274257"/>
            <a:ext cx="277192" cy="34487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3E985B3-E8B6-40AE-AC75-15E38C4C7334}"/>
                  </a:ext>
                </a:extLst>
              </p:cNvPr>
              <p:cNvSpPr txBox="1"/>
              <p:nvPr/>
            </p:nvSpPr>
            <p:spPr>
              <a:xfrm>
                <a:off x="5303860" y="2204366"/>
                <a:ext cx="2963958" cy="4644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𝐿</m:t>
                          </m:r>
                        </m:sub>
                      </m:sSub>
                      <m:r>
                        <a:rPr lang="en-US" sz="1600" b="0" i="1" smtClean="0">
                          <a:latin typeface="Cambria Math" panose="02040503050406030204" pitchFamily="18" charset="0"/>
                        </a:rPr>
                        <m:t>=</m:t>
                      </m:r>
                      <m:d>
                        <m:dPr>
                          <m:ctrlPr>
                            <a:rPr lang="en-US" sz="1600" i="1">
                              <a:latin typeface="Cambria Math" panose="02040503050406030204" pitchFamily="18" charset="0"/>
                            </a:rPr>
                          </m:ctrlPr>
                        </m:dPr>
                        <m:e>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𝑣</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𝐿</m:t>
                                  </m:r>
                                </m:sub>
                              </m:sSub>
                            </m:num>
                            <m:den>
                              <m:r>
                                <a:rPr lang="en-US" sz="1600" b="0" i="1" smtClean="0">
                                  <a:latin typeface="Cambria Math" panose="02040503050406030204" pitchFamily="18" charset="0"/>
                                </a:rPr>
                                <m:t>𝑣</m:t>
                              </m:r>
                            </m:den>
                          </m:f>
                        </m:e>
                      </m:d>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𝑆</m:t>
                          </m:r>
                        </m:sub>
                      </m:sSub>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𝐿</m:t>
                                  </m:r>
                                </m:sub>
                              </m:sSub>
                            </m:num>
                            <m:den>
                              <m:r>
                                <a:rPr lang="en-US" sz="1600" b="0" i="1" smtClean="0">
                                  <a:latin typeface="Cambria Math" panose="02040503050406030204" pitchFamily="18" charset="0"/>
                                </a:rPr>
                                <m:t>𝑣</m:t>
                              </m:r>
                            </m:den>
                          </m:f>
                        </m:e>
                      </m:d>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𝑆</m:t>
                          </m:r>
                        </m:sub>
                      </m:sSub>
                    </m:oMath>
                  </m:oMathPara>
                </a14:m>
                <a:endParaRPr lang="en-US" sz="1600" dirty="0"/>
              </a:p>
            </p:txBody>
          </p:sp>
        </mc:Choice>
        <mc:Fallback xmlns="">
          <p:sp>
            <p:nvSpPr>
              <p:cNvPr id="25" name="TextBox 24">
                <a:extLst>
                  <a:ext uri="{FF2B5EF4-FFF2-40B4-BE49-F238E27FC236}">
                    <a16:creationId xmlns:a16="http://schemas.microsoft.com/office/drawing/2014/main" id="{03E985B3-E8B6-40AE-AC75-15E38C4C7334}"/>
                  </a:ext>
                </a:extLst>
              </p:cNvPr>
              <p:cNvSpPr txBox="1">
                <a:spLocks noRot="1" noChangeAspect="1" noMove="1" noResize="1" noEditPoints="1" noAdjustHandles="1" noChangeArrowheads="1" noChangeShapeType="1" noTextEdit="1"/>
              </p:cNvSpPr>
              <p:nvPr/>
            </p:nvSpPr>
            <p:spPr>
              <a:xfrm>
                <a:off x="5303860" y="2204366"/>
                <a:ext cx="2963958" cy="464423"/>
              </a:xfrm>
              <a:prstGeom prst="rect">
                <a:avLst/>
              </a:prstGeom>
              <a:blipFill>
                <a:blip r:embed="rId8"/>
                <a:stretch>
                  <a:fillRect/>
                </a:stretch>
              </a:blipFill>
            </p:spPr>
            <p:txBody>
              <a:bodyPr/>
              <a:lstStyle/>
              <a:p>
                <a:r>
                  <a:rPr lang="en-US">
                    <a:noFill/>
                  </a:rPr>
                  <a:t> </a:t>
                </a:r>
              </a:p>
            </p:txBody>
          </p:sp>
        </mc:Fallback>
      </mc:AlternateContent>
      <p:sp>
        <p:nvSpPr>
          <p:cNvPr id="26" name="Freeform: Shape 52">
            <a:extLst>
              <a:ext uri="{FF2B5EF4-FFF2-40B4-BE49-F238E27FC236}">
                <a16:creationId xmlns:a16="http://schemas.microsoft.com/office/drawing/2014/main" id="{2575F07E-9D18-432C-BD6A-2430FF7154DD}"/>
              </a:ext>
            </a:extLst>
          </p:cNvPr>
          <p:cNvSpPr/>
          <p:nvPr/>
        </p:nvSpPr>
        <p:spPr bwMode="auto">
          <a:xfrm rot="804248">
            <a:off x="1478512" y="3073630"/>
            <a:ext cx="936365" cy="3132667"/>
          </a:xfrm>
          <a:custGeom>
            <a:avLst/>
            <a:gdLst>
              <a:gd name="connsiteX0" fmla="*/ 0 w 936365"/>
              <a:gd name="connsiteY0" fmla="*/ 0 h 3132667"/>
              <a:gd name="connsiteX1" fmla="*/ 863600 w 936365"/>
              <a:gd name="connsiteY1" fmla="*/ 1354667 h 3132667"/>
              <a:gd name="connsiteX2" fmla="*/ 829733 w 936365"/>
              <a:gd name="connsiteY2" fmla="*/ 3132667 h 3132667"/>
            </a:gdLst>
            <a:ahLst/>
            <a:cxnLst>
              <a:cxn ang="0">
                <a:pos x="connsiteX0" y="connsiteY0"/>
              </a:cxn>
              <a:cxn ang="0">
                <a:pos x="connsiteX1" y="connsiteY1"/>
              </a:cxn>
              <a:cxn ang="0">
                <a:pos x="connsiteX2" y="connsiteY2"/>
              </a:cxn>
            </a:cxnLst>
            <a:rect l="l" t="t" r="r" b="b"/>
            <a:pathLst>
              <a:path w="936365" h="3132667">
                <a:moveTo>
                  <a:pt x="0" y="0"/>
                </a:moveTo>
                <a:cubicBezTo>
                  <a:pt x="362655" y="416278"/>
                  <a:pt x="725311" y="832556"/>
                  <a:pt x="863600" y="1354667"/>
                </a:cubicBezTo>
                <a:cubicBezTo>
                  <a:pt x="1001889" y="1876778"/>
                  <a:pt x="915811" y="2504722"/>
                  <a:pt x="829733" y="31326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7" name="Freeform: Shape 53">
            <a:extLst>
              <a:ext uri="{FF2B5EF4-FFF2-40B4-BE49-F238E27FC236}">
                <a16:creationId xmlns:a16="http://schemas.microsoft.com/office/drawing/2014/main" id="{A9657141-2FE6-4BF9-847D-9B5ECBAB33D4}"/>
              </a:ext>
            </a:extLst>
          </p:cNvPr>
          <p:cNvSpPr/>
          <p:nvPr/>
        </p:nvSpPr>
        <p:spPr bwMode="auto">
          <a:xfrm rot="804248">
            <a:off x="2486623" y="3073630"/>
            <a:ext cx="936365" cy="3132667"/>
          </a:xfrm>
          <a:custGeom>
            <a:avLst/>
            <a:gdLst>
              <a:gd name="connsiteX0" fmla="*/ 0 w 936365"/>
              <a:gd name="connsiteY0" fmla="*/ 0 h 3132667"/>
              <a:gd name="connsiteX1" fmla="*/ 863600 w 936365"/>
              <a:gd name="connsiteY1" fmla="*/ 1354667 h 3132667"/>
              <a:gd name="connsiteX2" fmla="*/ 829733 w 936365"/>
              <a:gd name="connsiteY2" fmla="*/ 3132667 h 3132667"/>
            </a:gdLst>
            <a:ahLst/>
            <a:cxnLst>
              <a:cxn ang="0">
                <a:pos x="connsiteX0" y="connsiteY0"/>
              </a:cxn>
              <a:cxn ang="0">
                <a:pos x="connsiteX1" y="connsiteY1"/>
              </a:cxn>
              <a:cxn ang="0">
                <a:pos x="connsiteX2" y="connsiteY2"/>
              </a:cxn>
            </a:cxnLst>
            <a:rect l="l" t="t" r="r" b="b"/>
            <a:pathLst>
              <a:path w="936365" h="3132667">
                <a:moveTo>
                  <a:pt x="0" y="0"/>
                </a:moveTo>
                <a:cubicBezTo>
                  <a:pt x="362655" y="416278"/>
                  <a:pt x="725311" y="832556"/>
                  <a:pt x="863600" y="1354667"/>
                </a:cubicBezTo>
                <a:cubicBezTo>
                  <a:pt x="1001889" y="1876778"/>
                  <a:pt x="915811" y="2504722"/>
                  <a:pt x="829733" y="31326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8" name="Arrow: Right 54">
            <a:extLst>
              <a:ext uri="{FF2B5EF4-FFF2-40B4-BE49-F238E27FC236}">
                <a16:creationId xmlns:a16="http://schemas.microsoft.com/office/drawing/2014/main" id="{E88DD312-35E7-4DFC-87E0-BE56F672CC5C}"/>
              </a:ext>
            </a:extLst>
          </p:cNvPr>
          <p:cNvSpPr/>
          <p:nvPr/>
        </p:nvSpPr>
        <p:spPr bwMode="auto">
          <a:xfrm>
            <a:off x="2496313" y="4221088"/>
            <a:ext cx="504056" cy="3600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C2C47CC-AAAC-40C5-AB7F-20A18C6AC4A7}"/>
                  </a:ext>
                </a:extLst>
              </p:cNvPr>
              <p:cNvSpPr txBox="1"/>
              <p:nvPr/>
            </p:nvSpPr>
            <p:spPr>
              <a:xfrm>
                <a:off x="2575754" y="3881348"/>
                <a:ext cx="189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oMath>
                  </m:oMathPara>
                </a14:m>
                <a:endParaRPr lang="en-US" dirty="0"/>
              </a:p>
            </p:txBody>
          </p:sp>
        </mc:Choice>
        <mc:Fallback xmlns="">
          <p:sp>
            <p:nvSpPr>
              <p:cNvPr id="29" name="TextBox 28">
                <a:extLst>
                  <a:ext uri="{FF2B5EF4-FFF2-40B4-BE49-F238E27FC236}">
                    <a16:creationId xmlns:a16="http://schemas.microsoft.com/office/drawing/2014/main" id="{DC2C47CC-AAAC-40C5-AB7F-20A18C6AC4A7}"/>
                  </a:ext>
                </a:extLst>
              </p:cNvPr>
              <p:cNvSpPr txBox="1">
                <a:spLocks noRot="1" noChangeAspect="1" noMove="1" noResize="1" noEditPoints="1" noAdjustHandles="1" noChangeArrowheads="1" noChangeShapeType="1" noTextEdit="1"/>
              </p:cNvSpPr>
              <p:nvPr/>
            </p:nvSpPr>
            <p:spPr>
              <a:xfrm>
                <a:off x="2575754" y="3881348"/>
                <a:ext cx="189474" cy="276999"/>
              </a:xfrm>
              <a:prstGeom prst="rect">
                <a:avLst/>
              </a:prstGeom>
              <a:blipFill>
                <a:blip r:embed="rId9"/>
                <a:stretch>
                  <a:fillRect l="-16129" r="-16129" b="-2222"/>
                </a:stretch>
              </a:blipFill>
            </p:spPr>
            <p:txBody>
              <a:bodyPr/>
              <a:lstStyle/>
              <a:p>
                <a:r>
                  <a:rPr lang="en-US">
                    <a:noFill/>
                  </a:rPr>
                  <a:t> </a:t>
                </a:r>
              </a:p>
            </p:txBody>
          </p:sp>
        </mc:Fallback>
      </mc:AlternateContent>
      <p:sp>
        <p:nvSpPr>
          <p:cNvPr id="30" name="Freeform: Shape 56">
            <a:extLst>
              <a:ext uri="{FF2B5EF4-FFF2-40B4-BE49-F238E27FC236}">
                <a16:creationId xmlns:a16="http://schemas.microsoft.com/office/drawing/2014/main" id="{A8BDB124-685C-4F2A-826E-1750A76A69D3}"/>
              </a:ext>
            </a:extLst>
          </p:cNvPr>
          <p:cNvSpPr/>
          <p:nvPr/>
        </p:nvSpPr>
        <p:spPr bwMode="auto">
          <a:xfrm rot="804248">
            <a:off x="3430488" y="3073630"/>
            <a:ext cx="936365" cy="3132667"/>
          </a:xfrm>
          <a:custGeom>
            <a:avLst/>
            <a:gdLst>
              <a:gd name="connsiteX0" fmla="*/ 0 w 936365"/>
              <a:gd name="connsiteY0" fmla="*/ 0 h 3132667"/>
              <a:gd name="connsiteX1" fmla="*/ 863600 w 936365"/>
              <a:gd name="connsiteY1" fmla="*/ 1354667 h 3132667"/>
              <a:gd name="connsiteX2" fmla="*/ 829733 w 936365"/>
              <a:gd name="connsiteY2" fmla="*/ 3132667 h 3132667"/>
            </a:gdLst>
            <a:ahLst/>
            <a:cxnLst>
              <a:cxn ang="0">
                <a:pos x="connsiteX0" y="connsiteY0"/>
              </a:cxn>
              <a:cxn ang="0">
                <a:pos x="connsiteX1" y="connsiteY1"/>
              </a:cxn>
              <a:cxn ang="0">
                <a:pos x="connsiteX2" y="connsiteY2"/>
              </a:cxn>
            </a:cxnLst>
            <a:rect l="l" t="t" r="r" b="b"/>
            <a:pathLst>
              <a:path w="936365" h="3132667">
                <a:moveTo>
                  <a:pt x="0" y="0"/>
                </a:moveTo>
                <a:cubicBezTo>
                  <a:pt x="362655" y="416278"/>
                  <a:pt x="725311" y="832556"/>
                  <a:pt x="863600" y="1354667"/>
                </a:cubicBezTo>
                <a:cubicBezTo>
                  <a:pt x="1001889" y="1876778"/>
                  <a:pt x="915811" y="2504722"/>
                  <a:pt x="829733" y="31326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31" name="Straight Arrow Connector 30">
            <a:extLst>
              <a:ext uri="{FF2B5EF4-FFF2-40B4-BE49-F238E27FC236}">
                <a16:creationId xmlns:a16="http://schemas.microsoft.com/office/drawing/2014/main" id="{AAF31153-DD9F-43E6-8666-DE4209C2D6C8}"/>
              </a:ext>
            </a:extLst>
          </p:cNvPr>
          <p:cNvCxnSpPr/>
          <p:nvPr/>
        </p:nvCxnSpPr>
        <p:spPr bwMode="auto">
          <a:xfrm>
            <a:off x="1946694" y="6486525"/>
            <a:ext cx="1008111"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3286C39-6310-4D52-A080-A81DEDD258C5}"/>
                  </a:ext>
                </a:extLst>
              </p:cNvPr>
              <p:cNvSpPr txBox="1"/>
              <p:nvPr/>
            </p:nvSpPr>
            <p:spPr>
              <a:xfrm>
                <a:off x="1971515" y="6546119"/>
                <a:ext cx="89394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𝑆</m:t>
                          </m:r>
                        </m:sub>
                      </m:sSub>
                    </m:oMath>
                  </m:oMathPara>
                </a14:m>
                <a:endParaRPr lang="en-US" dirty="0"/>
              </a:p>
            </p:txBody>
          </p:sp>
        </mc:Choice>
        <mc:Fallback xmlns="">
          <p:sp>
            <p:nvSpPr>
              <p:cNvPr id="32" name="TextBox 31">
                <a:extLst>
                  <a:ext uri="{FF2B5EF4-FFF2-40B4-BE49-F238E27FC236}">
                    <a16:creationId xmlns:a16="http://schemas.microsoft.com/office/drawing/2014/main" id="{13286C39-6310-4D52-A080-A81DEDD258C5}"/>
                  </a:ext>
                </a:extLst>
              </p:cNvPr>
              <p:cNvSpPr txBox="1">
                <a:spLocks noRot="1" noChangeAspect="1" noMove="1" noResize="1" noEditPoints="1" noAdjustHandles="1" noChangeArrowheads="1" noChangeShapeType="1" noTextEdit="1"/>
              </p:cNvSpPr>
              <p:nvPr/>
            </p:nvSpPr>
            <p:spPr>
              <a:xfrm>
                <a:off x="1971515" y="6546119"/>
                <a:ext cx="893943" cy="276999"/>
              </a:xfrm>
              <a:prstGeom prst="rect">
                <a:avLst/>
              </a:prstGeom>
              <a:blipFill>
                <a:blip r:embed="rId10"/>
                <a:stretch>
                  <a:fillRect b="-17778"/>
                </a:stretch>
              </a:blipFill>
            </p:spPr>
            <p:txBody>
              <a:bodyPr/>
              <a:lstStyle/>
              <a:p>
                <a:r>
                  <a:rPr lang="en-US">
                    <a:noFill/>
                  </a:rPr>
                  <a:t> </a:t>
                </a:r>
              </a:p>
            </p:txBody>
          </p:sp>
        </mc:Fallback>
      </mc:AlternateContent>
      <p:sp>
        <p:nvSpPr>
          <p:cNvPr id="33" name="Freeform: Shape 62">
            <a:extLst>
              <a:ext uri="{FF2B5EF4-FFF2-40B4-BE49-F238E27FC236}">
                <a16:creationId xmlns:a16="http://schemas.microsoft.com/office/drawing/2014/main" id="{D5B186B2-79CF-4994-8C1B-F00E3AD80AE2}"/>
              </a:ext>
            </a:extLst>
          </p:cNvPr>
          <p:cNvSpPr/>
          <p:nvPr/>
        </p:nvSpPr>
        <p:spPr bwMode="auto">
          <a:xfrm rot="804248">
            <a:off x="4453749" y="3027169"/>
            <a:ext cx="936365" cy="3132667"/>
          </a:xfrm>
          <a:custGeom>
            <a:avLst/>
            <a:gdLst>
              <a:gd name="connsiteX0" fmla="*/ 0 w 936365"/>
              <a:gd name="connsiteY0" fmla="*/ 0 h 3132667"/>
              <a:gd name="connsiteX1" fmla="*/ 863600 w 936365"/>
              <a:gd name="connsiteY1" fmla="*/ 1354667 h 3132667"/>
              <a:gd name="connsiteX2" fmla="*/ 829733 w 936365"/>
              <a:gd name="connsiteY2" fmla="*/ 3132667 h 3132667"/>
            </a:gdLst>
            <a:ahLst/>
            <a:cxnLst>
              <a:cxn ang="0">
                <a:pos x="connsiteX0" y="connsiteY0"/>
              </a:cxn>
              <a:cxn ang="0">
                <a:pos x="connsiteX1" y="connsiteY1"/>
              </a:cxn>
              <a:cxn ang="0">
                <a:pos x="connsiteX2" y="connsiteY2"/>
              </a:cxn>
            </a:cxnLst>
            <a:rect l="l" t="t" r="r" b="b"/>
            <a:pathLst>
              <a:path w="936365" h="3132667">
                <a:moveTo>
                  <a:pt x="0" y="0"/>
                </a:moveTo>
                <a:cubicBezTo>
                  <a:pt x="362655" y="416278"/>
                  <a:pt x="725311" y="832556"/>
                  <a:pt x="863600" y="1354667"/>
                </a:cubicBezTo>
                <a:cubicBezTo>
                  <a:pt x="1001889" y="1876778"/>
                  <a:pt x="915811" y="2504722"/>
                  <a:pt x="829733" y="31326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34" name="Straight Arrow Connector 33">
            <a:extLst>
              <a:ext uri="{FF2B5EF4-FFF2-40B4-BE49-F238E27FC236}">
                <a16:creationId xmlns:a16="http://schemas.microsoft.com/office/drawing/2014/main" id="{1295910B-C960-4CD3-8C78-ADB41EC6F43F}"/>
              </a:ext>
            </a:extLst>
          </p:cNvPr>
          <p:cNvCxnSpPr/>
          <p:nvPr/>
        </p:nvCxnSpPr>
        <p:spPr bwMode="auto">
          <a:xfrm flipH="1" flipV="1">
            <a:off x="6588575" y="2385818"/>
            <a:ext cx="465965" cy="612295"/>
          </a:xfrm>
          <a:prstGeom prst="straightConnector1">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14FFEC1-137B-47DA-AE74-85388F7671EC}"/>
                  </a:ext>
                </a:extLst>
              </p:cNvPr>
              <p:cNvSpPr txBox="1"/>
              <p:nvPr/>
            </p:nvSpPr>
            <p:spPr>
              <a:xfrm>
                <a:off x="6801311" y="2998113"/>
                <a:ext cx="2388595" cy="523220"/>
              </a:xfrm>
              <a:prstGeom prst="rect">
                <a:avLst/>
              </a:prstGeom>
              <a:noFill/>
            </p:spPr>
            <p:txBody>
              <a:bodyPr wrap="square" rtlCol="0">
                <a:spAutoFit/>
              </a:bodyPr>
              <a:lstStyle/>
              <a:p>
                <a14:m>
                  <m:oMath xmlns:m="http://schemas.openxmlformats.org/officeDocument/2006/math">
                    <m:r>
                      <a:rPr lang="en-US" sz="1400" i="1" smtClean="0">
                        <a:latin typeface="Cambria Math" panose="02040503050406030204" pitchFamily="18" charset="0"/>
                      </a:rPr>
                      <m:t>𝑣</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𝑣</m:t>
                        </m:r>
                      </m:e>
                      <m:sub>
                        <m:r>
                          <a:rPr lang="en-US" sz="1400" i="1">
                            <a:latin typeface="Cambria Math" panose="02040503050406030204" pitchFamily="18" charset="0"/>
                            <a:ea typeface="Cambria Math" panose="02040503050406030204" pitchFamily="18" charset="0"/>
                          </a:rPr>
                          <m:t>𝐿</m:t>
                        </m:r>
                      </m:sub>
                    </m:sSub>
                    <m:r>
                      <a:rPr lang="en-US" sz="1400" i="1">
                        <a:latin typeface="Cambria Math" panose="02040503050406030204" pitchFamily="18" charset="0"/>
                        <a:ea typeface="Cambria Math" panose="02040503050406030204" pitchFamily="18" charset="0"/>
                      </a:rPr>
                      <m:t> </m:t>
                    </m:r>
                    <m:r>
                      <a:rPr lang="en-US" sz="1400" b="0" i="0" smtClean="0">
                        <a:latin typeface="Cambria Math" panose="02040503050406030204" pitchFamily="18" charset="0"/>
                        <a:ea typeface="Cambria Math" panose="02040503050406030204" pitchFamily="18" charset="0"/>
                      </a:rPr>
                      <m:t>:</m:t>
                    </m:r>
                  </m:oMath>
                </a14:m>
                <a:r>
                  <a:rPr lang="en-US" sz="1400" dirty="0"/>
                  <a:t>Velocity of wave fronts relatively to the listener </a:t>
                </a:r>
              </a:p>
            </p:txBody>
          </p:sp>
        </mc:Choice>
        <mc:Fallback xmlns="">
          <p:sp>
            <p:nvSpPr>
              <p:cNvPr id="35" name="TextBox 34">
                <a:extLst>
                  <a:ext uri="{FF2B5EF4-FFF2-40B4-BE49-F238E27FC236}">
                    <a16:creationId xmlns:a16="http://schemas.microsoft.com/office/drawing/2014/main" id="{514FFEC1-137B-47DA-AE74-85388F7671EC}"/>
                  </a:ext>
                </a:extLst>
              </p:cNvPr>
              <p:cNvSpPr txBox="1">
                <a:spLocks noRot="1" noChangeAspect="1" noMove="1" noResize="1" noEditPoints="1" noAdjustHandles="1" noChangeArrowheads="1" noChangeShapeType="1" noTextEdit="1"/>
              </p:cNvSpPr>
              <p:nvPr/>
            </p:nvSpPr>
            <p:spPr>
              <a:xfrm>
                <a:off x="6801311" y="2998113"/>
                <a:ext cx="2388595" cy="523220"/>
              </a:xfrm>
              <a:prstGeom prst="rect">
                <a:avLst/>
              </a:prstGeom>
              <a:blipFill>
                <a:blip r:embed="rId11"/>
                <a:stretch>
                  <a:fillRect l="-765" t="-2326" b="-10465"/>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757E45D7-41E9-4E87-880A-9F7D74B87499}"/>
              </a:ext>
            </a:extLst>
          </p:cNvPr>
          <p:cNvSpPr txBox="1"/>
          <p:nvPr/>
        </p:nvSpPr>
        <p:spPr>
          <a:xfrm>
            <a:off x="3527359" y="6494430"/>
            <a:ext cx="2379690" cy="369332"/>
          </a:xfrm>
          <a:prstGeom prst="rect">
            <a:avLst/>
          </a:prstGeom>
          <a:noFill/>
        </p:spPr>
        <p:txBody>
          <a:bodyPr wrap="none" rtlCol="0">
            <a:spAutoFit/>
          </a:bodyPr>
          <a:lstStyle/>
          <a:p>
            <a:r>
              <a:rPr lang="en-US" dirty="0"/>
              <a:t>Crest of the sound wave</a:t>
            </a:r>
          </a:p>
        </p:txBody>
      </p:sp>
    </p:spTree>
    <p:extLst>
      <p:ext uri="{BB962C8B-B14F-4D97-AF65-F5344CB8AC3E}">
        <p14:creationId xmlns:p14="http://schemas.microsoft.com/office/powerpoint/2010/main" val="16490293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87</a:t>
            </a:fld>
            <a:endParaRPr lang="en-US" altLang="zh-CN"/>
          </a:p>
        </p:txBody>
      </p:sp>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58324254-9DB6-4EFB-ACA3-AF038B454E05}"/>
                  </a:ext>
                </a:extLst>
              </p:cNvPr>
              <p:cNvSpPr>
                <a:spLocks noGrp="1"/>
              </p:cNvSpPr>
              <p:nvPr>
                <p:ph type="title"/>
              </p:nvPr>
            </p:nvSpPr>
            <p:spPr>
              <a:xfrm>
                <a:off x="622950" y="162590"/>
                <a:ext cx="8229600" cy="1143000"/>
              </a:xfrm>
            </p:spPr>
            <p:txBody>
              <a:bodyPr/>
              <a:lstStyle/>
              <a:p>
                <a:r>
                  <a:rPr lang="en-US" sz="2400" dirty="0"/>
                  <a:t>The listener and the source are moving in the same or opposite directions at velocity </a:t>
                </a:r>
                <a14:m>
                  <m:oMath xmlns:m="http://schemas.openxmlformats.org/officeDocument/2006/math">
                    <m:sSub>
                      <m:sSubPr>
                        <m:ctrlPr>
                          <a:rPr lang="en-US" sz="2400"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1" i="1" smtClean="0">
                            <a:latin typeface="Cambria Math" panose="02040503050406030204" pitchFamily="18" charset="0"/>
                          </a:rPr>
                          <m:t>𝑺</m:t>
                        </m:r>
                      </m:sub>
                    </m:sSub>
                  </m:oMath>
                </a14:m>
                <a:endParaRPr lang="en-US" sz="2400" dirty="0"/>
              </a:p>
            </p:txBody>
          </p:sp>
        </mc:Choice>
        <mc:Fallback xmlns="">
          <p:sp>
            <p:nvSpPr>
              <p:cNvPr id="3" name="Title 1">
                <a:extLst>
                  <a:ext uri="{FF2B5EF4-FFF2-40B4-BE49-F238E27FC236}">
                    <a16:creationId xmlns:a16="http://schemas.microsoft.com/office/drawing/2014/main" id="{58324254-9DB6-4EFB-ACA3-AF038B454E05}"/>
                  </a:ext>
                </a:extLst>
              </p:cNvPr>
              <p:cNvSpPr>
                <a:spLocks noGrp="1" noRot="1" noChangeAspect="1" noMove="1" noResize="1" noEditPoints="1" noAdjustHandles="1" noChangeArrowheads="1" noChangeShapeType="1" noTextEdit="1"/>
              </p:cNvSpPr>
              <p:nvPr>
                <p:ph type="title"/>
              </p:nvPr>
            </p:nvSpPr>
            <p:spPr>
              <a:xfrm>
                <a:off x="622950" y="162590"/>
                <a:ext cx="8229600" cy="1143000"/>
              </a:xfrm>
              <a:blipFill>
                <a:blip r:embed="rId3"/>
                <a:stretch>
                  <a:fillRect t="-37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AD30E33-1784-486C-9AB5-4DDC9F0FE14D}"/>
                  </a:ext>
                </a:extLst>
              </p:cNvPr>
              <p:cNvSpPr>
                <a:spLocks noGrp="1"/>
              </p:cNvSpPr>
              <p:nvPr>
                <p:ph idx="1"/>
              </p:nvPr>
            </p:nvSpPr>
            <p:spPr>
              <a:xfrm>
                <a:off x="251520" y="1124744"/>
                <a:ext cx="8791440" cy="4525963"/>
              </a:xfrm>
            </p:spPr>
            <p:txBody>
              <a:bodyPr/>
              <a:lstStyle/>
              <a:p>
                <a:r>
                  <a:rPr lang="en-US" sz="2000" dirty="0"/>
                  <a:t>The source move toward the listener or in the opposite direction at the velocity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𝑆</m:t>
                        </m:r>
                      </m:sub>
                    </m:sSub>
                  </m:oMath>
                </a14:m>
                <a:r>
                  <a:rPr lang="en-US" sz="2000" dirty="0"/>
                  <a:t>. The listener can be in front or behind the source (he moves at the velocity </a:t>
                </a:r>
                <a14:m>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𝒗</m:t>
                        </m:r>
                      </m:e>
                      <m:sub>
                        <m:r>
                          <a:rPr lang="en-US" sz="2000" b="1" i="1">
                            <a:latin typeface="Cambria Math" panose="02040503050406030204" pitchFamily="18" charset="0"/>
                          </a:rPr>
                          <m:t>𝑳</m:t>
                        </m:r>
                      </m:sub>
                    </m:sSub>
                  </m:oMath>
                </a14:m>
                <a:r>
                  <a:rPr lang="en-US" sz="2000" dirty="0"/>
                  <a:t>). </a:t>
                </a:r>
              </a:p>
            </p:txBody>
          </p:sp>
        </mc:Choice>
        <mc:Fallback xmlns="">
          <p:sp>
            <p:nvSpPr>
              <p:cNvPr id="5" name="Content Placeholder 2">
                <a:extLst>
                  <a:ext uri="{FF2B5EF4-FFF2-40B4-BE49-F238E27FC236}">
                    <a16:creationId xmlns:a16="http://schemas.microsoft.com/office/drawing/2014/main" id="{4AD30E33-1784-486C-9AB5-4DDC9F0FE14D}"/>
                  </a:ext>
                </a:extLst>
              </p:cNvPr>
              <p:cNvSpPr>
                <a:spLocks noGrp="1" noRot="1" noChangeAspect="1" noMove="1" noResize="1" noEditPoints="1" noAdjustHandles="1" noChangeArrowheads="1" noChangeShapeType="1" noTextEdit="1"/>
              </p:cNvSpPr>
              <p:nvPr>
                <p:ph idx="1"/>
              </p:nvPr>
            </p:nvSpPr>
            <p:spPr>
              <a:xfrm>
                <a:off x="251520" y="1124744"/>
                <a:ext cx="8791440" cy="4525963"/>
              </a:xfrm>
              <a:blipFill>
                <a:blip r:embed="rId4"/>
                <a:stretch>
                  <a:fillRect l="-624" t="-674" r="-104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A189192-3CBA-4C6F-AAE7-DDBD7E12FCD8}"/>
              </a:ext>
            </a:extLst>
          </p:cNvPr>
          <p:cNvPicPr>
            <a:picLocks noChangeAspect="1"/>
          </p:cNvPicPr>
          <p:nvPr/>
        </p:nvPicPr>
        <p:blipFill>
          <a:blip r:embed="rId5"/>
          <a:stretch>
            <a:fillRect/>
          </a:stretch>
        </p:blipFill>
        <p:spPr>
          <a:xfrm>
            <a:off x="3740862" y="3630345"/>
            <a:ext cx="1693741" cy="1700808"/>
          </a:xfrm>
          <a:prstGeom prst="rect">
            <a:avLst/>
          </a:prstGeom>
        </p:spPr>
      </p:pic>
      <p:cxnSp>
        <p:nvCxnSpPr>
          <p:cNvPr id="7" name="Straight Connector 6">
            <a:extLst>
              <a:ext uri="{FF2B5EF4-FFF2-40B4-BE49-F238E27FC236}">
                <a16:creationId xmlns:a16="http://schemas.microsoft.com/office/drawing/2014/main" id="{F6054AB5-4B13-4E7D-91EC-D70CDCC3271C}"/>
              </a:ext>
            </a:extLst>
          </p:cNvPr>
          <p:cNvCxnSpPr/>
          <p:nvPr/>
        </p:nvCxnSpPr>
        <p:spPr bwMode="auto">
          <a:xfrm flipH="1">
            <a:off x="6969998" y="5147192"/>
            <a:ext cx="309843" cy="86409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Connector 7">
            <a:extLst>
              <a:ext uri="{FF2B5EF4-FFF2-40B4-BE49-F238E27FC236}">
                <a16:creationId xmlns:a16="http://schemas.microsoft.com/office/drawing/2014/main" id="{99641499-47A6-4221-B5D1-64C4D741F732}"/>
              </a:ext>
            </a:extLst>
          </p:cNvPr>
          <p:cNvCxnSpPr/>
          <p:nvPr/>
        </p:nvCxnSpPr>
        <p:spPr bwMode="auto">
          <a:xfrm>
            <a:off x="7279841" y="5147192"/>
            <a:ext cx="554253" cy="93610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Connector 8">
            <a:extLst>
              <a:ext uri="{FF2B5EF4-FFF2-40B4-BE49-F238E27FC236}">
                <a16:creationId xmlns:a16="http://schemas.microsoft.com/office/drawing/2014/main" id="{5D5F50E2-B027-440C-B8EC-38D7C6427C87}"/>
              </a:ext>
            </a:extLst>
          </p:cNvPr>
          <p:cNvCxnSpPr/>
          <p:nvPr/>
        </p:nvCxnSpPr>
        <p:spPr bwMode="auto">
          <a:xfrm>
            <a:off x="7279841" y="4369887"/>
            <a:ext cx="1" cy="77730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a:extLst>
              <a:ext uri="{FF2B5EF4-FFF2-40B4-BE49-F238E27FC236}">
                <a16:creationId xmlns:a16="http://schemas.microsoft.com/office/drawing/2014/main" id="{9891B802-B23D-4616-8B3B-1B5D6899E42E}"/>
              </a:ext>
            </a:extLst>
          </p:cNvPr>
          <p:cNvCxnSpPr/>
          <p:nvPr/>
        </p:nvCxnSpPr>
        <p:spPr bwMode="auto">
          <a:xfrm>
            <a:off x="6897990" y="4571128"/>
            <a:ext cx="86409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Oval 10">
            <a:extLst>
              <a:ext uri="{FF2B5EF4-FFF2-40B4-BE49-F238E27FC236}">
                <a16:creationId xmlns:a16="http://schemas.microsoft.com/office/drawing/2014/main" id="{8B670877-4C3C-4F73-AAE8-46890B2932F6}"/>
              </a:ext>
            </a:extLst>
          </p:cNvPr>
          <p:cNvSpPr/>
          <p:nvPr/>
        </p:nvSpPr>
        <p:spPr bwMode="auto">
          <a:xfrm>
            <a:off x="6969998" y="3851048"/>
            <a:ext cx="576063" cy="51883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2" name="Oval 11">
            <a:extLst>
              <a:ext uri="{FF2B5EF4-FFF2-40B4-BE49-F238E27FC236}">
                <a16:creationId xmlns:a16="http://schemas.microsoft.com/office/drawing/2014/main" id="{506D2243-5569-425C-B08D-60C1974E5AFB}"/>
              </a:ext>
            </a:extLst>
          </p:cNvPr>
          <p:cNvSpPr/>
          <p:nvPr/>
        </p:nvSpPr>
        <p:spPr bwMode="auto">
          <a:xfrm>
            <a:off x="7088915" y="3985114"/>
            <a:ext cx="72008" cy="72008"/>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3" name="Oval 12">
            <a:extLst>
              <a:ext uri="{FF2B5EF4-FFF2-40B4-BE49-F238E27FC236}">
                <a16:creationId xmlns:a16="http://schemas.microsoft.com/office/drawing/2014/main" id="{32917180-9169-4A64-825C-8AE1E1E44426}"/>
              </a:ext>
            </a:extLst>
          </p:cNvPr>
          <p:cNvSpPr/>
          <p:nvPr/>
        </p:nvSpPr>
        <p:spPr bwMode="auto">
          <a:xfrm>
            <a:off x="7331018" y="4009861"/>
            <a:ext cx="72008" cy="72008"/>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4" name="Freeform: Shape 39">
            <a:extLst>
              <a:ext uri="{FF2B5EF4-FFF2-40B4-BE49-F238E27FC236}">
                <a16:creationId xmlns:a16="http://schemas.microsoft.com/office/drawing/2014/main" id="{D57D853F-E2FF-4D2E-957A-97362C65A7D1}"/>
              </a:ext>
            </a:extLst>
          </p:cNvPr>
          <p:cNvSpPr/>
          <p:nvPr/>
        </p:nvSpPr>
        <p:spPr bwMode="auto">
          <a:xfrm>
            <a:off x="7087622" y="4185440"/>
            <a:ext cx="313267" cy="84704"/>
          </a:xfrm>
          <a:custGeom>
            <a:avLst/>
            <a:gdLst>
              <a:gd name="connsiteX0" fmla="*/ 0 w 313267"/>
              <a:gd name="connsiteY0" fmla="*/ 0 h 84704"/>
              <a:gd name="connsiteX1" fmla="*/ 177800 w 313267"/>
              <a:gd name="connsiteY1" fmla="*/ 84667 h 84704"/>
              <a:gd name="connsiteX2" fmla="*/ 313267 w 313267"/>
              <a:gd name="connsiteY2" fmla="*/ 8467 h 84704"/>
            </a:gdLst>
            <a:ahLst/>
            <a:cxnLst>
              <a:cxn ang="0">
                <a:pos x="connsiteX0" y="connsiteY0"/>
              </a:cxn>
              <a:cxn ang="0">
                <a:pos x="connsiteX1" y="connsiteY1"/>
              </a:cxn>
              <a:cxn ang="0">
                <a:pos x="connsiteX2" y="connsiteY2"/>
              </a:cxn>
            </a:cxnLst>
            <a:rect l="l" t="t" r="r" b="b"/>
            <a:pathLst>
              <a:path w="313267" h="84704">
                <a:moveTo>
                  <a:pt x="0" y="0"/>
                </a:moveTo>
                <a:cubicBezTo>
                  <a:pt x="62794" y="41628"/>
                  <a:pt x="125589" y="83256"/>
                  <a:pt x="177800" y="84667"/>
                </a:cubicBezTo>
                <a:cubicBezTo>
                  <a:pt x="230011" y="86078"/>
                  <a:pt x="271639" y="47272"/>
                  <a:pt x="313267" y="84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5" name="Arrow: Right 4">
            <a:extLst>
              <a:ext uri="{FF2B5EF4-FFF2-40B4-BE49-F238E27FC236}">
                <a16:creationId xmlns:a16="http://schemas.microsoft.com/office/drawing/2014/main" id="{84146DC2-AFE0-45CD-9169-3D92382B7924}"/>
              </a:ext>
            </a:extLst>
          </p:cNvPr>
          <p:cNvSpPr/>
          <p:nvPr/>
        </p:nvSpPr>
        <p:spPr bwMode="auto">
          <a:xfrm rot="10800000">
            <a:off x="6319031" y="4042554"/>
            <a:ext cx="504052" cy="30858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008D273-4DC0-4D91-A0D0-B90C38168191}"/>
                  </a:ext>
                </a:extLst>
              </p:cNvPr>
              <p:cNvSpPr txBox="1"/>
              <p:nvPr/>
            </p:nvSpPr>
            <p:spPr>
              <a:xfrm>
                <a:off x="6180190" y="3552596"/>
                <a:ext cx="484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𝒗</m:t>
                          </m:r>
                        </m:e>
                        <m:sub>
                          <m:r>
                            <a:rPr lang="en-US" b="1" i="1">
                              <a:latin typeface="Cambria Math" panose="02040503050406030204" pitchFamily="18" charset="0"/>
                            </a:rPr>
                            <m:t>𝑳</m:t>
                          </m:r>
                        </m:sub>
                      </m:sSub>
                    </m:oMath>
                  </m:oMathPara>
                </a14:m>
                <a:endParaRPr lang="en-US" dirty="0"/>
              </a:p>
            </p:txBody>
          </p:sp>
        </mc:Choice>
        <mc:Fallback xmlns="">
          <p:sp>
            <p:nvSpPr>
              <p:cNvPr id="16" name="TextBox 15">
                <a:extLst>
                  <a:ext uri="{FF2B5EF4-FFF2-40B4-BE49-F238E27FC236}">
                    <a16:creationId xmlns:a16="http://schemas.microsoft.com/office/drawing/2014/main" id="{F008D273-4DC0-4D91-A0D0-B90C38168191}"/>
                  </a:ext>
                </a:extLst>
              </p:cNvPr>
              <p:cNvSpPr txBox="1">
                <a:spLocks noRot="1" noChangeAspect="1" noMove="1" noResize="1" noEditPoints="1" noAdjustHandles="1" noChangeArrowheads="1" noChangeShapeType="1" noTextEdit="1"/>
              </p:cNvSpPr>
              <p:nvPr/>
            </p:nvSpPr>
            <p:spPr>
              <a:xfrm>
                <a:off x="6180190" y="3552596"/>
                <a:ext cx="484363" cy="369332"/>
              </a:xfrm>
              <a:prstGeom prst="rect">
                <a:avLst/>
              </a:prstGeom>
              <a:blipFill>
                <a:blip r:embed="rId6"/>
                <a:stretch>
                  <a:fillRect b="-1667"/>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9437A766-5349-4672-8168-8900E8E3CDE4}"/>
              </a:ext>
            </a:extLst>
          </p:cNvPr>
          <p:cNvSpPr txBox="1"/>
          <p:nvPr/>
        </p:nvSpPr>
        <p:spPr>
          <a:xfrm>
            <a:off x="6341550" y="4542637"/>
            <a:ext cx="442750" cy="369332"/>
          </a:xfrm>
          <a:prstGeom prst="rect">
            <a:avLst/>
          </a:prstGeom>
          <a:noFill/>
        </p:spPr>
        <p:txBody>
          <a:bodyPr wrap="none" rtlCol="0">
            <a:spAutoFit/>
          </a:bodyPr>
          <a:lstStyle/>
          <a:p>
            <a:r>
              <a:rPr lang="en-US" dirty="0"/>
              <a:t>Or</a:t>
            </a:r>
          </a:p>
        </p:txBody>
      </p:sp>
      <p:sp>
        <p:nvSpPr>
          <p:cNvPr id="18" name="Arrow: Right 27">
            <a:extLst>
              <a:ext uri="{FF2B5EF4-FFF2-40B4-BE49-F238E27FC236}">
                <a16:creationId xmlns:a16="http://schemas.microsoft.com/office/drawing/2014/main" id="{85D1F53B-B7B9-43E0-B135-BA0219851E63}"/>
              </a:ext>
            </a:extLst>
          </p:cNvPr>
          <p:cNvSpPr/>
          <p:nvPr/>
        </p:nvSpPr>
        <p:spPr bwMode="auto">
          <a:xfrm>
            <a:off x="6319031" y="5302330"/>
            <a:ext cx="504052" cy="30858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61ABC75-26B8-4C5B-A7CB-611F8FEC7783}"/>
                  </a:ext>
                </a:extLst>
              </p:cNvPr>
              <p:cNvSpPr txBox="1"/>
              <p:nvPr/>
            </p:nvSpPr>
            <p:spPr>
              <a:xfrm>
                <a:off x="6211827" y="4894800"/>
                <a:ext cx="484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𝒗</m:t>
                          </m:r>
                        </m:e>
                        <m:sub>
                          <m:r>
                            <a:rPr lang="en-US" b="1" i="1">
                              <a:latin typeface="Cambria Math" panose="02040503050406030204" pitchFamily="18" charset="0"/>
                            </a:rPr>
                            <m:t>𝑳</m:t>
                          </m:r>
                        </m:sub>
                      </m:sSub>
                    </m:oMath>
                  </m:oMathPara>
                </a14:m>
                <a:endParaRPr lang="en-US" dirty="0"/>
              </a:p>
            </p:txBody>
          </p:sp>
        </mc:Choice>
        <mc:Fallback xmlns="">
          <p:sp>
            <p:nvSpPr>
              <p:cNvPr id="19" name="TextBox 18">
                <a:extLst>
                  <a:ext uri="{FF2B5EF4-FFF2-40B4-BE49-F238E27FC236}">
                    <a16:creationId xmlns:a16="http://schemas.microsoft.com/office/drawing/2014/main" id="{461ABC75-26B8-4C5B-A7CB-611F8FEC7783}"/>
                  </a:ext>
                </a:extLst>
              </p:cNvPr>
              <p:cNvSpPr txBox="1">
                <a:spLocks noRot="1" noChangeAspect="1" noMove="1" noResize="1" noEditPoints="1" noAdjustHandles="1" noChangeArrowheads="1" noChangeShapeType="1" noTextEdit="1"/>
              </p:cNvSpPr>
              <p:nvPr/>
            </p:nvSpPr>
            <p:spPr>
              <a:xfrm>
                <a:off x="6211827" y="4894800"/>
                <a:ext cx="484363" cy="369332"/>
              </a:xfrm>
              <a:prstGeom prst="rect">
                <a:avLst/>
              </a:prstGeom>
              <a:blipFill>
                <a:blip r:embed="rId7"/>
                <a:stretch>
                  <a:fillRect/>
                </a:stretch>
              </a:blipFill>
            </p:spPr>
            <p:txBody>
              <a:bodyPr/>
              <a:lstStyle/>
              <a:p>
                <a:r>
                  <a:rPr lang="en-US">
                    <a:noFill/>
                  </a:rPr>
                  <a:t> </a:t>
                </a:r>
              </a:p>
            </p:txBody>
          </p:sp>
        </mc:Fallback>
      </mc:AlternateContent>
      <p:sp>
        <p:nvSpPr>
          <p:cNvPr id="20" name="Arrow: Right 18">
            <a:extLst>
              <a:ext uri="{FF2B5EF4-FFF2-40B4-BE49-F238E27FC236}">
                <a16:creationId xmlns:a16="http://schemas.microsoft.com/office/drawing/2014/main" id="{C4463EB4-8AAC-41FE-B3ED-7578EFCF3054}"/>
              </a:ext>
            </a:extLst>
          </p:cNvPr>
          <p:cNvSpPr/>
          <p:nvPr/>
        </p:nvSpPr>
        <p:spPr bwMode="auto">
          <a:xfrm>
            <a:off x="4230667" y="5438112"/>
            <a:ext cx="432048" cy="34891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2B99587-FD3F-4E0C-8177-7F50D0C10FE2}"/>
                  </a:ext>
                </a:extLst>
              </p:cNvPr>
              <p:cNvSpPr txBox="1"/>
              <p:nvPr/>
            </p:nvSpPr>
            <p:spPr>
              <a:xfrm>
                <a:off x="4271977" y="5766030"/>
                <a:ext cx="2639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22B99587-FD3F-4E0C-8177-7F50D0C10FE2}"/>
                  </a:ext>
                </a:extLst>
              </p:cNvPr>
              <p:cNvSpPr txBox="1">
                <a:spLocks noRot="1" noChangeAspect="1" noMove="1" noResize="1" noEditPoints="1" noAdjustHandles="1" noChangeArrowheads="1" noChangeShapeType="1" noTextEdit="1"/>
              </p:cNvSpPr>
              <p:nvPr/>
            </p:nvSpPr>
            <p:spPr>
              <a:xfrm>
                <a:off x="4271977" y="5766030"/>
                <a:ext cx="263982" cy="276999"/>
              </a:xfrm>
              <a:prstGeom prst="rect">
                <a:avLst/>
              </a:prstGeom>
              <a:blipFill>
                <a:blip r:embed="rId8"/>
                <a:stretch>
                  <a:fillRect l="-11628" r="-2326" b="-13333"/>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F28F28C4-3C9A-44C7-89DA-FF467B2ABB43}"/>
              </a:ext>
            </a:extLst>
          </p:cNvPr>
          <p:cNvCxnSpPr/>
          <p:nvPr/>
        </p:nvCxnSpPr>
        <p:spPr bwMode="auto">
          <a:xfrm flipH="1">
            <a:off x="1934473" y="4954300"/>
            <a:ext cx="309843" cy="86409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a:extLst>
              <a:ext uri="{FF2B5EF4-FFF2-40B4-BE49-F238E27FC236}">
                <a16:creationId xmlns:a16="http://schemas.microsoft.com/office/drawing/2014/main" id="{A1C92362-B1F2-4BD5-9DC4-8845BF94A76D}"/>
              </a:ext>
            </a:extLst>
          </p:cNvPr>
          <p:cNvCxnSpPr/>
          <p:nvPr/>
        </p:nvCxnSpPr>
        <p:spPr bwMode="auto">
          <a:xfrm>
            <a:off x="2244316" y="4954300"/>
            <a:ext cx="554253" cy="93610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23">
            <a:extLst>
              <a:ext uri="{FF2B5EF4-FFF2-40B4-BE49-F238E27FC236}">
                <a16:creationId xmlns:a16="http://schemas.microsoft.com/office/drawing/2014/main" id="{24393A9C-797E-40C9-A885-9D9665F703B8}"/>
              </a:ext>
            </a:extLst>
          </p:cNvPr>
          <p:cNvCxnSpPr/>
          <p:nvPr/>
        </p:nvCxnSpPr>
        <p:spPr bwMode="auto">
          <a:xfrm>
            <a:off x="2244316" y="4176995"/>
            <a:ext cx="1" cy="77730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a:extLst>
              <a:ext uri="{FF2B5EF4-FFF2-40B4-BE49-F238E27FC236}">
                <a16:creationId xmlns:a16="http://schemas.microsoft.com/office/drawing/2014/main" id="{8B81D600-9607-45E5-B0D7-357314DF7F97}"/>
              </a:ext>
            </a:extLst>
          </p:cNvPr>
          <p:cNvCxnSpPr/>
          <p:nvPr/>
        </p:nvCxnSpPr>
        <p:spPr bwMode="auto">
          <a:xfrm>
            <a:off x="1862465" y="4378236"/>
            <a:ext cx="86409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Oval 25">
            <a:extLst>
              <a:ext uri="{FF2B5EF4-FFF2-40B4-BE49-F238E27FC236}">
                <a16:creationId xmlns:a16="http://schemas.microsoft.com/office/drawing/2014/main" id="{5CB435D4-79DD-487E-B15B-9D1EE617F8F9}"/>
              </a:ext>
            </a:extLst>
          </p:cNvPr>
          <p:cNvSpPr/>
          <p:nvPr/>
        </p:nvSpPr>
        <p:spPr bwMode="auto">
          <a:xfrm>
            <a:off x="1934473" y="3658156"/>
            <a:ext cx="576063" cy="51883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7" name="Oval 26">
            <a:extLst>
              <a:ext uri="{FF2B5EF4-FFF2-40B4-BE49-F238E27FC236}">
                <a16:creationId xmlns:a16="http://schemas.microsoft.com/office/drawing/2014/main" id="{0489607E-F9D4-4E46-877D-B88085EB8B2C}"/>
              </a:ext>
            </a:extLst>
          </p:cNvPr>
          <p:cNvSpPr/>
          <p:nvPr/>
        </p:nvSpPr>
        <p:spPr bwMode="auto">
          <a:xfrm>
            <a:off x="2053390" y="3792222"/>
            <a:ext cx="72008" cy="72008"/>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8" name="Freeform: Shape 71">
            <a:extLst>
              <a:ext uri="{FF2B5EF4-FFF2-40B4-BE49-F238E27FC236}">
                <a16:creationId xmlns:a16="http://schemas.microsoft.com/office/drawing/2014/main" id="{2393ECBC-A0FE-497E-BC47-5B3DEFAF32E2}"/>
              </a:ext>
            </a:extLst>
          </p:cNvPr>
          <p:cNvSpPr/>
          <p:nvPr/>
        </p:nvSpPr>
        <p:spPr bwMode="auto">
          <a:xfrm>
            <a:off x="2052097" y="3992548"/>
            <a:ext cx="313267" cy="84704"/>
          </a:xfrm>
          <a:custGeom>
            <a:avLst/>
            <a:gdLst>
              <a:gd name="connsiteX0" fmla="*/ 0 w 313267"/>
              <a:gd name="connsiteY0" fmla="*/ 0 h 84704"/>
              <a:gd name="connsiteX1" fmla="*/ 177800 w 313267"/>
              <a:gd name="connsiteY1" fmla="*/ 84667 h 84704"/>
              <a:gd name="connsiteX2" fmla="*/ 313267 w 313267"/>
              <a:gd name="connsiteY2" fmla="*/ 8467 h 84704"/>
            </a:gdLst>
            <a:ahLst/>
            <a:cxnLst>
              <a:cxn ang="0">
                <a:pos x="connsiteX0" y="connsiteY0"/>
              </a:cxn>
              <a:cxn ang="0">
                <a:pos x="connsiteX1" y="connsiteY1"/>
              </a:cxn>
              <a:cxn ang="0">
                <a:pos x="connsiteX2" y="connsiteY2"/>
              </a:cxn>
            </a:cxnLst>
            <a:rect l="l" t="t" r="r" b="b"/>
            <a:pathLst>
              <a:path w="313267" h="84704">
                <a:moveTo>
                  <a:pt x="0" y="0"/>
                </a:moveTo>
                <a:cubicBezTo>
                  <a:pt x="62794" y="41628"/>
                  <a:pt x="125589" y="83256"/>
                  <a:pt x="177800" y="84667"/>
                </a:cubicBezTo>
                <a:cubicBezTo>
                  <a:pt x="230011" y="86078"/>
                  <a:pt x="271639" y="47272"/>
                  <a:pt x="313267" y="84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9" name="Arrow: Right 72">
            <a:extLst>
              <a:ext uri="{FF2B5EF4-FFF2-40B4-BE49-F238E27FC236}">
                <a16:creationId xmlns:a16="http://schemas.microsoft.com/office/drawing/2014/main" id="{90F20975-85B9-48BA-9DB0-76DDC40DB8ED}"/>
              </a:ext>
            </a:extLst>
          </p:cNvPr>
          <p:cNvSpPr/>
          <p:nvPr/>
        </p:nvSpPr>
        <p:spPr bwMode="auto">
          <a:xfrm rot="10800000">
            <a:off x="1283506" y="3849662"/>
            <a:ext cx="504052" cy="30858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F4611D9-74EC-4DA1-9C1A-A9AEE93ECD7E}"/>
                  </a:ext>
                </a:extLst>
              </p:cNvPr>
              <p:cNvSpPr txBox="1"/>
              <p:nvPr/>
            </p:nvSpPr>
            <p:spPr>
              <a:xfrm>
                <a:off x="1144665" y="3359704"/>
                <a:ext cx="484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𝒗</m:t>
                          </m:r>
                        </m:e>
                        <m:sub>
                          <m:r>
                            <a:rPr lang="en-US" b="1" i="1">
                              <a:latin typeface="Cambria Math" panose="02040503050406030204" pitchFamily="18" charset="0"/>
                            </a:rPr>
                            <m:t>𝑳</m:t>
                          </m:r>
                        </m:sub>
                      </m:sSub>
                    </m:oMath>
                  </m:oMathPara>
                </a14:m>
                <a:endParaRPr lang="en-US" dirty="0"/>
              </a:p>
            </p:txBody>
          </p:sp>
        </mc:Choice>
        <mc:Fallback xmlns="">
          <p:sp>
            <p:nvSpPr>
              <p:cNvPr id="30" name="TextBox 29">
                <a:extLst>
                  <a:ext uri="{FF2B5EF4-FFF2-40B4-BE49-F238E27FC236}">
                    <a16:creationId xmlns:a16="http://schemas.microsoft.com/office/drawing/2014/main" id="{1F4611D9-74EC-4DA1-9C1A-A9AEE93ECD7E}"/>
                  </a:ext>
                </a:extLst>
              </p:cNvPr>
              <p:cNvSpPr txBox="1">
                <a:spLocks noRot="1" noChangeAspect="1" noMove="1" noResize="1" noEditPoints="1" noAdjustHandles="1" noChangeArrowheads="1" noChangeShapeType="1" noTextEdit="1"/>
              </p:cNvSpPr>
              <p:nvPr/>
            </p:nvSpPr>
            <p:spPr>
              <a:xfrm>
                <a:off x="1144665" y="3359704"/>
                <a:ext cx="484363" cy="369332"/>
              </a:xfrm>
              <a:prstGeom prst="rect">
                <a:avLst/>
              </a:prstGeom>
              <a:blipFill>
                <a:blip r:embed="rId9"/>
                <a:stretch>
                  <a:fillRect b="-1639"/>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CE64CAE9-7314-4658-B471-C24C516E7953}"/>
              </a:ext>
            </a:extLst>
          </p:cNvPr>
          <p:cNvSpPr txBox="1"/>
          <p:nvPr/>
        </p:nvSpPr>
        <p:spPr>
          <a:xfrm>
            <a:off x="1306025" y="4349745"/>
            <a:ext cx="442750" cy="369332"/>
          </a:xfrm>
          <a:prstGeom prst="rect">
            <a:avLst/>
          </a:prstGeom>
          <a:noFill/>
        </p:spPr>
        <p:txBody>
          <a:bodyPr wrap="none" rtlCol="0">
            <a:spAutoFit/>
          </a:bodyPr>
          <a:lstStyle/>
          <a:p>
            <a:r>
              <a:rPr lang="en-US" dirty="0"/>
              <a:t>Or</a:t>
            </a:r>
          </a:p>
        </p:txBody>
      </p:sp>
      <p:sp>
        <p:nvSpPr>
          <p:cNvPr id="32" name="Arrow: Right 75">
            <a:extLst>
              <a:ext uri="{FF2B5EF4-FFF2-40B4-BE49-F238E27FC236}">
                <a16:creationId xmlns:a16="http://schemas.microsoft.com/office/drawing/2014/main" id="{954B1E7A-F717-4E09-AC5C-645609C4A9F2}"/>
              </a:ext>
            </a:extLst>
          </p:cNvPr>
          <p:cNvSpPr/>
          <p:nvPr/>
        </p:nvSpPr>
        <p:spPr bwMode="auto">
          <a:xfrm>
            <a:off x="1283506" y="5109438"/>
            <a:ext cx="504052" cy="30858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57700BA-91C9-4593-AD81-5318619C0BC5}"/>
                  </a:ext>
                </a:extLst>
              </p:cNvPr>
              <p:cNvSpPr txBox="1"/>
              <p:nvPr/>
            </p:nvSpPr>
            <p:spPr>
              <a:xfrm>
                <a:off x="1176302" y="4701908"/>
                <a:ext cx="484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𝒗</m:t>
                          </m:r>
                        </m:e>
                        <m:sub>
                          <m:r>
                            <a:rPr lang="en-US" b="1" i="1">
                              <a:latin typeface="Cambria Math" panose="02040503050406030204" pitchFamily="18" charset="0"/>
                            </a:rPr>
                            <m:t>𝑳</m:t>
                          </m:r>
                        </m:sub>
                      </m:sSub>
                    </m:oMath>
                  </m:oMathPara>
                </a14:m>
                <a:endParaRPr lang="en-US" dirty="0"/>
              </a:p>
            </p:txBody>
          </p:sp>
        </mc:Choice>
        <mc:Fallback xmlns="">
          <p:sp>
            <p:nvSpPr>
              <p:cNvPr id="33" name="TextBox 32">
                <a:extLst>
                  <a:ext uri="{FF2B5EF4-FFF2-40B4-BE49-F238E27FC236}">
                    <a16:creationId xmlns:a16="http://schemas.microsoft.com/office/drawing/2014/main" id="{657700BA-91C9-4593-AD81-5318619C0BC5}"/>
                  </a:ext>
                </a:extLst>
              </p:cNvPr>
              <p:cNvSpPr txBox="1">
                <a:spLocks noRot="1" noChangeAspect="1" noMove="1" noResize="1" noEditPoints="1" noAdjustHandles="1" noChangeArrowheads="1" noChangeShapeType="1" noTextEdit="1"/>
              </p:cNvSpPr>
              <p:nvPr/>
            </p:nvSpPr>
            <p:spPr>
              <a:xfrm>
                <a:off x="1176302" y="4701908"/>
                <a:ext cx="484363" cy="369332"/>
              </a:xfrm>
              <a:prstGeom prst="rect">
                <a:avLst/>
              </a:prstGeom>
              <a:blipFill>
                <a:blip r:embed="rId10"/>
                <a:stretch>
                  <a:fillRect b="-1639"/>
                </a:stretch>
              </a:blipFill>
            </p:spPr>
            <p:txBody>
              <a:bodyPr/>
              <a:lstStyle/>
              <a:p>
                <a:r>
                  <a:rPr lang="en-US">
                    <a:noFill/>
                  </a:rPr>
                  <a:t> </a:t>
                </a:r>
              </a:p>
            </p:txBody>
          </p:sp>
        </mc:Fallback>
      </mc:AlternateContent>
      <p:sp>
        <p:nvSpPr>
          <p:cNvPr id="34" name="Oval 33">
            <a:extLst>
              <a:ext uri="{FF2B5EF4-FFF2-40B4-BE49-F238E27FC236}">
                <a16:creationId xmlns:a16="http://schemas.microsoft.com/office/drawing/2014/main" id="{24721009-8EB9-47BA-AA38-94537E619F56}"/>
              </a:ext>
            </a:extLst>
          </p:cNvPr>
          <p:cNvSpPr/>
          <p:nvPr/>
        </p:nvSpPr>
        <p:spPr bwMode="auto">
          <a:xfrm>
            <a:off x="2266251" y="3846369"/>
            <a:ext cx="72008" cy="72008"/>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Tree>
    <p:extLst>
      <p:ext uri="{BB962C8B-B14F-4D97-AF65-F5344CB8AC3E}">
        <p14:creationId xmlns:p14="http://schemas.microsoft.com/office/powerpoint/2010/main" val="2090172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88</a:t>
            </a:fld>
            <a:endParaRPr lang="en-US" altLang="zh-CN"/>
          </a:p>
        </p:txBody>
      </p:sp>
      <p:pic>
        <p:nvPicPr>
          <p:cNvPr id="3" name="Picture 2">
            <a:extLst>
              <a:ext uri="{FF2B5EF4-FFF2-40B4-BE49-F238E27FC236}">
                <a16:creationId xmlns:a16="http://schemas.microsoft.com/office/drawing/2014/main" id="{83780109-B3E4-4F5D-A629-2F5B29ECC5F3}"/>
              </a:ext>
            </a:extLst>
          </p:cNvPr>
          <p:cNvPicPr>
            <a:picLocks noChangeAspect="1"/>
          </p:cNvPicPr>
          <p:nvPr/>
        </p:nvPicPr>
        <p:blipFill>
          <a:blip r:embed="rId3"/>
          <a:stretch>
            <a:fillRect/>
          </a:stretch>
        </p:blipFill>
        <p:spPr>
          <a:xfrm>
            <a:off x="5216742" y="3461736"/>
            <a:ext cx="1693741" cy="1700808"/>
          </a:xfrm>
          <a:prstGeom prst="rect">
            <a:avLst/>
          </a:prstGeom>
        </p:spPr>
      </p:pic>
      <p:sp>
        <p:nvSpPr>
          <p:cNvPr id="5" name="Arrow: Right 64">
            <a:extLst>
              <a:ext uri="{FF2B5EF4-FFF2-40B4-BE49-F238E27FC236}">
                <a16:creationId xmlns:a16="http://schemas.microsoft.com/office/drawing/2014/main" id="{F9A9B5F0-B8A8-4F3F-925A-91663E842C62}"/>
              </a:ext>
            </a:extLst>
          </p:cNvPr>
          <p:cNvSpPr/>
          <p:nvPr/>
        </p:nvSpPr>
        <p:spPr bwMode="auto">
          <a:xfrm>
            <a:off x="5860456" y="5272091"/>
            <a:ext cx="432048" cy="34891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6" name="Freeform: Shape 65">
            <a:extLst>
              <a:ext uri="{FF2B5EF4-FFF2-40B4-BE49-F238E27FC236}">
                <a16:creationId xmlns:a16="http://schemas.microsoft.com/office/drawing/2014/main" id="{854D33A6-13DA-49DB-B1EE-A15E320D5D37}"/>
              </a:ext>
            </a:extLst>
          </p:cNvPr>
          <p:cNvSpPr/>
          <p:nvPr/>
        </p:nvSpPr>
        <p:spPr bwMode="auto">
          <a:xfrm>
            <a:off x="4803359" y="2957065"/>
            <a:ext cx="339926" cy="3234266"/>
          </a:xfrm>
          <a:custGeom>
            <a:avLst/>
            <a:gdLst>
              <a:gd name="connsiteX0" fmla="*/ 339926 w 339926"/>
              <a:gd name="connsiteY0" fmla="*/ 0 h 3234266"/>
              <a:gd name="connsiteX1" fmla="*/ 1260 w 339926"/>
              <a:gd name="connsiteY1" fmla="*/ 1464733 h 3234266"/>
              <a:gd name="connsiteX2" fmla="*/ 246793 w 339926"/>
              <a:gd name="connsiteY2" fmla="*/ 3234266 h 3234266"/>
            </a:gdLst>
            <a:ahLst/>
            <a:cxnLst>
              <a:cxn ang="0">
                <a:pos x="connsiteX0" y="connsiteY0"/>
              </a:cxn>
              <a:cxn ang="0">
                <a:pos x="connsiteX1" y="connsiteY1"/>
              </a:cxn>
              <a:cxn ang="0">
                <a:pos x="connsiteX2" y="connsiteY2"/>
              </a:cxn>
            </a:cxnLst>
            <a:rect l="l" t="t" r="r" b="b"/>
            <a:pathLst>
              <a:path w="339926" h="3234266">
                <a:moveTo>
                  <a:pt x="339926" y="0"/>
                </a:moveTo>
                <a:cubicBezTo>
                  <a:pt x="178354" y="462844"/>
                  <a:pt x="16782" y="925689"/>
                  <a:pt x="1260" y="1464733"/>
                </a:cubicBezTo>
                <a:cubicBezTo>
                  <a:pt x="-14262" y="2003777"/>
                  <a:pt x="116265" y="2619021"/>
                  <a:pt x="246793" y="3234266"/>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7" name="Freeform: Shape 66">
            <a:extLst>
              <a:ext uri="{FF2B5EF4-FFF2-40B4-BE49-F238E27FC236}">
                <a16:creationId xmlns:a16="http://schemas.microsoft.com/office/drawing/2014/main" id="{8E7E9D9B-26A1-4478-9F6F-8408728A8EB6}"/>
              </a:ext>
            </a:extLst>
          </p:cNvPr>
          <p:cNvSpPr/>
          <p:nvPr/>
        </p:nvSpPr>
        <p:spPr bwMode="auto">
          <a:xfrm>
            <a:off x="4282923" y="3004298"/>
            <a:ext cx="339926" cy="3234266"/>
          </a:xfrm>
          <a:custGeom>
            <a:avLst/>
            <a:gdLst>
              <a:gd name="connsiteX0" fmla="*/ 339926 w 339926"/>
              <a:gd name="connsiteY0" fmla="*/ 0 h 3234266"/>
              <a:gd name="connsiteX1" fmla="*/ 1260 w 339926"/>
              <a:gd name="connsiteY1" fmla="*/ 1464733 h 3234266"/>
              <a:gd name="connsiteX2" fmla="*/ 246793 w 339926"/>
              <a:gd name="connsiteY2" fmla="*/ 3234266 h 3234266"/>
            </a:gdLst>
            <a:ahLst/>
            <a:cxnLst>
              <a:cxn ang="0">
                <a:pos x="connsiteX0" y="connsiteY0"/>
              </a:cxn>
              <a:cxn ang="0">
                <a:pos x="connsiteX1" y="connsiteY1"/>
              </a:cxn>
              <a:cxn ang="0">
                <a:pos x="connsiteX2" y="connsiteY2"/>
              </a:cxn>
            </a:cxnLst>
            <a:rect l="l" t="t" r="r" b="b"/>
            <a:pathLst>
              <a:path w="339926" h="3234266">
                <a:moveTo>
                  <a:pt x="339926" y="0"/>
                </a:moveTo>
                <a:cubicBezTo>
                  <a:pt x="178354" y="462844"/>
                  <a:pt x="16782" y="925689"/>
                  <a:pt x="1260" y="1464733"/>
                </a:cubicBezTo>
                <a:cubicBezTo>
                  <a:pt x="-14262" y="2003777"/>
                  <a:pt x="116265" y="2619021"/>
                  <a:pt x="246793" y="3234266"/>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8" name="Freeform: Shape 67">
            <a:extLst>
              <a:ext uri="{FF2B5EF4-FFF2-40B4-BE49-F238E27FC236}">
                <a16:creationId xmlns:a16="http://schemas.microsoft.com/office/drawing/2014/main" id="{5DCA3038-9CBC-4E9D-89EB-ECCDCED67267}"/>
              </a:ext>
            </a:extLst>
          </p:cNvPr>
          <p:cNvSpPr/>
          <p:nvPr/>
        </p:nvSpPr>
        <p:spPr bwMode="auto">
          <a:xfrm>
            <a:off x="3443058" y="2985099"/>
            <a:ext cx="339926" cy="3234266"/>
          </a:xfrm>
          <a:custGeom>
            <a:avLst/>
            <a:gdLst>
              <a:gd name="connsiteX0" fmla="*/ 339926 w 339926"/>
              <a:gd name="connsiteY0" fmla="*/ 0 h 3234266"/>
              <a:gd name="connsiteX1" fmla="*/ 1260 w 339926"/>
              <a:gd name="connsiteY1" fmla="*/ 1464733 h 3234266"/>
              <a:gd name="connsiteX2" fmla="*/ 246793 w 339926"/>
              <a:gd name="connsiteY2" fmla="*/ 3234266 h 3234266"/>
            </a:gdLst>
            <a:ahLst/>
            <a:cxnLst>
              <a:cxn ang="0">
                <a:pos x="connsiteX0" y="connsiteY0"/>
              </a:cxn>
              <a:cxn ang="0">
                <a:pos x="connsiteX1" y="connsiteY1"/>
              </a:cxn>
              <a:cxn ang="0">
                <a:pos x="connsiteX2" y="connsiteY2"/>
              </a:cxn>
            </a:cxnLst>
            <a:rect l="l" t="t" r="r" b="b"/>
            <a:pathLst>
              <a:path w="339926" h="3234266">
                <a:moveTo>
                  <a:pt x="339926" y="0"/>
                </a:moveTo>
                <a:cubicBezTo>
                  <a:pt x="178354" y="462844"/>
                  <a:pt x="16782" y="925689"/>
                  <a:pt x="1260" y="1464733"/>
                </a:cubicBezTo>
                <a:cubicBezTo>
                  <a:pt x="-14262" y="2003777"/>
                  <a:pt x="116265" y="2619021"/>
                  <a:pt x="246793" y="3234266"/>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4E99D3C-0F5A-43A0-8639-A3A6CCB5D1A6}"/>
                  </a:ext>
                </a:extLst>
              </p:cNvPr>
              <p:cNvSpPr txBox="1"/>
              <p:nvPr/>
            </p:nvSpPr>
            <p:spPr>
              <a:xfrm>
                <a:off x="5901766" y="5600009"/>
                <a:ext cx="2639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𝑠</m:t>
                          </m:r>
                        </m:sub>
                      </m:sSub>
                    </m:oMath>
                  </m:oMathPara>
                </a14:m>
                <a:endParaRPr lang="en-US" dirty="0"/>
              </a:p>
            </p:txBody>
          </p:sp>
        </mc:Choice>
        <mc:Fallback xmlns="">
          <p:sp>
            <p:nvSpPr>
              <p:cNvPr id="9" name="TextBox 8">
                <a:extLst>
                  <a:ext uri="{FF2B5EF4-FFF2-40B4-BE49-F238E27FC236}">
                    <a16:creationId xmlns:a16="http://schemas.microsoft.com/office/drawing/2014/main" id="{A4E99D3C-0F5A-43A0-8639-A3A6CCB5D1A6}"/>
                  </a:ext>
                </a:extLst>
              </p:cNvPr>
              <p:cNvSpPr txBox="1">
                <a:spLocks noRot="1" noChangeAspect="1" noMove="1" noResize="1" noEditPoints="1" noAdjustHandles="1" noChangeArrowheads="1" noChangeShapeType="1" noTextEdit="1"/>
              </p:cNvSpPr>
              <p:nvPr/>
            </p:nvSpPr>
            <p:spPr>
              <a:xfrm>
                <a:off x="5901766" y="5600009"/>
                <a:ext cx="263982" cy="276999"/>
              </a:xfrm>
              <a:prstGeom prst="rect">
                <a:avLst/>
              </a:prstGeom>
              <a:blipFill>
                <a:blip r:embed="rId4"/>
                <a:stretch>
                  <a:fillRect l="-11628" r="-4651" b="-13333"/>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622F1170-A19A-4AF0-8442-14174F47543F}"/>
              </a:ext>
            </a:extLst>
          </p:cNvPr>
          <p:cNvCxnSpPr/>
          <p:nvPr/>
        </p:nvCxnSpPr>
        <p:spPr bwMode="auto">
          <a:xfrm flipH="1">
            <a:off x="2592030" y="4978583"/>
            <a:ext cx="309843" cy="86409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F4C97AA0-28D8-4C49-92DB-2F494D4EEB76}"/>
              </a:ext>
            </a:extLst>
          </p:cNvPr>
          <p:cNvCxnSpPr/>
          <p:nvPr/>
        </p:nvCxnSpPr>
        <p:spPr bwMode="auto">
          <a:xfrm>
            <a:off x="2901873" y="4978583"/>
            <a:ext cx="554253" cy="93610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AD5B9CF9-ECFF-4206-8E86-EF9E1C609DAC}"/>
              </a:ext>
            </a:extLst>
          </p:cNvPr>
          <p:cNvCxnSpPr/>
          <p:nvPr/>
        </p:nvCxnSpPr>
        <p:spPr bwMode="auto">
          <a:xfrm>
            <a:off x="2901873" y="4201278"/>
            <a:ext cx="1" cy="77730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a:extLst>
              <a:ext uri="{FF2B5EF4-FFF2-40B4-BE49-F238E27FC236}">
                <a16:creationId xmlns:a16="http://schemas.microsoft.com/office/drawing/2014/main" id="{C4FAA4EE-1830-4BA7-9CC0-F7AA09B311F2}"/>
              </a:ext>
            </a:extLst>
          </p:cNvPr>
          <p:cNvCxnSpPr/>
          <p:nvPr/>
        </p:nvCxnSpPr>
        <p:spPr bwMode="auto">
          <a:xfrm>
            <a:off x="2520022" y="4402519"/>
            <a:ext cx="86409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Oval 13">
            <a:extLst>
              <a:ext uri="{FF2B5EF4-FFF2-40B4-BE49-F238E27FC236}">
                <a16:creationId xmlns:a16="http://schemas.microsoft.com/office/drawing/2014/main" id="{21FAABA0-9DF9-4C03-BAFF-F43A169ADA78}"/>
              </a:ext>
            </a:extLst>
          </p:cNvPr>
          <p:cNvSpPr/>
          <p:nvPr/>
        </p:nvSpPr>
        <p:spPr bwMode="auto">
          <a:xfrm>
            <a:off x="2592030" y="3682439"/>
            <a:ext cx="576063" cy="51883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5" name="Oval 14">
            <a:extLst>
              <a:ext uri="{FF2B5EF4-FFF2-40B4-BE49-F238E27FC236}">
                <a16:creationId xmlns:a16="http://schemas.microsoft.com/office/drawing/2014/main" id="{78E82EB9-F527-4845-A164-AD8A3D8DD62B}"/>
              </a:ext>
            </a:extLst>
          </p:cNvPr>
          <p:cNvSpPr/>
          <p:nvPr/>
        </p:nvSpPr>
        <p:spPr bwMode="auto">
          <a:xfrm>
            <a:off x="2710947" y="3816505"/>
            <a:ext cx="72008" cy="72008"/>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6" name="Oval 15">
            <a:extLst>
              <a:ext uri="{FF2B5EF4-FFF2-40B4-BE49-F238E27FC236}">
                <a16:creationId xmlns:a16="http://schemas.microsoft.com/office/drawing/2014/main" id="{F3BD59E6-283E-45AE-A16D-6B5D91765569}"/>
              </a:ext>
            </a:extLst>
          </p:cNvPr>
          <p:cNvSpPr/>
          <p:nvPr/>
        </p:nvSpPr>
        <p:spPr bwMode="auto">
          <a:xfrm>
            <a:off x="2953050" y="3841252"/>
            <a:ext cx="72008" cy="72008"/>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7" name="Freeform: Shape 76">
            <a:extLst>
              <a:ext uri="{FF2B5EF4-FFF2-40B4-BE49-F238E27FC236}">
                <a16:creationId xmlns:a16="http://schemas.microsoft.com/office/drawing/2014/main" id="{8C6A76E7-E510-4441-B7A1-2C4A346570D2}"/>
              </a:ext>
            </a:extLst>
          </p:cNvPr>
          <p:cNvSpPr/>
          <p:nvPr/>
        </p:nvSpPr>
        <p:spPr bwMode="auto">
          <a:xfrm>
            <a:off x="2709654" y="4016831"/>
            <a:ext cx="313267" cy="84704"/>
          </a:xfrm>
          <a:custGeom>
            <a:avLst/>
            <a:gdLst>
              <a:gd name="connsiteX0" fmla="*/ 0 w 313267"/>
              <a:gd name="connsiteY0" fmla="*/ 0 h 84704"/>
              <a:gd name="connsiteX1" fmla="*/ 177800 w 313267"/>
              <a:gd name="connsiteY1" fmla="*/ 84667 h 84704"/>
              <a:gd name="connsiteX2" fmla="*/ 313267 w 313267"/>
              <a:gd name="connsiteY2" fmla="*/ 8467 h 84704"/>
            </a:gdLst>
            <a:ahLst/>
            <a:cxnLst>
              <a:cxn ang="0">
                <a:pos x="connsiteX0" y="connsiteY0"/>
              </a:cxn>
              <a:cxn ang="0">
                <a:pos x="connsiteX1" y="connsiteY1"/>
              </a:cxn>
              <a:cxn ang="0">
                <a:pos x="connsiteX2" y="connsiteY2"/>
              </a:cxn>
            </a:cxnLst>
            <a:rect l="l" t="t" r="r" b="b"/>
            <a:pathLst>
              <a:path w="313267" h="84704">
                <a:moveTo>
                  <a:pt x="0" y="0"/>
                </a:moveTo>
                <a:cubicBezTo>
                  <a:pt x="62794" y="41628"/>
                  <a:pt x="125589" y="83256"/>
                  <a:pt x="177800" y="84667"/>
                </a:cubicBezTo>
                <a:cubicBezTo>
                  <a:pt x="230011" y="86078"/>
                  <a:pt x="271639" y="47272"/>
                  <a:pt x="313267" y="84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8" name="Arrow: Right 77">
            <a:extLst>
              <a:ext uri="{FF2B5EF4-FFF2-40B4-BE49-F238E27FC236}">
                <a16:creationId xmlns:a16="http://schemas.microsoft.com/office/drawing/2014/main" id="{6A4A4387-7ED2-48B0-B617-CF55DB21E4AD}"/>
              </a:ext>
            </a:extLst>
          </p:cNvPr>
          <p:cNvSpPr/>
          <p:nvPr/>
        </p:nvSpPr>
        <p:spPr bwMode="auto">
          <a:xfrm rot="10800000">
            <a:off x="1941063" y="3873945"/>
            <a:ext cx="504052" cy="30858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FA9E549-46DB-487E-96AE-B28DF3E1C746}"/>
                  </a:ext>
                </a:extLst>
              </p:cNvPr>
              <p:cNvSpPr txBox="1"/>
              <p:nvPr/>
            </p:nvSpPr>
            <p:spPr>
              <a:xfrm>
                <a:off x="1802222" y="3383987"/>
                <a:ext cx="484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𝒗</m:t>
                          </m:r>
                        </m:e>
                        <m:sub>
                          <m:r>
                            <a:rPr lang="en-US" b="1" i="1">
                              <a:latin typeface="Cambria Math" panose="02040503050406030204" pitchFamily="18" charset="0"/>
                            </a:rPr>
                            <m:t>𝑳</m:t>
                          </m:r>
                        </m:sub>
                      </m:sSub>
                    </m:oMath>
                  </m:oMathPara>
                </a14:m>
                <a:endParaRPr lang="en-US" dirty="0"/>
              </a:p>
            </p:txBody>
          </p:sp>
        </mc:Choice>
        <mc:Fallback xmlns="">
          <p:sp>
            <p:nvSpPr>
              <p:cNvPr id="19" name="TextBox 18">
                <a:extLst>
                  <a:ext uri="{FF2B5EF4-FFF2-40B4-BE49-F238E27FC236}">
                    <a16:creationId xmlns:a16="http://schemas.microsoft.com/office/drawing/2014/main" id="{AFA9E549-46DB-487E-96AE-B28DF3E1C746}"/>
                  </a:ext>
                </a:extLst>
              </p:cNvPr>
              <p:cNvSpPr txBox="1">
                <a:spLocks noRot="1" noChangeAspect="1" noMove="1" noResize="1" noEditPoints="1" noAdjustHandles="1" noChangeArrowheads="1" noChangeShapeType="1" noTextEdit="1"/>
              </p:cNvSpPr>
              <p:nvPr/>
            </p:nvSpPr>
            <p:spPr>
              <a:xfrm>
                <a:off x="1802222" y="3383987"/>
                <a:ext cx="484363" cy="369332"/>
              </a:xfrm>
              <a:prstGeom prst="rect">
                <a:avLst/>
              </a:prstGeom>
              <a:blipFill>
                <a:blip r:embed="rId5"/>
                <a:stretch>
                  <a:fillRect b="-1639"/>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D39846BB-7297-4397-9257-7ED486CCD688}"/>
              </a:ext>
            </a:extLst>
          </p:cNvPr>
          <p:cNvSpPr txBox="1"/>
          <p:nvPr/>
        </p:nvSpPr>
        <p:spPr>
          <a:xfrm>
            <a:off x="1963582" y="4374028"/>
            <a:ext cx="442750" cy="369332"/>
          </a:xfrm>
          <a:prstGeom prst="rect">
            <a:avLst/>
          </a:prstGeom>
          <a:noFill/>
        </p:spPr>
        <p:txBody>
          <a:bodyPr wrap="none" rtlCol="0">
            <a:spAutoFit/>
          </a:bodyPr>
          <a:lstStyle/>
          <a:p>
            <a:r>
              <a:rPr lang="en-US" dirty="0"/>
              <a:t>Or</a:t>
            </a:r>
          </a:p>
        </p:txBody>
      </p:sp>
      <p:sp>
        <p:nvSpPr>
          <p:cNvPr id="21" name="Arrow: Right 80">
            <a:extLst>
              <a:ext uri="{FF2B5EF4-FFF2-40B4-BE49-F238E27FC236}">
                <a16:creationId xmlns:a16="http://schemas.microsoft.com/office/drawing/2014/main" id="{1EE6334E-8B94-48F6-87C4-C0CB2FEF2120}"/>
              </a:ext>
            </a:extLst>
          </p:cNvPr>
          <p:cNvSpPr/>
          <p:nvPr/>
        </p:nvSpPr>
        <p:spPr bwMode="auto">
          <a:xfrm>
            <a:off x="1941063" y="5133721"/>
            <a:ext cx="504052" cy="30858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826BE28-9993-4D86-8147-49C6D30363FC}"/>
                  </a:ext>
                </a:extLst>
              </p:cNvPr>
              <p:cNvSpPr txBox="1"/>
              <p:nvPr/>
            </p:nvSpPr>
            <p:spPr>
              <a:xfrm>
                <a:off x="1833859" y="4726191"/>
                <a:ext cx="484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𝒗</m:t>
                          </m:r>
                        </m:e>
                        <m:sub>
                          <m:r>
                            <a:rPr lang="en-US" b="1" i="1">
                              <a:latin typeface="Cambria Math" panose="02040503050406030204" pitchFamily="18" charset="0"/>
                            </a:rPr>
                            <m:t>𝑳</m:t>
                          </m:r>
                        </m:sub>
                      </m:sSub>
                    </m:oMath>
                  </m:oMathPara>
                </a14:m>
                <a:endParaRPr lang="en-US" dirty="0"/>
              </a:p>
            </p:txBody>
          </p:sp>
        </mc:Choice>
        <mc:Fallback xmlns="">
          <p:sp>
            <p:nvSpPr>
              <p:cNvPr id="22" name="TextBox 21">
                <a:extLst>
                  <a:ext uri="{FF2B5EF4-FFF2-40B4-BE49-F238E27FC236}">
                    <a16:creationId xmlns:a16="http://schemas.microsoft.com/office/drawing/2014/main" id="{9826BE28-9993-4D86-8147-49C6D30363FC}"/>
                  </a:ext>
                </a:extLst>
              </p:cNvPr>
              <p:cNvSpPr txBox="1">
                <a:spLocks noRot="1" noChangeAspect="1" noMove="1" noResize="1" noEditPoints="1" noAdjustHandles="1" noChangeArrowheads="1" noChangeShapeType="1" noTextEdit="1"/>
              </p:cNvSpPr>
              <p:nvPr/>
            </p:nvSpPr>
            <p:spPr>
              <a:xfrm>
                <a:off x="1833859" y="4726191"/>
                <a:ext cx="484363" cy="369332"/>
              </a:xfrm>
              <a:prstGeom prst="rect">
                <a:avLst/>
              </a:prstGeom>
              <a:blipFill>
                <a:blip r:embed="rId6"/>
                <a:stretch>
                  <a:fillRect b="-1639"/>
                </a:stretch>
              </a:blipFill>
            </p:spPr>
            <p:txBody>
              <a:bodyPr/>
              <a:lstStyle/>
              <a:p>
                <a:r>
                  <a:rPr lang="en-US">
                    <a:noFill/>
                  </a:rPr>
                  <a:t> </a:t>
                </a:r>
              </a:p>
            </p:txBody>
          </p:sp>
        </mc:Fallback>
      </mc:AlternateContent>
      <p:sp>
        <p:nvSpPr>
          <p:cNvPr id="23" name="Arrow: Right 82">
            <a:extLst>
              <a:ext uri="{FF2B5EF4-FFF2-40B4-BE49-F238E27FC236}">
                <a16:creationId xmlns:a16="http://schemas.microsoft.com/office/drawing/2014/main" id="{0F6160C5-16F3-47BD-B5D6-7485EA5D314E}"/>
              </a:ext>
            </a:extLst>
          </p:cNvPr>
          <p:cNvSpPr/>
          <p:nvPr/>
        </p:nvSpPr>
        <p:spPr bwMode="auto">
          <a:xfrm rot="10800000">
            <a:off x="3738287" y="4375143"/>
            <a:ext cx="459527" cy="3600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C49F69B-4557-4D1F-A0E9-51D1DB558CB6}"/>
                  </a:ext>
                </a:extLst>
              </p:cNvPr>
              <p:cNvSpPr txBox="1"/>
              <p:nvPr/>
            </p:nvSpPr>
            <p:spPr>
              <a:xfrm>
                <a:off x="3912939" y="4060224"/>
                <a:ext cx="189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oMath>
                  </m:oMathPara>
                </a14:m>
                <a:endParaRPr lang="en-US" dirty="0"/>
              </a:p>
            </p:txBody>
          </p:sp>
        </mc:Choice>
        <mc:Fallback xmlns="">
          <p:sp>
            <p:nvSpPr>
              <p:cNvPr id="24" name="TextBox 23">
                <a:extLst>
                  <a:ext uri="{FF2B5EF4-FFF2-40B4-BE49-F238E27FC236}">
                    <a16:creationId xmlns:a16="http://schemas.microsoft.com/office/drawing/2014/main" id="{1C49F69B-4557-4D1F-A0E9-51D1DB558CB6}"/>
                  </a:ext>
                </a:extLst>
              </p:cNvPr>
              <p:cNvSpPr txBox="1">
                <a:spLocks noRot="1" noChangeAspect="1" noMove="1" noResize="1" noEditPoints="1" noAdjustHandles="1" noChangeArrowheads="1" noChangeShapeType="1" noTextEdit="1"/>
              </p:cNvSpPr>
              <p:nvPr/>
            </p:nvSpPr>
            <p:spPr>
              <a:xfrm>
                <a:off x="3912939" y="4060224"/>
                <a:ext cx="189474" cy="276999"/>
              </a:xfrm>
              <a:prstGeom prst="rect">
                <a:avLst/>
              </a:prstGeom>
              <a:blipFill>
                <a:blip r:embed="rId7"/>
                <a:stretch>
                  <a:fillRect l="-16129" r="-16129" b="-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8C885A-F2A3-4AEB-805A-7F958488558A}"/>
                  </a:ext>
                </a:extLst>
              </p:cNvPr>
              <p:cNvSpPr txBox="1"/>
              <p:nvPr/>
            </p:nvSpPr>
            <p:spPr>
              <a:xfrm>
                <a:off x="385709" y="1483975"/>
                <a:ext cx="1359539" cy="5532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𝐿</m:t>
                          </m:r>
                        </m:sub>
                      </m:sSub>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𝑣</m:t>
                              </m:r>
                              <m:r>
                                <a:rPr lang="en-US" sz="1600" i="1">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𝐿</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𝜆</m:t>
                                  </m:r>
                                </m:e>
                                <m:sub>
                                  <m:r>
                                    <a:rPr lang="en-US" sz="1600" b="0" i="1" smtClean="0">
                                      <a:latin typeface="Cambria Math" panose="02040503050406030204" pitchFamily="18" charset="0"/>
                                    </a:rPr>
                                    <m:t>𝑏𝑒h𝑖𝑛𝑑</m:t>
                                  </m:r>
                                </m:sub>
                              </m:sSub>
                            </m:den>
                          </m:f>
                        </m:e>
                      </m:d>
                    </m:oMath>
                  </m:oMathPara>
                </a14:m>
                <a:endParaRPr lang="en-US" sz="1600" dirty="0"/>
              </a:p>
            </p:txBody>
          </p:sp>
        </mc:Choice>
        <mc:Fallback xmlns="">
          <p:sp>
            <p:nvSpPr>
              <p:cNvPr id="25" name="TextBox 24">
                <a:extLst>
                  <a:ext uri="{FF2B5EF4-FFF2-40B4-BE49-F238E27FC236}">
                    <a16:creationId xmlns:a16="http://schemas.microsoft.com/office/drawing/2014/main" id="{ED8C885A-F2A3-4AEB-805A-7F958488558A}"/>
                  </a:ext>
                </a:extLst>
              </p:cNvPr>
              <p:cNvSpPr txBox="1">
                <a:spLocks noRot="1" noChangeAspect="1" noMove="1" noResize="1" noEditPoints="1" noAdjustHandles="1" noChangeArrowheads="1" noChangeShapeType="1" noTextEdit="1"/>
              </p:cNvSpPr>
              <p:nvPr/>
            </p:nvSpPr>
            <p:spPr>
              <a:xfrm>
                <a:off x="385709" y="1483975"/>
                <a:ext cx="1359539" cy="553228"/>
              </a:xfrm>
              <a:prstGeom prst="rect">
                <a:avLst/>
              </a:prstGeom>
              <a:blipFill>
                <a:blip r:embed="rId8"/>
                <a:stretch>
                  <a:fillRect b="-1099"/>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312B8DA6-7EBE-4D5E-9059-597687D77166}"/>
              </a:ext>
            </a:extLst>
          </p:cNvPr>
          <p:cNvSpPr txBox="1"/>
          <p:nvPr/>
        </p:nvSpPr>
        <p:spPr>
          <a:xfrm>
            <a:off x="461951" y="750531"/>
            <a:ext cx="2680542" cy="369332"/>
          </a:xfrm>
          <a:prstGeom prst="rect">
            <a:avLst/>
          </a:prstGeom>
          <a:noFill/>
        </p:spPr>
        <p:txBody>
          <a:bodyPr wrap="none" rtlCol="0">
            <a:spAutoFit/>
          </a:bodyPr>
          <a:lstStyle/>
          <a:p>
            <a:r>
              <a:rPr lang="en-US" dirty="0"/>
              <a:t>Listener behind the source:</a:t>
            </a: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159C69E-E2D9-4ADF-8CE5-493F1BCEC5B9}"/>
                  </a:ext>
                </a:extLst>
              </p:cNvPr>
              <p:cNvSpPr/>
              <p:nvPr/>
            </p:nvSpPr>
            <p:spPr>
              <a:xfrm>
                <a:off x="245927" y="2205200"/>
                <a:ext cx="1637051" cy="510909"/>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𝑏𝑒h𝑖𝑛𝑑</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𝑣</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𝑠</m:t>
                            </m:r>
                          </m:sub>
                        </m:sSub>
                      </m:den>
                    </m:f>
                  </m:oMath>
                </a14:m>
                <a:r>
                  <a:rPr lang="en-US" dirty="0"/>
                  <a:t> </a:t>
                </a:r>
              </a:p>
            </p:txBody>
          </p:sp>
        </mc:Choice>
        <mc:Fallback xmlns="">
          <p:sp>
            <p:nvSpPr>
              <p:cNvPr id="27" name="Rectangle 26">
                <a:extLst>
                  <a:ext uri="{FF2B5EF4-FFF2-40B4-BE49-F238E27FC236}">
                    <a16:creationId xmlns:a16="http://schemas.microsoft.com/office/drawing/2014/main" id="{4159C69E-E2D9-4ADF-8CE5-493F1BCEC5B9}"/>
                  </a:ext>
                </a:extLst>
              </p:cNvPr>
              <p:cNvSpPr>
                <a:spLocks noRot="1" noChangeAspect="1" noMove="1" noResize="1" noEditPoints="1" noAdjustHandles="1" noChangeArrowheads="1" noChangeShapeType="1" noTextEdit="1"/>
              </p:cNvSpPr>
              <p:nvPr/>
            </p:nvSpPr>
            <p:spPr>
              <a:xfrm>
                <a:off x="245927" y="2205200"/>
                <a:ext cx="1637051" cy="510909"/>
              </a:xfrm>
              <a:prstGeom prst="rect">
                <a:avLst/>
              </a:prstGeom>
              <a:blipFill>
                <a:blip r:embed="rId9"/>
                <a:stretch>
                  <a:fillRect b="-4762"/>
                </a:stretch>
              </a:blipFill>
            </p:spPr>
            <p:txBody>
              <a:bodyPr/>
              <a:lstStyle/>
              <a:p>
                <a:r>
                  <a:rPr lang="en-US">
                    <a:noFill/>
                  </a:rPr>
                  <a:t> </a:t>
                </a:r>
              </a:p>
            </p:txBody>
          </p:sp>
        </mc:Fallback>
      </mc:AlternateContent>
      <p:sp>
        <p:nvSpPr>
          <p:cNvPr id="28" name="Arrow: Right 21">
            <a:extLst>
              <a:ext uri="{FF2B5EF4-FFF2-40B4-BE49-F238E27FC236}">
                <a16:creationId xmlns:a16="http://schemas.microsoft.com/office/drawing/2014/main" id="{82C704EA-A307-415D-9500-334FD576CE8B}"/>
              </a:ext>
            </a:extLst>
          </p:cNvPr>
          <p:cNvSpPr/>
          <p:nvPr/>
        </p:nvSpPr>
        <p:spPr bwMode="auto">
          <a:xfrm>
            <a:off x="1868034" y="1973532"/>
            <a:ext cx="327393" cy="2953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0BC8538-9EFA-400D-A09E-A7382AC05637}"/>
                  </a:ext>
                </a:extLst>
              </p:cNvPr>
              <p:cNvSpPr txBox="1"/>
              <p:nvPr/>
            </p:nvSpPr>
            <p:spPr>
              <a:xfrm>
                <a:off x="2207119" y="1826956"/>
                <a:ext cx="1500283" cy="5532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𝐿</m:t>
                          </m:r>
                        </m:sub>
                      </m:sSub>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𝑣</m:t>
                              </m:r>
                              <m:r>
                                <a:rPr lang="en-US" sz="1600" i="1">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𝐿</m:t>
                                  </m:r>
                                </m:sub>
                              </m:sSub>
                            </m:num>
                            <m:den>
                              <m:r>
                                <a:rPr lang="en-US" sz="1600" i="1">
                                  <a:latin typeface="Cambria Math" panose="02040503050406030204" pitchFamily="18" charset="0"/>
                                </a:rPr>
                                <m:t>𝑣</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i="1">
                                      <a:latin typeface="Cambria Math" panose="02040503050406030204" pitchFamily="18" charset="0"/>
                                    </a:rPr>
                                    <m:t>𝑠</m:t>
                                  </m:r>
                                </m:sub>
                              </m:sSub>
                            </m:den>
                          </m:f>
                        </m:e>
                      </m:d>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𝑆</m:t>
                          </m:r>
                        </m:sub>
                      </m:sSub>
                    </m:oMath>
                  </m:oMathPara>
                </a14:m>
                <a:endParaRPr lang="en-US" sz="1600" dirty="0"/>
              </a:p>
            </p:txBody>
          </p:sp>
        </mc:Choice>
        <mc:Fallback xmlns="">
          <p:sp>
            <p:nvSpPr>
              <p:cNvPr id="29" name="TextBox 28">
                <a:extLst>
                  <a:ext uri="{FF2B5EF4-FFF2-40B4-BE49-F238E27FC236}">
                    <a16:creationId xmlns:a16="http://schemas.microsoft.com/office/drawing/2014/main" id="{B0BC8538-9EFA-400D-A09E-A7382AC05637}"/>
                  </a:ext>
                </a:extLst>
              </p:cNvPr>
              <p:cNvSpPr txBox="1">
                <a:spLocks noRot="1" noChangeAspect="1" noMove="1" noResize="1" noEditPoints="1" noAdjustHandles="1" noChangeArrowheads="1" noChangeShapeType="1" noTextEdit="1"/>
              </p:cNvSpPr>
              <p:nvPr/>
            </p:nvSpPr>
            <p:spPr>
              <a:xfrm>
                <a:off x="2207119" y="1826956"/>
                <a:ext cx="1500283" cy="553228"/>
              </a:xfrm>
              <a:prstGeom prst="rect">
                <a:avLst/>
              </a:prstGeom>
              <a:blipFill>
                <a:blip r:embed="rId10"/>
                <a:stretch>
                  <a:fillRect b="-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89780046-D987-4EC1-B5BC-491A328BB2B9}"/>
                  </a:ext>
                </a:extLst>
              </p:cNvPr>
              <p:cNvSpPr/>
              <p:nvPr/>
            </p:nvSpPr>
            <p:spPr>
              <a:xfrm>
                <a:off x="3627539" y="6237530"/>
                <a:ext cx="9497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𝑏𝑒h𝑖𝑛𝑑</m:t>
                          </m:r>
                        </m:sub>
                      </m:sSub>
                    </m:oMath>
                  </m:oMathPara>
                </a14:m>
                <a:endParaRPr lang="en-US" dirty="0"/>
              </a:p>
            </p:txBody>
          </p:sp>
        </mc:Choice>
        <mc:Fallback xmlns="">
          <p:sp>
            <p:nvSpPr>
              <p:cNvPr id="30" name="Rectangle 29">
                <a:extLst>
                  <a:ext uri="{FF2B5EF4-FFF2-40B4-BE49-F238E27FC236}">
                    <a16:creationId xmlns:a16="http://schemas.microsoft.com/office/drawing/2014/main" id="{89780046-D987-4EC1-B5BC-491A328BB2B9}"/>
                  </a:ext>
                </a:extLst>
              </p:cNvPr>
              <p:cNvSpPr>
                <a:spLocks noRot="1" noChangeAspect="1" noMove="1" noResize="1" noEditPoints="1" noAdjustHandles="1" noChangeArrowheads="1" noChangeShapeType="1" noTextEdit="1"/>
              </p:cNvSpPr>
              <p:nvPr/>
            </p:nvSpPr>
            <p:spPr>
              <a:xfrm>
                <a:off x="3627539" y="6237530"/>
                <a:ext cx="949747" cy="369332"/>
              </a:xfrm>
              <a:prstGeom prst="rect">
                <a:avLst/>
              </a:prstGeom>
              <a:blipFill>
                <a:blip r:embed="rId11"/>
                <a:stretch>
                  <a:fillRect b="-1639"/>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7160E093-D091-46F4-BD85-A2A5CE21EF12}"/>
              </a:ext>
            </a:extLst>
          </p:cNvPr>
          <p:cNvCxnSpPr/>
          <p:nvPr/>
        </p:nvCxnSpPr>
        <p:spPr bwMode="auto">
          <a:xfrm>
            <a:off x="3767461" y="6190297"/>
            <a:ext cx="669902"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68553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animBg="1"/>
      <p:bldP spid="2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89</a:t>
            </a:fld>
            <a:endParaRPr lang="en-US" altLang="zh-CN"/>
          </a:p>
        </p:txBody>
      </p:sp>
      <p:pic>
        <p:nvPicPr>
          <p:cNvPr id="3" name="Picture 2">
            <a:extLst>
              <a:ext uri="{FF2B5EF4-FFF2-40B4-BE49-F238E27FC236}">
                <a16:creationId xmlns:a16="http://schemas.microsoft.com/office/drawing/2014/main" id="{BA189192-3CBA-4C6F-AAE7-DDBD7E12FCD8}"/>
              </a:ext>
            </a:extLst>
          </p:cNvPr>
          <p:cNvPicPr>
            <a:picLocks noChangeAspect="1"/>
          </p:cNvPicPr>
          <p:nvPr/>
        </p:nvPicPr>
        <p:blipFill>
          <a:blip r:embed="rId3"/>
          <a:stretch>
            <a:fillRect/>
          </a:stretch>
        </p:blipFill>
        <p:spPr>
          <a:xfrm>
            <a:off x="2020760" y="3949862"/>
            <a:ext cx="1693741" cy="1700808"/>
          </a:xfrm>
          <a:prstGeom prst="rect">
            <a:avLst/>
          </a:prstGeom>
        </p:spPr>
      </p:pic>
      <p:sp>
        <p:nvSpPr>
          <p:cNvPr id="5" name="Freeform: Shape 8">
            <a:extLst>
              <a:ext uri="{FF2B5EF4-FFF2-40B4-BE49-F238E27FC236}">
                <a16:creationId xmlns:a16="http://schemas.microsoft.com/office/drawing/2014/main" id="{814E04A7-D021-4424-AD14-54D10D75166B}"/>
              </a:ext>
            </a:extLst>
          </p:cNvPr>
          <p:cNvSpPr/>
          <p:nvPr/>
        </p:nvSpPr>
        <p:spPr bwMode="auto">
          <a:xfrm rot="804248">
            <a:off x="3207517" y="3602059"/>
            <a:ext cx="936365" cy="3132667"/>
          </a:xfrm>
          <a:custGeom>
            <a:avLst/>
            <a:gdLst>
              <a:gd name="connsiteX0" fmla="*/ 0 w 936365"/>
              <a:gd name="connsiteY0" fmla="*/ 0 h 3132667"/>
              <a:gd name="connsiteX1" fmla="*/ 863600 w 936365"/>
              <a:gd name="connsiteY1" fmla="*/ 1354667 h 3132667"/>
              <a:gd name="connsiteX2" fmla="*/ 829733 w 936365"/>
              <a:gd name="connsiteY2" fmla="*/ 3132667 h 3132667"/>
            </a:gdLst>
            <a:ahLst/>
            <a:cxnLst>
              <a:cxn ang="0">
                <a:pos x="connsiteX0" y="connsiteY0"/>
              </a:cxn>
              <a:cxn ang="0">
                <a:pos x="connsiteX1" y="connsiteY1"/>
              </a:cxn>
              <a:cxn ang="0">
                <a:pos x="connsiteX2" y="connsiteY2"/>
              </a:cxn>
            </a:cxnLst>
            <a:rect l="l" t="t" r="r" b="b"/>
            <a:pathLst>
              <a:path w="936365" h="3132667">
                <a:moveTo>
                  <a:pt x="0" y="0"/>
                </a:moveTo>
                <a:cubicBezTo>
                  <a:pt x="362655" y="416278"/>
                  <a:pt x="725311" y="832556"/>
                  <a:pt x="863600" y="1354667"/>
                </a:cubicBezTo>
                <a:cubicBezTo>
                  <a:pt x="1001889" y="1876778"/>
                  <a:pt x="915811" y="2504722"/>
                  <a:pt x="829733" y="31326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6" name="Freeform: Shape 10">
            <a:extLst>
              <a:ext uri="{FF2B5EF4-FFF2-40B4-BE49-F238E27FC236}">
                <a16:creationId xmlns:a16="http://schemas.microsoft.com/office/drawing/2014/main" id="{2486ED44-5B88-4128-9B92-7F38A14F1BBF}"/>
              </a:ext>
            </a:extLst>
          </p:cNvPr>
          <p:cNvSpPr/>
          <p:nvPr/>
        </p:nvSpPr>
        <p:spPr bwMode="auto">
          <a:xfrm rot="804248">
            <a:off x="3741744" y="3558635"/>
            <a:ext cx="936365" cy="3132667"/>
          </a:xfrm>
          <a:custGeom>
            <a:avLst/>
            <a:gdLst>
              <a:gd name="connsiteX0" fmla="*/ 0 w 936365"/>
              <a:gd name="connsiteY0" fmla="*/ 0 h 3132667"/>
              <a:gd name="connsiteX1" fmla="*/ 863600 w 936365"/>
              <a:gd name="connsiteY1" fmla="*/ 1354667 h 3132667"/>
              <a:gd name="connsiteX2" fmla="*/ 829733 w 936365"/>
              <a:gd name="connsiteY2" fmla="*/ 3132667 h 3132667"/>
            </a:gdLst>
            <a:ahLst/>
            <a:cxnLst>
              <a:cxn ang="0">
                <a:pos x="connsiteX0" y="connsiteY0"/>
              </a:cxn>
              <a:cxn ang="0">
                <a:pos x="connsiteX1" y="connsiteY1"/>
              </a:cxn>
              <a:cxn ang="0">
                <a:pos x="connsiteX2" y="connsiteY2"/>
              </a:cxn>
            </a:cxnLst>
            <a:rect l="l" t="t" r="r" b="b"/>
            <a:pathLst>
              <a:path w="936365" h="3132667">
                <a:moveTo>
                  <a:pt x="0" y="0"/>
                </a:moveTo>
                <a:cubicBezTo>
                  <a:pt x="362655" y="416278"/>
                  <a:pt x="725311" y="832556"/>
                  <a:pt x="863600" y="1354667"/>
                </a:cubicBezTo>
                <a:cubicBezTo>
                  <a:pt x="1001889" y="1876778"/>
                  <a:pt x="915811" y="2504722"/>
                  <a:pt x="829733" y="31326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7" name="Arrow: Right 11">
            <a:extLst>
              <a:ext uri="{FF2B5EF4-FFF2-40B4-BE49-F238E27FC236}">
                <a16:creationId xmlns:a16="http://schemas.microsoft.com/office/drawing/2014/main" id="{AFF2B7E5-C0E6-4949-8220-B41941318872}"/>
              </a:ext>
            </a:extLst>
          </p:cNvPr>
          <p:cNvSpPr/>
          <p:nvPr/>
        </p:nvSpPr>
        <p:spPr bwMode="auto">
          <a:xfrm>
            <a:off x="4130107" y="4724696"/>
            <a:ext cx="459527" cy="3600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0BDF569-3218-4B0A-93B0-E6DEFFA38359}"/>
                  </a:ext>
                </a:extLst>
              </p:cNvPr>
              <p:cNvSpPr txBox="1"/>
              <p:nvPr/>
            </p:nvSpPr>
            <p:spPr>
              <a:xfrm>
                <a:off x="4304759" y="4409777"/>
                <a:ext cx="189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oMath>
                  </m:oMathPara>
                </a14:m>
                <a:endParaRPr lang="en-US" dirty="0"/>
              </a:p>
            </p:txBody>
          </p:sp>
        </mc:Choice>
        <mc:Fallback xmlns="">
          <p:sp>
            <p:nvSpPr>
              <p:cNvPr id="8" name="TextBox 7">
                <a:extLst>
                  <a:ext uri="{FF2B5EF4-FFF2-40B4-BE49-F238E27FC236}">
                    <a16:creationId xmlns:a16="http://schemas.microsoft.com/office/drawing/2014/main" id="{90BDF569-3218-4B0A-93B0-E6DEFFA38359}"/>
                  </a:ext>
                </a:extLst>
              </p:cNvPr>
              <p:cNvSpPr txBox="1">
                <a:spLocks noRot="1" noChangeAspect="1" noMove="1" noResize="1" noEditPoints="1" noAdjustHandles="1" noChangeArrowheads="1" noChangeShapeType="1" noTextEdit="1"/>
              </p:cNvSpPr>
              <p:nvPr/>
            </p:nvSpPr>
            <p:spPr>
              <a:xfrm>
                <a:off x="4304759" y="4409777"/>
                <a:ext cx="189474" cy="276999"/>
              </a:xfrm>
              <a:prstGeom prst="rect">
                <a:avLst/>
              </a:prstGeom>
              <a:blipFill>
                <a:blip r:embed="rId4"/>
                <a:stretch>
                  <a:fillRect l="-16129" r="-16129"/>
                </a:stretch>
              </a:blipFill>
            </p:spPr>
            <p:txBody>
              <a:bodyPr/>
              <a:lstStyle/>
              <a:p>
                <a:r>
                  <a:rPr lang="en-US">
                    <a:noFill/>
                  </a:rPr>
                  <a:t> </a:t>
                </a:r>
              </a:p>
            </p:txBody>
          </p:sp>
        </mc:Fallback>
      </mc:AlternateContent>
      <p:sp>
        <p:nvSpPr>
          <p:cNvPr id="9" name="Freeform: Shape 13">
            <a:extLst>
              <a:ext uri="{FF2B5EF4-FFF2-40B4-BE49-F238E27FC236}">
                <a16:creationId xmlns:a16="http://schemas.microsoft.com/office/drawing/2014/main" id="{D758D4BA-FDFF-4FFC-BE0C-C16EE70FDDCA}"/>
              </a:ext>
            </a:extLst>
          </p:cNvPr>
          <p:cNvSpPr/>
          <p:nvPr/>
        </p:nvSpPr>
        <p:spPr bwMode="auto">
          <a:xfrm rot="804248">
            <a:off x="4160253" y="3548059"/>
            <a:ext cx="936365" cy="3132667"/>
          </a:xfrm>
          <a:custGeom>
            <a:avLst/>
            <a:gdLst>
              <a:gd name="connsiteX0" fmla="*/ 0 w 936365"/>
              <a:gd name="connsiteY0" fmla="*/ 0 h 3132667"/>
              <a:gd name="connsiteX1" fmla="*/ 863600 w 936365"/>
              <a:gd name="connsiteY1" fmla="*/ 1354667 h 3132667"/>
              <a:gd name="connsiteX2" fmla="*/ 829733 w 936365"/>
              <a:gd name="connsiteY2" fmla="*/ 3132667 h 3132667"/>
            </a:gdLst>
            <a:ahLst/>
            <a:cxnLst>
              <a:cxn ang="0">
                <a:pos x="connsiteX0" y="connsiteY0"/>
              </a:cxn>
              <a:cxn ang="0">
                <a:pos x="connsiteX1" y="connsiteY1"/>
              </a:cxn>
              <a:cxn ang="0">
                <a:pos x="connsiteX2" y="connsiteY2"/>
              </a:cxn>
            </a:cxnLst>
            <a:rect l="l" t="t" r="r" b="b"/>
            <a:pathLst>
              <a:path w="936365" h="3132667">
                <a:moveTo>
                  <a:pt x="0" y="0"/>
                </a:moveTo>
                <a:cubicBezTo>
                  <a:pt x="362655" y="416278"/>
                  <a:pt x="725311" y="832556"/>
                  <a:pt x="863600" y="1354667"/>
                </a:cubicBezTo>
                <a:cubicBezTo>
                  <a:pt x="1001889" y="1876778"/>
                  <a:pt x="915811" y="2504722"/>
                  <a:pt x="829733" y="31326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cxnSp>
        <p:nvCxnSpPr>
          <p:cNvPr id="10" name="Straight Connector 9">
            <a:extLst>
              <a:ext uri="{FF2B5EF4-FFF2-40B4-BE49-F238E27FC236}">
                <a16:creationId xmlns:a16="http://schemas.microsoft.com/office/drawing/2014/main" id="{F6054AB5-4B13-4E7D-91EC-D70CDCC3271C}"/>
              </a:ext>
            </a:extLst>
          </p:cNvPr>
          <p:cNvCxnSpPr/>
          <p:nvPr/>
        </p:nvCxnSpPr>
        <p:spPr bwMode="auto">
          <a:xfrm flipH="1">
            <a:off x="6580491" y="5466709"/>
            <a:ext cx="309843" cy="86409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99641499-47A6-4221-B5D1-64C4D741F732}"/>
              </a:ext>
            </a:extLst>
          </p:cNvPr>
          <p:cNvCxnSpPr/>
          <p:nvPr/>
        </p:nvCxnSpPr>
        <p:spPr bwMode="auto">
          <a:xfrm>
            <a:off x="6898067" y="5462382"/>
            <a:ext cx="554253" cy="93610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5D5F50E2-B027-440C-B8EC-38D7C6427C87}"/>
              </a:ext>
            </a:extLst>
          </p:cNvPr>
          <p:cNvCxnSpPr/>
          <p:nvPr/>
        </p:nvCxnSpPr>
        <p:spPr bwMode="auto">
          <a:xfrm>
            <a:off x="6907104" y="4713713"/>
            <a:ext cx="1" cy="77730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a:extLst>
              <a:ext uri="{FF2B5EF4-FFF2-40B4-BE49-F238E27FC236}">
                <a16:creationId xmlns:a16="http://schemas.microsoft.com/office/drawing/2014/main" id="{9891B802-B23D-4616-8B3B-1B5D6899E42E}"/>
              </a:ext>
            </a:extLst>
          </p:cNvPr>
          <p:cNvCxnSpPr/>
          <p:nvPr/>
        </p:nvCxnSpPr>
        <p:spPr bwMode="auto">
          <a:xfrm>
            <a:off x="6509463" y="5034575"/>
            <a:ext cx="86409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Oval 13">
            <a:extLst>
              <a:ext uri="{FF2B5EF4-FFF2-40B4-BE49-F238E27FC236}">
                <a16:creationId xmlns:a16="http://schemas.microsoft.com/office/drawing/2014/main" id="{8B670877-4C3C-4F73-AAE8-46890B2932F6}"/>
              </a:ext>
            </a:extLst>
          </p:cNvPr>
          <p:cNvSpPr/>
          <p:nvPr/>
        </p:nvSpPr>
        <p:spPr bwMode="auto">
          <a:xfrm>
            <a:off x="6580491" y="4170565"/>
            <a:ext cx="576063" cy="51883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5" name="Oval 14">
            <a:extLst>
              <a:ext uri="{FF2B5EF4-FFF2-40B4-BE49-F238E27FC236}">
                <a16:creationId xmlns:a16="http://schemas.microsoft.com/office/drawing/2014/main" id="{506D2243-5569-425C-B08D-60C1974E5AFB}"/>
              </a:ext>
            </a:extLst>
          </p:cNvPr>
          <p:cNvSpPr/>
          <p:nvPr/>
        </p:nvSpPr>
        <p:spPr bwMode="auto">
          <a:xfrm>
            <a:off x="6699408" y="4304631"/>
            <a:ext cx="72008" cy="72008"/>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6" name="Oval 15">
            <a:extLst>
              <a:ext uri="{FF2B5EF4-FFF2-40B4-BE49-F238E27FC236}">
                <a16:creationId xmlns:a16="http://schemas.microsoft.com/office/drawing/2014/main" id="{32917180-9169-4A64-825C-8AE1E1E44426}"/>
              </a:ext>
            </a:extLst>
          </p:cNvPr>
          <p:cNvSpPr/>
          <p:nvPr/>
        </p:nvSpPr>
        <p:spPr bwMode="auto">
          <a:xfrm>
            <a:off x="6918331" y="4304631"/>
            <a:ext cx="72008" cy="72008"/>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7" name="Freeform: Shape 39">
            <a:extLst>
              <a:ext uri="{FF2B5EF4-FFF2-40B4-BE49-F238E27FC236}">
                <a16:creationId xmlns:a16="http://schemas.microsoft.com/office/drawing/2014/main" id="{D57D853F-E2FF-4D2E-957A-97362C65A7D1}"/>
              </a:ext>
            </a:extLst>
          </p:cNvPr>
          <p:cNvSpPr/>
          <p:nvPr/>
        </p:nvSpPr>
        <p:spPr bwMode="auto">
          <a:xfrm>
            <a:off x="6698115" y="4504957"/>
            <a:ext cx="313267" cy="84704"/>
          </a:xfrm>
          <a:custGeom>
            <a:avLst/>
            <a:gdLst>
              <a:gd name="connsiteX0" fmla="*/ 0 w 313267"/>
              <a:gd name="connsiteY0" fmla="*/ 0 h 84704"/>
              <a:gd name="connsiteX1" fmla="*/ 177800 w 313267"/>
              <a:gd name="connsiteY1" fmla="*/ 84667 h 84704"/>
              <a:gd name="connsiteX2" fmla="*/ 313267 w 313267"/>
              <a:gd name="connsiteY2" fmla="*/ 8467 h 84704"/>
            </a:gdLst>
            <a:ahLst/>
            <a:cxnLst>
              <a:cxn ang="0">
                <a:pos x="connsiteX0" y="connsiteY0"/>
              </a:cxn>
              <a:cxn ang="0">
                <a:pos x="connsiteX1" y="connsiteY1"/>
              </a:cxn>
              <a:cxn ang="0">
                <a:pos x="connsiteX2" y="connsiteY2"/>
              </a:cxn>
            </a:cxnLst>
            <a:rect l="l" t="t" r="r" b="b"/>
            <a:pathLst>
              <a:path w="313267" h="84704">
                <a:moveTo>
                  <a:pt x="0" y="0"/>
                </a:moveTo>
                <a:cubicBezTo>
                  <a:pt x="62794" y="41628"/>
                  <a:pt x="125589" y="83256"/>
                  <a:pt x="177800" y="84667"/>
                </a:cubicBezTo>
                <a:cubicBezTo>
                  <a:pt x="230011" y="86078"/>
                  <a:pt x="271639" y="47272"/>
                  <a:pt x="313267" y="84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18" name="Arrow: Right 4">
            <a:extLst>
              <a:ext uri="{FF2B5EF4-FFF2-40B4-BE49-F238E27FC236}">
                <a16:creationId xmlns:a16="http://schemas.microsoft.com/office/drawing/2014/main" id="{84146DC2-AFE0-45CD-9169-3D92382B7924}"/>
              </a:ext>
            </a:extLst>
          </p:cNvPr>
          <p:cNvSpPr/>
          <p:nvPr/>
        </p:nvSpPr>
        <p:spPr bwMode="auto">
          <a:xfrm rot="10800000">
            <a:off x="5929524" y="4362071"/>
            <a:ext cx="504052" cy="30858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008D273-4DC0-4D91-A0D0-B90C38168191}"/>
                  </a:ext>
                </a:extLst>
              </p:cNvPr>
              <p:cNvSpPr txBox="1"/>
              <p:nvPr/>
            </p:nvSpPr>
            <p:spPr>
              <a:xfrm>
                <a:off x="5790683" y="3872113"/>
                <a:ext cx="484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𝒗</m:t>
                          </m:r>
                        </m:e>
                        <m:sub>
                          <m:r>
                            <a:rPr lang="en-US" b="1" i="1">
                              <a:latin typeface="Cambria Math" panose="02040503050406030204" pitchFamily="18" charset="0"/>
                            </a:rPr>
                            <m:t>𝑳</m:t>
                          </m:r>
                        </m:sub>
                      </m:sSub>
                    </m:oMath>
                  </m:oMathPara>
                </a14:m>
                <a:endParaRPr lang="en-US" dirty="0"/>
              </a:p>
            </p:txBody>
          </p:sp>
        </mc:Choice>
        <mc:Fallback xmlns="">
          <p:sp>
            <p:nvSpPr>
              <p:cNvPr id="19" name="TextBox 18">
                <a:extLst>
                  <a:ext uri="{FF2B5EF4-FFF2-40B4-BE49-F238E27FC236}">
                    <a16:creationId xmlns:a16="http://schemas.microsoft.com/office/drawing/2014/main" id="{F008D273-4DC0-4D91-A0D0-B90C38168191}"/>
                  </a:ext>
                </a:extLst>
              </p:cNvPr>
              <p:cNvSpPr txBox="1">
                <a:spLocks noRot="1" noChangeAspect="1" noMove="1" noResize="1" noEditPoints="1" noAdjustHandles="1" noChangeArrowheads="1" noChangeShapeType="1" noTextEdit="1"/>
              </p:cNvSpPr>
              <p:nvPr/>
            </p:nvSpPr>
            <p:spPr>
              <a:xfrm>
                <a:off x="5790683" y="3872113"/>
                <a:ext cx="484363" cy="369332"/>
              </a:xfrm>
              <a:prstGeom prst="rect">
                <a:avLst/>
              </a:prstGeom>
              <a:blipFill>
                <a:blip r:embed="rId5"/>
                <a:stretch>
                  <a:fillRect b="-1639"/>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9437A766-5349-4672-8168-8900E8E3CDE4}"/>
              </a:ext>
            </a:extLst>
          </p:cNvPr>
          <p:cNvSpPr txBox="1"/>
          <p:nvPr/>
        </p:nvSpPr>
        <p:spPr>
          <a:xfrm>
            <a:off x="5952043" y="4862154"/>
            <a:ext cx="442750" cy="369332"/>
          </a:xfrm>
          <a:prstGeom prst="rect">
            <a:avLst/>
          </a:prstGeom>
          <a:noFill/>
        </p:spPr>
        <p:txBody>
          <a:bodyPr wrap="none" rtlCol="0">
            <a:spAutoFit/>
          </a:bodyPr>
          <a:lstStyle/>
          <a:p>
            <a:r>
              <a:rPr lang="en-US" dirty="0"/>
              <a:t>Or</a:t>
            </a:r>
          </a:p>
        </p:txBody>
      </p:sp>
      <p:sp>
        <p:nvSpPr>
          <p:cNvPr id="21" name="Arrow: Right 27">
            <a:extLst>
              <a:ext uri="{FF2B5EF4-FFF2-40B4-BE49-F238E27FC236}">
                <a16:creationId xmlns:a16="http://schemas.microsoft.com/office/drawing/2014/main" id="{85D1F53B-B7B9-43E0-B135-BA0219851E63}"/>
              </a:ext>
            </a:extLst>
          </p:cNvPr>
          <p:cNvSpPr/>
          <p:nvPr/>
        </p:nvSpPr>
        <p:spPr bwMode="auto">
          <a:xfrm>
            <a:off x="5929524" y="5621847"/>
            <a:ext cx="504052" cy="30858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61ABC75-26B8-4C5B-A7CB-611F8FEC7783}"/>
                  </a:ext>
                </a:extLst>
              </p:cNvPr>
              <p:cNvSpPr txBox="1"/>
              <p:nvPr/>
            </p:nvSpPr>
            <p:spPr>
              <a:xfrm>
                <a:off x="5822320" y="5214317"/>
                <a:ext cx="484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𝒗</m:t>
                          </m:r>
                        </m:e>
                        <m:sub>
                          <m:r>
                            <a:rPr lang="en-US" b="1" i="1">
                              <a:latin typeface="Cambria Math" panose="02040503050406030204" pitchFamily="18" charset="0"/>
                            </a:rPr>
                            <m:t>𝑳</m:t>
                          </m:r>
                        </m:sub>
                      </m:sSub>
                    </m:oMath>
                  </m:oMathPara>
                </a14:m>
                <a:endParaRPr lang="en-US" dirty="0"/>
              </a:p>
            </p:txBody>
          </p:sp>
        </mc:Choice>
        <mc:Fallback xmlns="">
          <p:sp>
            <p:nvSpPr>
              <p:cNvPr id="22" name="TextBox 21">
                <a:extLst>
                  <a:ext uri="{FF2B5EF4-FFF2-40B4-BE49-F238E27FC236}">
                    <a16:creationId xmlns:a16="http://schemas.microsoft.com/office/drawing/2014/main" id="{461ABC75-26B8-4C5B-A7CB-611F8FEC7783}"/>
                  </a:ext>
                </a:extLst>
              </p:cNvPr>
              <p:cNvSpPr txBox="1">
                <a:spLocks noRot="1" noChangeAspect="1" noMove="1" noResize="1" noEditPoints="1" noAdjustHandles="1" noChangeArrowheads="1" noChangeShapeType="1" noTextEdit="1"/>
              </p:cNvSpPr>
              <p:nvPr/>
            </p:nvSpPr>
            <p:spPr>
              <a:xfrm>
                <a:off x="5822320" y="5214317"/>
                <a:ext cx="484363" cy="369332"/>
              </a:xfrm>
              <a:prstGeom prst="rect">
                <a:avLst/>
              </a:prstGeom>
              <a:blipFill>
                <a:blip r:embed="rId6"/>
                <a:stretch>
                  <a:fillRect b="-1639"/>
                </a:stretch>
              </a:blipFill>
            </p:spPr>
            <p:txBody>
              <a:bodyPr/>
              <a:lstStyle/>
              <a:p>
                <a:r>
                  <a:rPr lang="en-US">
                    <a:noFill/>
                  </a:rPr>
                  <a:t> </a:t>
                </a:r>
              </a:p>
            </p:txBody>
          </p:sp>
        </mc:Fallback>
      </mc:AlternateContent>
      <p:sp>
        <p:nvSpPr>
          <p:cNvPr id="23" name="Arrow: Right 18">
            <a:extLst>
              <a:ext uri="{FF2B5EF4-FFF2-40B4-BE49-F238E27FC236}">
                <a16:creationId xmlns:a16="http://schemas.microsoft.com/office/drawing/2014/main" id="{C4463EB4-8AAC-41FE-B3ED-7578EFCF3054}"/>
              </a:ext>
            </a:extLst>
          </p:cNvPr>
          <p:cNvSpPr/>
          <p:nvPr/>
        </p:nvSpPr>
        <p:spPr bwMode="auto">
          <a:xfrm>
            <a:off x="2510565" y="5757629"/>
            <a:ext cx="432048" cy="34891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4" name="Freeform: Shape 33">
            <a:extLst>
              <a:ext uri="{FF2B5EF4-FFF2-40B4-BE49-F238E27FC236}">
                <a16:creationId xmlns:a16="http://schemas.microsoft.com/office/drawing/2014/main" id="{15913350-6261-4F27-885B-6C34DBF55C16}"/>
              </a:ext>
            </a:extLst>
          </p:cNvPr>
          <p:cNvSpPr/>
          <p:nvPr/>
        </p:nvSpPr>
        <p:spPr bwMode="auto">
          <a:xfrm rot="804248">
            <a:off x="4577376" y="3595652"/>
            <a:ext cx="824991" cy="3132667"/>
          </a:xfrm>
          <a:custGeom>
            <a:avLst/>
            <a:gdLst>
              <a:gd name="connsiteX0" fmla="*/ 0 w 936365"/>
              <a:gd name="connsiteY0" fmla="*/ 0 h 3132667"/>
              <a:gd name="connsiteX1" fmla="*/ 863600 w 936365"/>
              <a:gd name="connsiteY1" fmla="*/ 1354667 h 3132667"/>
              <a:gd name="connsiteX2" fmla="*/ 829733 w 936365"/>
              <a:gd name="connsiteY2" fmla="*/ 3132667 h 3132667"/>
            </a:gdLst>
            <a:ahLst/>
            <a:cxnLst>
              <a:cxn ang="0">
                <a:pos x="connsiteX0" y="connsiteY0"/>
              </a:cxn>
              <a:cxn ang="0">
                <a:pos x="connsiteX1" y="connsiteY1"/>
              </a:cxn>
              <a:cxn ang="0">
                <a:pos x="connsiteX2" y="connsiteY2"/>
              </a:cxn>
            </a:cxnLst>
            <a:rect l="l" t="t" r="r" b="b"/>
            <a:pathLst>
              <a:path w="936365" h="3132667">
                <a:moveTo>
                  <a:pt x="0" y="0"/>
                </a:moveTo>
                <a:cubicBezTo>
                  <a:pt x="362655" y="416278"/>
                  <a:pt x="725311" y="832556"/>
                  <a:pt x="863600" y="1354667"/>
                </a:cubicBezTo>
                <a:cubicBezTo>
                  <a:pt x="1001889" y="1876778"/>
                  <a:pt x="915811" y="2504722"/>
                  <a:pt x="829733" y="31326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p:sp>
        <p:nvSpPr>
          <p:cNvPr id="25" name="Freeform: Shape 34">
            <a:extLst>
              <a:ext uri="{FF2B5EF4-FFF2-40B4-BE49-F238E27FC236}">
                <a16:creationId xmlns:a16="http://schemas.microsoft.com/office/drawing/2014/main" id="{F7DB91BF-150E-47FD-AA85-9DE80BF76265}"/>
              </a:ext>
            </a:extLst>
          </p:cNvPr>
          <p:cNvSpPr/>
          <p:nvPr/>
        </p:nvSpPr>
        <p:spPr bwMode="auto">
          <a:xfrm rot="804248">
            <a:off x="4816569" y="3610895"/>
            <a:ext cx="824991" cy="3132667"/>
          </a:xfrm>
          <a:custGeom>
            <a:avLst/>
            <a:gdLst>
              <a:gd name="connsiteX0" fmla="*/ 0 w 936365"/>
              <a:gd name="connsiteY0" fmla="*/ 0 h 3132667"/>
              <a:gd name="connsiteX1" fmla="*/ 863600 w 936365"/>
              <a:gd name="connsiteY1" fmla="*/ 1354667 h 3132667"/>
              <a:gd name="connsiteX2" fmla="*/ 829733 w 936365"/>
              <a:gd name="connsiteY2" fmla="*/ 3132667 h 3132667"/>
            </a:gdLst>
            <a:ahLst/>
            <a:cxnLst>
              <a:cxn ang="0">
                <a:pos x="connsiteX0" y="connsiteY0"/>
              </a:cxn>
              <a:cxn ang="0">
                <a:pos x="connsiteX1" y="connsiteY1"/>
              </a:cxn>
              <a:cxn ang="0">
                <a:pos x="connsiteX2" y="connsiteY2"/>
              </a:cxn>
            </a:cxnLst>
            <a:rect l="l" t="t" r="r" b="b"/>
            <a:pathLst>
              <a:path w="936365" h="3132667">
                <a:moveTo>
                  <a:pt x="0" y="0"/>
                </a:moveTo>
                <a:cubicBezTo>
                  <a:pt x="362655" y="416278"/>
                  <a:pt x="725311" y="832556"/>
                  <a:pt x="863600" y="1354667"/>
                </a:cubicBezTo>
                <a:cubicBezTo>
                  <a:pt x="1001889" y="1876778"/>
                  <a:pt x="915811" y="2504722"/>
                  <a:pt x="829733" y="313266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2B99587-FD3F-4E0C-8177-7F50D0C10FE2}"/>
                  </a:ext>
                </a:extLst>
              </p:cNvPr>
              <p:cNvSpPr txBox="1"/>
              <p:nvPr/>
            </p:nvSpPr>
            <p:spPr>
              <a:xfrm>
                <a:off x="2551875" y="6085547"/>
                <a:ext cx="2639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𝑠</m:t>
                          </m:r>
                        </m:sub>
                      </m:sSub>
                    </m:oMath>
                  </m:oMathPara>
                </a14:m>
                <a:endParaRPr lang="en-US" dirty="0"/>
              </a:p>
            </p:txBody>
          </p:sp>
        </mc:Choice>
        <mc:Fallback xmlns="">
          <p:sp>
            <p:nvSpPr>
              <p:cNvPr id="26" name="TextBox 25">
                <a:extLst>
                  <a:ext uri="{FF2B5EF4-FFF2-40B4-BE49-F238E27FC236}">
                    <a16:creationId xmlns:a16="http://schemas.microsoft.com/office/drawing/2014/main" id="{22B99587-FD3F-4E0C-8177-7F50D0C10FE2}"/>
                  </a:ext>
                </a:extLst>
              </p:cNvPr>
              <p:cNvSpPr txBox="1">
                <a:spLocks noRot="1" noChangeAspect="1" noMove="1" noResize="1" noEditPoints="1" noAdjustHandles="1" noChangeArrowheads="1" noChangeShapeType="1" noTextEdit="1"/>
              </p:cNvSpPr>
              <p:nvPr/>
            </p:nvSpPr>
            <p:spPr>
              <a:xfrm>
                <a:off x="2551875" y="6085547"/>
                <a:ext cx="263982" cy="276999"/>
              </a:xfrm>
              <a:prstGeom prst="rect">
                <a:avLst/>
              </a:prstGeom>
              <a:blipFill>
                <a:blip r:embed="rId7"/>
                <a:stretch>
                  <a:fillRect l="-11628" r="-232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64B1FB6-F707-4B79-808C-247481A128DE}"/>
                  </a:ext>
                </a:extLst>
              </p:cNvPr>
              <p:cNvSpPr txBox="1"/>
              <p:nvPr/>
            </p:nvSpPr>
            <p:spPr>
              <a:xfrm>
                <a:off x="2122884" y="1231635"/>
                <a:ext cx="1296957" cy="558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𝐿</m:t>
                          </m:r>
                        </m:sub>
                      </m:sSub>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𝑣</m:t>
                              </m:r>
                              <m:r>
                                <a:rPr lang="en-US" sz="1600" i="1">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𝐿</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𝜆</m:t>
                                  </m:r>
                                </m:e>
                                <m:sub>
                                  <m:r>
                                    <a:rPr lang="en-US" sz="1600" b="0" i="1" smtClean="0">
                                      <a:latin typeface="Cambria Math" panose="02040503050406030204" pitchFamily="18" charset="0"/>
                                    </a:rPr>
                                    <m:t>𝑓𝑟𝑜𝑛𝑡</m:t>
                                  </m:r>
                                </m:sub>
                              </m:sSub>
                            </m:den>
                          </m:f>
                        </m:e>
                      </m:d>
                    </m:oMath>
                  </m:oMathPara>
                </a14:m>
                <a:endParaRPr lang="en-US" sz="1600" dirty="0"/>
              </a:p>
            </p:txBody>
          </p:sp>
        </mc:Choice>
        <mc:Fallback xmlns="">
          <p:sp>
            <p:nvSpPr>
              <p:cNvPr id="27" name="TextBox 26">
                <a:extLst>
                  <a:ext uri="{FF2B5EF4-FFF2-40B4-BE49-F238E27FC236}">
                    <a16:creationId xmlns:a16="http://schemas.microsoft.com/office/drawing/2014/main" id="{B64B1FB6-F707-4B79-808C-247481A128DE}"/>
                  </a:ext>
                </a:extLst>
              </p:cNvPr>
              <p:cNvSpPr txBox="1">
                <a:spLocks noRot="1" noChangeAspect="1" noMove="1" noResize="1" noEditPoints="1" noAdjustHandles="1" noChangeArrowheads="1" noChangeShapeType="1" noTextEdit="1"/>
              </p:cNvSpPr>
              <p:nvPr/>
            </p:nvSpPr>
            <p:spPr>
              <a:xfrm>
                <a:off x="2122884" y="1231635"/>
                <a:ext cx="1296957" cy="558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B49402C7-2D7E-4098-9583-10EF1C6FFE68}"/>
                  </a:ext>
                </a:extLst>
              </p:cNvPr>
              <p:cNvSpPr/>
              <p:nvPr/>
            </p:nvSpPr>
            <p:spPr>
              <a:xfrm>
                <a:off x="2093998" y="1985563"/>
                <a:ext cx="1522917" cy="497187"/>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𝑓𝑟𝑜𝑛𝑡</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𝑣</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𝑠</m:t>
                            </m:r>
                          </m:sub>
                        </m:sSub>
                      </m:den>
                    </m:f>
                  </m:oMath>
                </a14:m>
                <a:r>
                  <a:rPr lang="en-US" dirty="0"/>
                  <a:t> </a:t>
                </a:r>
              </a:p>
            </p:txBody>
          </p:sp>
        </mc:Choice>
        <mc:Fallback xmlns="">
          <p:sp>
            <p:nvSpPr>
              <p:cNvPr id="28" name="Rectangle 27">
                <a:extLst>
                  <a:ext uri="{FF2B5EF4-FFF2-40B4-BE49-F238E27FC236}">
                    <a16:creationId xmlns:a16="http://schemas.microsoft.com/office/drawing/2014/main" id="{B49402C7-2D7E-4098-9583-10EF1C6FFE68}"/>
                  </a:ext>
                </a:extLst>
              </p:cNvPr>
              <p:cNvSpPr>
                <a:spLocks noRot="1" noChangeAspect="1" noMove="1" noResize="1" noEditPoints="1" noAdjustHandles="1" noChangeArrowheads="1" noChangeShapeType="1" noTextEdit="1"/>
              </p:cNvSpPr>
              <p:nvPr/>
            </p:nvSpPr>
            <p:spPr>
              <a:xfrm>
                <a:off x="2093998" y="1985563"/>
                <a:ext cx="1522917" cy="497187"/>
              </a:xfrm>
              <a:prstGeom prst="rect">
                <a:avLst/>
              </a:prstGeom>
              <a:blipFill>
                <a:blip r:embed="rId9"/>
                <a:stretch>
                  <a:fillRect b="-6173"/>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4A9EFDCE-E393-4071-AE35-E5F846C1A7B5}"/>
              </a:ext>
            </a:extLst>
          </p:cNvPr>
          <p:cNvSpPr txBox="1"/>
          <p:nvPr/>
        </p:nvSpPr>
        <p:spPr>
          <a:xfrm>
            <a:off x="451911" y="713058"/>
            <a:ext cx="2956002" cy="369332"/>
          </a:xfrm>
          <a:prstGeom prst="rect">
            <a:avLst/>
          </a:prstGeom>
          <a:noFill/>
        </p:spPr>
        <p:txBody>
          <a:bodyPr wrap="none" rtlCol="0">
            <a:spAutoFit/>
          </a:bodyPr>
          <a:lstStyle/>
          <a:p>
            <a:r>
              <a:rPr lang="en-US" dirty="0"/>
              <a:t>Listener in front of the source:</a:t>
            </a:r>
          </a:p>
        </p:txBody>
      </p:sp>
      <p:sp>
        <p:nvSpPr>
          <p:cNvPr id="30" name="Arrow: Right 87">
            <a:extLst>
              <a:ext uri="{FF2B5EF4-FFF2-40B4-BE49-F238E27FC236}">
                <a16:creationId xmlns:a16="http://schemas.microsoft.com/office/drawing/2014/main" id="{5422D6C7-F065-4CAB-8AB8-B6FA4FAB7D1F}"/>
              </a:ext>
            </a:extLst>
          </p:cNvPr>
          <p:cNvSpPr/>
          <p:nvPr/>
        </p:nvSpPr>
        <p:spPr bwMode="auto">
          <a:xfrm>
            <a:off x="3633529" y="1698940"/>
            <a:ext cx="327393" cy="2953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7AC7254-E73D-4B36-A454-9F3F58D11D36}"/>
                  </a:ext>
                </a:extLst>
              </p:cNvPr>
              <p:cNvSpPr txBox="1"/>
              <p:nvPr/>
            </p:nvSpPr>
            <p:spPr>
              <a:xfrm>
                <a:off x="4007821" y="1564831"/>
                <a:ext cx="1500283" cy="5532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𝐿</m:t>
                          </m:r>
                        </m:sub>
                      </m:sSub>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𝑣</m:t>
                              </m:r>
                              <m:r>
                                <a:rPr lang="en-US" sz="1600" i="1">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𝐿</m:t>
                                  </m:r>
                                </m:sub>
                              </m:sSub>
                            </m:num>
                            <m:den>
                              <m:r>
                                <a:rPr lang="en-US" sz="1600" i="1">
                                  <a:latin typeface="Cambria Math" panose="02040503050406030204" pitchFamily="18" charset="0"/>
                                </a:rPr>
                                <m:t>𝑣</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i="1">
                                      <a:latin typeface="Cambria Math" panose="02040503050406030204" pitchFamily="18" charset="0"/>
                                    </a:rPr>
                                    <m:t>𝑠</m:t>
                                  </m:r>
                                </m:sub>
                              </m:sSub>
                            </m:den>
                          </m:f>
                        </m:e>
                      </m:d>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𝑆</m:t>
                          </m:r>
                        </m:sub>
                      </m:sSub>
                    </m:oMath>
                  </m:oMathPara>
                </a14:m>
                <a:endParaRPr lang="en-US" sz="1600" dirty="0"/>
              </a:p>
            </p:txBody>
          </p:sp>
        </mc:Choice>
        <mc:Fallback xmlns="">
          <p:sp>
            <p:nvSpPr>
              <p:cNvPr id="31" name="TextBox 30">
                <a:extLst>
                  <a:ext uri="{FF2B5EF4-FFF2-40B4-BE49-F238E27FC236}">
                    <a16:creationId xmlns:a16="http://schemas.microsoft.com/office/drawing/2014/main" id="{27AC7254-E73D-4B36-A454-9F3F58D11D36}"/>
                  </a:ext>
                </a:extLst>
              </p:cNvPr>
              <p:cNvSpPr txBox="1">
                <a:spLocks noRot="1" noChangeAspect="1" noMove="1" noResize="1" noEditPoints="1" noAdjustHandles="1" noChangeArrowheads="1" noChangeShapeType="1" noTextEdit="1"/>
              </p:cNvSpPr>
              <p:nvPr/>
            </p:nvSpPr>
            <p:spPr>
              <a:xfrm>
                <a:off x="4007821" y="1564831"/>
                <a:ext cx="1500283" cy="553228"/>
              </a:xfrm>
              <a:prstGeom prst="rect">
                <a:avLst/>
              </a:prstGeom>
              <a:blipFill>
                <a:blip r:embed="rId10"/>
                <a:stretch>
                  <a:fillRect b="-1111"/>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A5A7D63B-FA6D-4624-932E-1F967C7297FC}"/>
              </a:ext>
            </a:extLst>
          </p:cNvPr>
          <p:cNvCxnSpPr/>
          <p:nvPr/>
        </p:nvCxnSpPr>
        <p:spPr bwMode="auto">
          <a:xfrm flipV="1">
            <a:off x="2363545" y="2402402"/>
            <a:ext cx="0" cy="40037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32">
            <a:extLst>
              <a:ext uri="{FF2B5EF4-FFF2-40B4-BE49-F238E27FC236}">
                <a16:creationId xmlns:a16="http://schemas.microsoft.com/office/drawing/2014/main" id="{98F5841F-72F2-4916-80EF-57AEBBA13A64}"/>
              </a:ext>
            </a:extLst>
          </p:cNvPr>
          <p:cNvSpPr txBox="1"/>
          <p:nvPr/>
        </p:nvSpPr>
        <p:spPr>
          <a:xfrm>
            <a:off x="2139161" y="2814372"/>
            <a:ext cx="2934650" cy="369332"/>
          </a:xfrm>
          <a:prstGeom prst="rect">
            <a:avLst/>
          </a:prstGeom>
          <a:noFill/>
        </p:spPr>
        <p:txBody>
          <a:bodyPr wrap="none" rtlCol="0">
            <a:spAutoFit/>
          </a:bodyPr>
          <a:lstStyle/>
          <a:p>
            <a:r>
              <a:rPr lang="en-US" dirty="0"/>
              <a:t>Wavelength in front the source</a:t>
            </a:r>
          </a:p>
        </p:txBody>
      </p:sp>
      <p:cxnSp>
        <p:nvCxnSpPr>
          <p:cNvPr id="34" name="Straight Arrow Connector 33">
            <a:extLst>
              <a:ext uri="{FF2B5EF4-FFF2-40B4-BE49-F238E27FC236}">
                <a16:creationId xmlns:a16="http://schemas.microsoft.com/office/drawing/2014/main" id="{828038B3-CF49-40C7-8504-F18C34DA8DD2}"/>
              </a:ext>
            </a:extLst>
          </p:cNvPr>
          <p:cNvCxnSpPr/>
          <p:nvPr/>
        </p:nvCxnSpPr>
        <p:spPr bwMode="auto">
          <a:xfrm>
            <a:off x="3753119" y="6669360"/>
            <a:ext cx="415606"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FC7D420-47A9-433A-B8E4-5D965D0C743B}"/>
                  </a:ext>
                </a:extLst>
              </p:cNvPr>
              <p:cNvSpPr/>
              <p:nvPr/>
            </p:nvSpPr>
            <p:spPr>
              <a:xfrm>
                <a:off x="3587779" y="6249323"/>
                <a:ext cx="835613"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𝑓𝑟𝑜𝑛𝑡</m:t>
                          </m:r>
                        </m:sub>
                      </m:sSub>
                    </m:oMath>
                  </m:oMathPara>
                </a14:m>
                <a:endParaRPr lang="en-US" dirty="0"/>
              </a:p>
            </p:txBody>
          </p:sp>
        </mc:Choice>
        <mc:Fallback xmlns="">
          <p:sp>
            <p:nvSpPr>
              <p:cNvPr id="35" name="Rectangle 34">
                <a:extLst>
                  <a:ext uri="{FF2B5EF4-FFF2-40B4-BE49-F238E27FC236}">
                    <a16:creationId xmlns:a16="http://schemas.microsoft.com/office/drawing/2014/main" id="{FFC7D420-47A9-433A-B8E4-5D965D0C743B}"/>
                  </a:ext>
                </a:extLst>
              </p:cNvPr>
              <p:cNvSpPr>
                <a:spLocks noRot="1" noChangeAspect="1" noMove="1" noResize="1" noEditPoints="1" noAdjustHandles="1" noChangeArrowheads="1" noChangeShapeType="1" noTextEdit="1"/>
              </p:cNvSpPr>
              <p:nvPr/>
            </p:nvSpPr>
            <p:spPr>
              <a:xfrm>
                <a:off x="3587779" y="6249323"/>
                <a:ext cx="835613" cy="391582"/>
              </a:xfrm>
              <a:prstGeom prst="rect">
                <a:avLst/>
              </a:prstGeom>
              <a:blipFill>
                <a:blip r:embed="rId11"/>
                <a:stretch>
                  <a:fillRect b="-10938"/>
                </a:stretch>
              </a:blipFill>
            </p:spPr>
            <p:txBody>
              <a:bodyPr/>
              <a:lstStyle/>
              <a:p>
                <a:r>
                  <a:rPr lang="en-US">
                    <a:noFill/>
                  </a:rPr>
                  <a:t> </a:t>
                </a:r>
              </a:p>
            </p:txBody>
          </p:sp>
        </mc:Fallback>
      </mc:AlternateContent>
    </p:spTree>
    <p:extLst>
      <p:ext uri="{BB962C8B-B14F-4D97-AF65-F5344CB8AC3E}">
        <p14:creationId xmlns:p14="http://schemas.microsoft.com/office/powerpoint/2010/main" val="64502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animBg="1"/>
      <p:bldP spid="31"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54AD-5DB5-40E4-A0ED-AE28F9439BCB}"/>
              </a:ext>
            </a:extLst>
          </p:cNvPr>
          <p:cNvSpPr>
            <a:spLocks noGrp="1"/>
          </p:cNvSpPr>
          <p:nvPr>
            <p:ph type="title"/>
          </p:nvPr>
        </p:nvSpPr>
        <p:spPr>
          <a:xfrm>
            <a:off x="755576" y="26098"/>
            <a:ext cx="8229600" cy="1143000"/>
          </a:xfrm>
        </p:spPr>
        <p:txBody>
          <a:bodyPr/>
          <a:lstStyle/>
          <a:p>
            <a:r>
              <a:rPr lang="en-US" sz="3200" dirty="0"/>
              <a:t>Superposition between two pulses counter-propagating.</a:t>
            </a:r>
          </a:p>
        </p:txBody>
      </p:sp>
      <p:sp>
        <p:nvSpPr>
          <p:cNvPr id="4" name="Slide Number Placeholder 3">
            <a:extLst>
              <a:ext uri="{FF2B5EF4-FFF2-40B4-BE49-F238E27FC236}">
                <a16:creationId xmlns:a16="http://schemas.microsoft.com/office/drawing/2014/main" id="{59B12271-782B-4581-BE26-F0C707CED2D4}"/>
              </a:ext>
            </a:extLst>
          </p:cNvPr>
          <p:cNvSpPr>
            <a:spLocks noGrp="1"/>
          </p:cNvSpPr>
          <p:nvPr>
            <p:ph type="sldNum" sz="quarter" idx="10"/>
          </p:nvPr>
        </p:nvSpPr>
        <p:spPr/>
        <p:txBody>
          <a:bodyPr/>
          <a:lstStyle/>
          <a:p>
            <a:fld id="{41A7B2A6-4997-4D6A-A223-B65D77C6B4A9}" type="slidenum">
              <a:rPr lang="en-US" altLang="zh-CN" smtClean="0"/>
              <a:pPr/>
              <a:t>9</a:t>
            </a:fld>
            <a:endParaRPr lang="en-US" altLang="zh-CN"/>
          </a:p>
        </p:txBody>
      </p:sp>
      <p:pic>
        <p:nvPicPr>
          <p:cNvPr id="8" name="Picture 7">
            <a:extLst>
              <a:ext uri="{FF2B5EF4-FFF2-40B4-BE49-F238E27FC236}">
                <a16:creationId xmlns:a16="http://schemas.microsoft.com/office/drawing/2014/main" id="{8E671E23-3E3B-43F3-937D-0D571091A1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447800"/>
            <a:ext cx="5628084" cy="5134392"/>
          </a:xfrm>
          <a:prstGeom prst="rect">
            <a:avLst/>
          </a:prstGeom>
          <a:noFill/>
          <a:ln>
            <a:noFill/>
          </a:ln>
        </p:spPr>
      </p:pic>
      <p:sp>
        <p:nvSpPr>
          <p:cNvPr id="3" name="Rectangle 2">
            <a:extLst>
              <a:ext uri="{FF2B5EF4-FFF2-40B4-BE49-F238E27FC236}">
                <a16:creationId xmlns:a16="http://schemas.microsoft.com/office/drawing/2014/main" id="{73528DEC-4FA6-4830-BF99-FC76B8E2B818}"/>
              </a:ext>
            </a:extLst>
          </p:cNvPr>
          <p:cNvSpPr/>
          <p:nvPr/>
        </p:nvSpPr>
        <p:spPr>
          <a:xfrm>
            <a:off x="899592" y="2924944"/>
            <a:ext cx="6480720" cy="37250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29545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90</a:t>
            </a:fld>
            <a:endParaRPr lang="en-US" altLang="zh-CN"/>
          </a:p>
        </p:txBody>
      </p:sp>
      <mc:AlternateContent xmlns:mc="http://schemas.openxmlformats.org/markup-compatibility/2006" xmlns:a14="http://schemas.microsoft.com/office/drawing/2010/main">
        <mc:Choice Requires="a14">
          <p:sp>
            <p:nvSpPr>
              <p:cNvPr id="5" name="Title 1">
                <a:extLst>
                  <a:ext uri="{FF2B5EF4-FFF2-40B4-BE49-F238E27FC236}">
                    <a16:creationId xmlns:a16="http://schemas.microsoft.com/office/drawing/2014/main" id="{58324254-9DB6-4EFB-ACA3-AF038B454E05}"/>
                  </a:ext>
                </a:extLst>
              </p:cNvPr>
              <p:cNvSpPr>
                <a:spLocks noGrp="1"/>
              </p:cNvSpPr>
              <p:nvPr>
                <p:ph type="title"/>
              </p:nvPr>
            </p:nvSpPr>
            <p:spPr>
              <a:xfrm>
                <a:off x="616486" y="173131"/>
                <a:ext cx="8229600" cy="1143000"/>
              </a:xfrm>
            </p:spPr>
            <p:txBody>
              <a:bodyPr/>
              <a:lstStyle/>
              <a:p>
                <a:r>
                  <a:rPr lang="en-US" sz="2400" dirty="0"/>
                  <a:t>The listener and the source are moving in the same or opposite directions at velocity </a:t>
                </a:r>
                <a14:m>
                  <m:oMath xmlns:m="http://schemas.openxmlformats.org/officeDocument/2006/math">
                    <m:sSub>
                      <m:sSubPr>
                        <m:ctrlPr>
                          <a:rPr lang="en-US" sz="2400"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1" i="1" smtClean="0">
                            <a:latin typeface="Cambria Math" panose="02040503050406030204" pitchFamily="18" charset="0"/>
                          </a:rPr>
                          <m:t>𝑺</m:t>
                        </m:r>
                      </m:sub>
                    </m:sSub>
                  </m:oMath>
                </a14:m>
                <a:endParaRPr lang="en-US" sz="2400" dirty="0"/>
              </a:p>
            </p:txBody>
          </p:sp>
        </mc:Choice>
        <mc:Fallback xmlns="">
          <p:sp>
            <p:nvSpPr>
              <p:cNvPr id="5" name="Title 1">
                <a:extLst>
                  <a:ext uri="{FF2B5EF4-FFF2-40B4-BE49-F238E27FC236}">
                    <a16:creationId xmlns:a16="http://schemas.microsoft.com/office/drawing/2014/main" id="{58324254-9DB6-4EFB-ACA3-AF038B454E05}"/>
                  </a:ext>
                </a:extLst>
              </p:cNvPr>
              <p:cNvSpPr>
                <a:spLocks noGrp="1" noRot="1" noChangeAspect="1" noMove="1" noResize="1" noEditPoints="1" noAdjustHandles="1" noChangeArrowheads="1" noChangeShapeType="1" noTextEdit="1"/>
              </p:cNvSpPr>
              <p:nvPr>
                <p:ph type="title"/>
              </p:nvPr>
            </p:nvSpPr>
            <p:spPr>
              <a:xfrm>
                <a:off x="616486" y="173131"/>
                <a:ext cx="8229600" cy="1143000"/>
              </a:xfrm>
              <a:blipFill>
                <a:blip r:embed="rId3"/>
                <a:stretch>
                  <a:fillRect t="-37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4AD30E33-1784-486C-9AB5-4DDC9F0FE14D}"/>
                  </a:ext>
                </a:extLst>
              </p:cNvPr>
              <p:cNvSpPr>
                <a:spLocks noGrp="1"/>
              </p:cNvSpPr>
              <p:nvPr>
                <p:ph idx="1"/>
              </p:nvPr>
            </p:nvSpPr>
            <p:spPr>
              <a:xfrm>
                <a:off x="245056" y="1135285"/>
                <a:ext cx="8791440" cy="4525963"/>
              </a:xfrm>
            </p:spPr>
            <p:txBody>
              <a:bodyPr/>
              <a:lstStyle/>
              <a:p>
                <a:r>
                  <a:rPr lang="en-US" sz="2000" dirty="0"/>
                  <a:t>The source move toward the listener or in the opposite direction at the velocity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𝑆</m:t>
                        </m:r>
                      </m:sub>
                    </m:sSub>
                  </m:oMath>
                </a14:m>
                <a:r>
                  <a:rPr lang="en-US" sz="2000" dirty="0"/>
                  <a:t>. The listener can be in front or behind the source and move at the velocity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𝐿</m:t>
                        </m:r>
                      </m:sub>
                    </m:sSub>
                  </m:oMath>
                </a14:m>
                <a:r>
                  <a:rPr lang="en-US" sz="2000" dirty="0"/>
                  <a:t>. The sound waves propagates at the velocity </a:t>
                </a:r>
                <a14:m>
                  <m:oMath xmlns:m="http://schemas.openxmlformats.org/officeDocument/2006/math">
                    <m:r>
                      <a:rPr lang="en-US" sz="2000" b="0" i="1" smtClean="0">
                        <a:latin typeface="Cambria Math" panose="02040503050406030204" pitchFamily="18" charset="0"/>
                      </a:rPr>
                      <m:t>𝑣</m:t>
                    </m:r>
                  </m:oMath>
                </a14:m>
                <a:r>
                  <a:rPr lang="en-US" sz="2000" dirty="0"/>
                  <a:t>.</a:t>
                </a:r>
              </a:p>
              <a:p>
                <a:endParaRPr lang="en-US" sz="2000" dirty="0"/>
              </a:p>
            </p:txBody>
          </p:sp>
        </mc:Choice>
        <mc:Fallback xmlns="">
          <p:sp>
            <p:nvSpPr>
              <p:cNvPr id="6" name="Content Placeholder 2">
                <a:extLst>
                  <a:ext uri="{FF2B5EF4-FFF2-40B4-BE49-F238E27FC236}">
                    <a16:creationId xmlns:a16="http://schemas.microsoft.com/office/drawing/2014/main" id="{4AD30E33-1784-486C-9AB5-4DDC9F0FE14D}"/>
                  </a:ext>
                </a:extLst>
              </p:cNvPr>
              <p:cNvSpPr>
                <a:spLocks noGrp="1" noRot="1" noChangeAspect="1" noMove="1" noResize="1" noEditPoints="1" noAdjustHandles="1" noChangeArrowheads="1" noChangeShapeType="1" noTextEdit="1"/>
              </p:cNvSpPr>
              <p:nvPr>
                <p:ph idx="1"/>
              </p:nvPr>
            </p:nvSpPr>
            <p:spPr>
              <a:xfrm>
                <a:off x="245056" y="1135285"/>
                <a:ext cx="8791440" cy="4525963"/>
              </a:xfrm>
              <a:blipFill>
                <a:blip r:embed="rId4"/>
                <a:stretch>
                  <a:fillRect l="-624" t="-538" r="-277"/>
                </a:stretch>
              </a:blipFill>
            </p:spPr>
            <p:txBody>
              <a:bodyPr/>
              <a:lstStyle/>
              <a:p>
                <a:r>
                  <a:rPr lang="en-US">
                    <a:noFill/>
                  </a:rPr>
                  <a:t> </a:t>
                </a:r>
              </a:p>
            </p:txBody>
          </p:sp>
        </mc:Fallback>
      </mc:AlternateContent>
    </p:spTree>
    <p:extLst>
      <p:ext uri="{BB962C8B-B14F-4D97-AF65-F5344CB8AC3E}">
        <p14:creationId xmlns:p14="http://schemas.microsoft.com/office/powerpoint/2010/main" val="35761189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91</a:t>
            </a:fld>
            <a:endParaRPr lang="en-US" altLang="zh-CN"/>
          </a:p>
        </p:txBody>
      </p:sp>
      <mc:AlternateContent xmlns:mc="http://schemas.openxmlformats.org/markup-compatibility/2006" xmlns:a14="http://schemas.microsoft.com/office/drawing/2010/main">
        <mc:Choice Requires="a14">
          <p:sp>
            <p:nvSpPr>
              <p:cNvPr id="5" name="Title 1">
                <a:extLst>
                  <a:ext uri="{FF2B5EF4-FFF2-40B4-BE49-F238E27FC236}">
                    <a16:creationId xmlns:a16="http://schemas.microsoft.com/office/drawing/2014/main" id="{58324254-9DB6-4EFB-ACA3-AF038B454E05}"/>
                  </a:ext>
                </a:extLst>
              </p:cNvPr>
              <p:cNvSpPr>
                <a:spLocks noGrp="1"/>
              </p:cNvSpPr>
              <p:nvPr>
                <p:ph type="title"/>
              </p:nvPr>
            </p:nvSpPr>
            <p:spPr>
              <a:xfrm>
                <a:off x="616486" y="173131"/>
                <a:ext cx="8229600" cy="1143000"/>
              </a:xfrm>
            </p:spPr>
            <p:txBody>
              <a:bodyPr/>
              <a:lstStyle/>
              <a:p>
                <a:r>
                  <a:rPr lang="en-US" sz="2400" dirty="0"/>
                  <a:t>The listener and the source are moving in the same or opposite directions at velocity </a:t>
                </a:r>
                <a14:m>
                  <m:oMath xmlns:m="http://schemas.openxmlformats.org/officeDocument/2006/math">
                    <m:sSub>
                      <m:sSubPr>
                        <m:ctrlPr>
                          <a:rPr lang="en-US" sz="2400"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1" i="1" smtClean="0">
                            <a:latin typeface="Cambria Math" panose="02040503050406030204" pitchFamily="18" charset="0"/>
                          </a:rPr>
                          <m:t>𝑺</m:t>
                        </m:r>
                      </m:sub>
                    </m:sSub>
                  </m:oMath>
                </a14:m>
                <a:endParaRPr lang="en-US" sz="2400" dirty="0"/>
              </a:p>
            </p:txBody>
          </p:sp>
        </mc:Choice>
        <mc:Fallback xmlns="">
          <p:sp>
            <p:nvSpPr>
              <p:cNvPr id="5" name="Title 1">
                <a:extLst>
                  <a:ext uri="{FF2B5EF4-FFF2-40B4-BE49-F238E27FC236}">
                    <a16:creationId xmlns:a16="http://schemas.microsoft.com/office/drawing/2014/main" id="{58324254-9DB6-4EFB-ACA3-AF038B454E05}"/>
                  </a:ext>
                </a:extLst>
              </p:cNvPr>
              <p:cNvSpPr>
                <a:spLocks noGrp="1" noRot="1" noChangeAspect="1" noMove="1" noResize="1" noEditPoints="1" noAdjustHandles="1" noChangeArrowheads="1" noChangeShapeType="1" noTextEdit="1"/>
              </p:cNvSpPr>
              <p:nvPr>
                <p:ph type="title"/>
              </p:nvPr>
            </p:nvSpPr>
            <p:spPr>
              <a:xfrm>
                <a:off x="616486" y="173131"/>
                <a:ext cx="8229600" cy="1143000"/>
              </a:xfrm>
              <a:blipFill>
                <a:blip r:embed="rId3"/>
                <a:stretch>
                  <a:fillRect t="-37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4AD30E33-1784-486C-9AB5-4DDC9F0FE14D}"/>
                  </a:ext>
                </a:extLst>
              </p:cNvPr>
              <p:cNvSpPr>
                <a:spLocks noGrp="1"/>
              </p:cNvSpPr>
              <p:nvPr>
                <p:ph idx="1"/>
              </p:nvPr>
            </p:nvSpPr>
            <p:spPr>
              <a:xfrm>
                <a:off x="245056" y="1135285"/>
                <a:ext cx="8791440" cy="4525963"/>
              </a:xfrm>
            </p:spPr>
            <p:txBody>
              <a:bodyPr/>
              <a:lstStyle/>
              <a:p>
                <a:r>
                  <a:rPr lang="en-US" sz="2000" dirty="0"/>
                  <a:t>The source move toward the listener or in the opposite direction at the velocity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𝑆</m:t>
                        </m:r>
                      </m:sub>
                    </m:sSub>
                  </m:oMath>
                </a14:m>
                <a:r>
                  <a:rPr lang="en-US" sz="2000" dirty="0"/>
                  <a:t>. The listener can be in front or behind the source and move at the velocity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𝐿</m:t>
                        </m:r>
                      </m:sub>
                    </m:sSub>
                  </m:oMath>
                </a14:m>
                <a:r>
                  <a:rPr lang="en-US" sz="2000" dirty="0"/>
                  <a:t>. The sound waves propagates at the velocity </a:t>
                </a:r>
                <a14:m>
                  <m:oMath xmlns:m="http://schemas.openxmlformats.org/officeDocument/2006/math">
                    <m:r>
                      <a:rPr lang="en-US" sz="2000" b="0" i="1" smtClean="0">
                        <a:latin typeface="Cambria Math" panose="02040503050406030204" pitchFamily="18" charset="0"/>
                      </a:rPr>
                      <m:t>𝑣</m:t>
                    </m:r>
                  </m:oMath>
                </a14:m>
                <a:r>
                  <a:rPr lang="en-US" sz="2000" dirty="0"/>
                  <a:t>.</a:t>
                </a:r>
              </a:p>
              <a:p>
                <a:r>
                  <a:rPr lang="en-US" sz="2000" dirty="0"/>
                  <a:t>The frequency of the wave sound produced by the source when the source don’t move is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𝑆</m:t>
                        </m:r>
                      </m:sub>
                    </m:sSub>
                  </m:oMath>
                </a14:m>
                <a:r>
                  <a:rPr lang="en-US" sz="2000" dirty="0"/>
                  <a:t>.</a:t>
                </a:r>
              </a:p>
              <a:p>
                <a:r>
                  <a:rPr lang="en-US" sz="2000" dirty="0"/>
                  <a:t>The wavelength in front of the source and behind the source when the source move are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𝑏𝑒h𝑖𝑛𝑑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𝑣</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𝑠</m:t>
                            </m:r>
                          </m:sub>
                        </m:sSub>
                      </m:den>
                    </m:f>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𝑓𝑟𝑜𝑛𝑡</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𝑣</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𝑠</m:t>
                            </m:r>
                          </m:sub>
                        </m:sSub>
                      </m:den>
                    </m:f>
                  </m:oMath>
                </a14:m>
                <a:r>
                  <a:rPr lang="en-US" sz="2000" dirty="0"/>
                  <a:t> </a:t>
                </a:r>
              </a:p>
              <a:p>
                <a:endParaRPr lang="en-US" sz="2000" dirty="0"/>
              </a:p>
            </p:txBody>
          </p:sp>
        </mc:Choice>
        <mc:Fallback xmlns="">
          <p:sp>
            <p:nvSpPr>
              <p:cNvPr id="6" name="Content Placeholder 2">
                <a:extLst>
                  <a:ext uri="{FF2B5EF4-FFF2-40B4-BE49-F238E27FC236}">
                    <a16:creationId xmlns:a16="http://schemas.microsoft.com/office/drawing/2014/main" id="{4AD30E33-1784-486C-9AB5-4DDC9F0FE14D}"/>
                  </a:ext>
                </a:extLst>
              </p:cNvPr>
              <p:cNvSpPr>
                <a:spLocks noGrp="1" noRot="1" noChangeAspect="1" noMove="1" noResize="1" noEditPoints="1" noAdjustHandles="1" noChangeArrowheads="1" noChangeShapeType="1" noTextEdit="1"/>
              </p:cNvSpPr>
              <p:nvPr>
                <p:ph idx="1"/>
              </p:nvPr>
            </p:nvSpPr>
            <p:spPr>
              <a:xfrm>
                <a:off x="245056" y="1135285"/>
                <a:ext cx="8791440" cy="4525963"/>
              </a:xfrm>
              <a:blipFill>
                <a:blip r:embed="rId4"/>
                <a:stretch>
                  <a:fillRect l="-624" t="-538" r="-277"/>
                </a:stretch>
              </a:blipFill>
            </p:spPr>
            <p:txBody>
              <a:bodyPr/>
              <a:lstStyle/>
              <a:p>
                <a:r>
                  <a:rPr lang="en-US">
                    <a:noFill/>
                  </a:rPr>
                  <a:t> </a:t>
                </a:r>
              </a:p>
            </p:txBody>
          </p:sp>
        </mc:Fallback>
      </mc:AlternateContent>
    </p:spTree>
    <p:extLst>
      <p:ext uri="{BB962C8B-B14F-4D97-AF65-F5344CB8AC3E}">
        <p14:creationId xmlns:p14="http://schemas.microsoft.com/office/powerpoint/2010/main" val="36094808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92</a:t>
            </a:fld>
            <a:endParaRPr lang="en-US" altLang="zh-CN"/>
          </a:p>
        </p:txBody>
      </p:sp>
      <p:sp>
        <p:nvSpPr>
          <p:cNvPr id="3" name="Rectangle: Rounded Corners 22">
            <a:extLst>
              <a:ext uri="{FF2B5EF4-FFF2-40B4-BE49-F238E27FC236}">
                <a16:creationId xmlns:a16="http://schemas.microsoft.com/office/drawing/2014/main" id="{9EC4A0F5-A601-44C9-A8C2-A9B42A4CF1E3}"/>
              </a:ext>
            </a:extLst>
          </p:cNvPr>
          <p:cNvSpPr/>
          <p:nvPr/>
        </p:nvSpPr>
        <p:spPr bwMode="auto">
          <a:xfrm>
            <a:off x="2906014" y="4216998"/>
            <a:ext cx="4834338" cy="1444249"/>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5" name="Title 1">
                <a:extLst>
                  <a:ext uri="{FF2B5EF4-FFF2-40B4-BE49-F238E27FC236}">
                    <a16:creationId xmlns:a16="http://schemas.microsoft.com/office/drawing/2014/main" id="{58324254-9DB6-4EFB-ACA3-AF038B454E05}"/>
                  </a:ext>
                </a:extLst>
              </p:cNvPr>
              <p:cNvSpPr>
                <a:spLocks noGrp="1"/>
              </p:cNvSpPr>
              <p:nvPr>
                <p:ph type="title"/>
              </p:nvPr>
            </p:nvSpPr>
            <p:spPr>
              <a:xfrm>
                <a:off x="616486" y="173131"/>
                <a:ext cx="8229600" cy="1143000"/>
              </a:xfrm>
            </p:spPr>
            <p:txBody>
              <a:bodyPr/>
              <a:lstStyle/>
              <a:p>
                <a:r>
                  <a:rPr lang="en-US" sz="2400" dirty="0"/>
                  <a:t>The listener and the source are moving in the same or opposite directions at velocity </a:t>
                </a:r>
                <a14:m>
                  <m:oMath xmlns:m="http://schemas.openxmlformats.org/officeDocument/2006/math">
                    <m:sSub>
                      <m:sSubPr>
                        <m:ctrlPr>
                          <a:rPr lang="en-US" sz="2400"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1" i="1" smtClean="0">
                            <a:latin typeface="Cambria Math" panose="02040503050406030204" pitchFamily="18" charset="0"/>
                          </a:rPr>
                          <m:t>𝑺</m:t>
                        </m:r>
                      </m:sub>
                    </m:sSub>
                  </m:oMath>
                </a14:m>
                <a:endParaRPr lang="en-US" sz="2400" dirty="0"/>
              </a:p>
            </p:txBody>
          </p:sp>
        </mc:Choice>
        <mc:Fallback xmlns="">
          <p:sp>
            <p:nvSpPr>
              <p:cNvPr id="5" name="Title 1">
                <a:extLst>
                  <a:ext uri="{FF2B5EF4-FFF2-40B4-BE49-F238E27FC236}">
                    <a16:creationId xmlns:a16="http://schemas.microsoft.com/office/drawing/2014/main" id="{58324254-9DB6-4EFB-ACA3-AF038B454E05}"/>
                  </a:ext>
                </a:extLst>
              </p:cNvPr>
              <p:cNvSpPr>
                <a:spLocks noGrp="1" noRot="1" noChangeAspect="1" noMove="1" noResize="1" noEditPoints="1" noAdjustHandles="1" noChangeArrowheads="1" noChangeShapeType="1" noTextEdit="1"/>
              </p:cNvSpPr>
              <p:nvPr>
                <p:ph type="title"/>
              </p:nvPr>
            </p:nvSpPr>
            <p:spPr>
              <a:xfrm>
                <a:off x="616486" y="173131"/>
                <a:ext cx="8229600" cy="1143000"/>
              </a:xfrm>
              <a:blipFill>
                <a:blip r:embed="rId3"/>
                <a:stretch>
                  <a:fillRect t="-37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4AD30E33-1784-486C-9AB5-4DDC9F0FE14D}"/>
                  </a:ext>
                </a:extLst>
              </p:cNvPr>
              <p:cNvSpPr>
                <a:spLocks noGrp="1"/>
              </p:cNvSpPr>
              <p:nvPr>
                <p:ph idx="1"/>
              </p:nvPr>
            </p:nvSpPr>
            <p:spPr>
              <a:xfrm>
                <a:off x="245056" y="1135285"/>
                <a:ext cx="8791440" cy="4525963"/>
              </a:xfrm>
            </p:spPr>
            <p:txBody>
              <a:bodyPr/>
              <a:lstStyle/>
              <a:p>
                <a:r>
                  <a:rPr lang="en-US" sz="2000" dirty="0"/>
                  <a:t>The source move toward the listener or in the opposite direction at the velocity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𝑆</m:t>
                        </m:r>
                      </m:sub>
                    </m:sSub>
                  </m:oMath>
                </a14:m>
                <a:r>
                  <a:rPr lang="en-US" sz="2000" dirty="0"/>
                  <a:t>. The listener can be in front or behind the source and move at the velocity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𝐿</m:t>
                        </m:r>
                      </m:sub>
                    </m:sSub>
                  </m:oMath>
                </a14:m>
                <a:r>
                  <a:rPr lang="en-US" sz="2000" dirty="0"/>
                  <a:t>. The sound waves propagates at the velocity </a:t>
                </a:r>
                <a14:m>
                  <m:oMath xmlns:m="http://schemas.openxmlformats.org/officeDocument/2006/math">
                    <m:r>
                      <a:rPr lang="en-US" sz="2000" b="0" i="1" smtClean="0">
                        <a:latin typeface="Cambria Math" panose="02040503050406030204" pitchFamily="18" charset="0"/>
                      </a:rPr>
                      <m:t>𝑣</m:t>
                    </m:r>
                  </m:oMath>
                </a14:m>
                <a:r>
                  <a:rPr lang="en-US" sz="2000" dirty="0"/>
                  <a:t>.</a:t>
                </a:r>
              </a:p>
              <a:p>
                <a:r>
                  <a:rPr lang="en-US" sz="2000" dirty="0"/>
                  <a:t>The frequency of the wave sound produced by the source when the source don’t move is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𝑆</m:t>
                        </m:r>
                      </m:sub>
                    </m:sSub>
                  </m:oMath>
                </a14:m>
                <a:r>
                  <a:rPr lang="en-US" sz="2000" dirty="0"/>
                  <a:t>.</a:t>
                </a:r>
              </a:p>
              <a:p>
                <a:r>
                  <a:rPr lang="en-US" sz="2000" dirty="0"/>
                  <a:t>The wavelength in front of the source and behind the source when the source move are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𝑏𝑒h𝑖𝑛𝑑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𝑣</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𝑠</m:t>
                            </m:r>
                          </m:sub>
                        </m:sSub>
                      </m:den>
                    </m:f>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𝑓𝑟𝑜𝑛𝑡</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𝑣</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𝑠</m:t>
                            </m:r>
                          </m:sub>
                        </m:sSub>
                      </m:den>
                    </m:f>
                  </m:oMath>
                </a14:m>
                <a:r>
                  <a:rPr lang="en-US" sz="2000" dirty="0"/>
                  <a:t> </a:t>
                </a:r>
              </a:p>
              <a:p>
                <a:r>
                  <a:rPr lang="en-US" sz="2000" dirty="0"/>
                  <a:t>The frequency heard by the listener is now:</a:t>
                </a:r>
              </a:p>
              <a:p>
                <a:endParaRPr lang="en-US" sz="2000" dirty="0"/>
              </a:p>
            </p:txBody>
          </p:sp>
        </mc:Choice>
        <mc:Fallback xmlns="">
          <p:sp>
            <p:nvSpPr>
              <p:cNvPr id="6" name="Content Placeholder 2">
                <a:extLst>
                  <a:ext uri="{FF2B5EF4-FFF2-40B4-BE49-F238E27FC236}">
                    <a16:creationId xmlns:a16="http://schemas.microsoft.com/office/drawing/2014/main" id="{4AD30E33-1784-486C-9AB5-4DDC9F0FE14D}"/>
                  </a:ext>
                </a:extLst>
              </p:cNvPr>
              <p:cNvSpPr>
                <a:spLocks noGrp="1" noRot="1" noChangeAspect="1" noMove="1" noResize="1" noEditPoints="1" noAdjustHandles="1" noChangeArrowheads="1" noChangeShapeType="1" noTextEdit="1"/>
              </p:cNvSpPr>
              <p:nvPr>
                <p:ph idx="1"/>
              </p:nvPr>
            </p:nvSpPr>
            <p:spPr>
              <a:xfrm>
                <a:off x="245056" y="1135285"/>
                <a:ext cx="8791440" cy="4525963"/>
              </a:xfrm>
              <a:blipFill>
                <a:blip r:embed="rId4"/>
                <a:stretch>
                  <a:fillRect l="-624" t="-538" r="-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513A444-49BB-49D4-B17A-4633A0E48058}"/>
                  </a:ext>
                </a:extLst>
              </p:cNvPr>
              <p:cNvSpPr txBox="1"/>
              <p:nvPr/>
            </p:nvSpPr>
            <p:spPr>
              <a:xfrm>
                <a:off x="3690848" y="4216999"/>
                <a:ext cx="3371436" cy="12448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𝑓</m:t>
                          </m:r>
                        </m:e>
                        <m:sub>
                          <m:r>
                            <a:rPr lang="en-US" sz="3600" b="0" i="1" smtClean="0">
                              <a:latin typeface="Cambria Math" panose="02040503050406030204" pitchFamily="18" charset="0"/>
                            </a:rPr>
                            <m:t>𝐿</m:t>
                          </m:r>
                        </m:sub>
                      </m:sSub>
                      <m:r>
                        <a:rPr lang="en-US" sz="3600" b="0" i="1" smtClean="0">
                          <a:latin typeface="Cambria Math" panose="02040503050406030204" pitchFamily="18" charset="0"/>
                        </a:rPr>
                        <m:t>=</m:t>
                      </m:r>
                      <m:d>
                        <m:dPr>
                          <m:ctrlPr>
                            <a:rPr lang="en-US" sz="3600" b="0" i="1" smtClean="0">
                              <a:latin typeface="Cambria Math" panose="02040503050406030204" pitchFamily="18" charset="0"/>
                            </a:rPr>
                          </m:ctrlPr>
                        </m:dPr>
                        <m:e>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𝑣</m:t>
                              </m:r>
                              <m:r>
                                <a:rPr lang="en-US" sz="3600" i="1">
                                  <a:latin typeface="Cambria Math" panose="02040503050406030204" pitchFamily="18" charset="0"/>
                                  <a:ea typeface="Cambria Math" panose="02040503050406030204" pitchFamily="18" charset="0"/>
                                </a:rPr>
                                <m:t>±</m:t>
                              </m:r>
                              <m:sSub>
                                <m:sSubPr>
                                  <m:ctrlPr>
                                    <a:rPr lang="en-US" sz="360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𝑣</m:t>
                                  </m:r>
                                </m:e>
                                <m:sub>
                                  <m:r>
                                    <a:rPr lang="en-US" sz="3600" b="0" i="1" smtClean="0">
                                      <a:latin typeface="Cambria Math" panose="02040503050406030204" pitchFamily="18" charset="0"/>
                                      <a:ea typeface="Cambria Math" panose="02040503050406030204" pitchFamily="18" charset="0"/>
                                    </a:rPr>
                                    <m:t>𝐿</m:t>
                                  </m:r>
                                </m:sub>
                              </m:sSub>
                            </m:num>
                            <m:den>
                              <m:r>
                                <a:rPr lang="en-US" sz="3600" b="0" i="1" smtClean="0">
                                  <a:latin typeface="Cambria Math" panose="02040503050406030204" pitchFamily="18" charset="0"/>
                                </a:rPr>
                                <m:t>𝑣</m:t>
                              </m:r>
                              <m:r>
                                <a:rPr lang="en-US" sz="3600" b="0" i="1" smtClean="0">
                                  <a:latin typeface="Cambria Math" panose="02040503050406030204" pitchFamily="18" charset="0"/>
                                  <a:ea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𝑣</m:t>
                                  </m:r>
                                </m:e>
                                <m:sub>
                                  <m:r>
                                    <a:rPr lang="en-US" sz="3600" b="0" i="1" smtClean="0">
                                      <a:latin typeface="Cambria Math" panose="02040503050406030204" pitchFamily="18" charset="0"/>
                                    </a:rPr>
                                    <m:t>𝑆</m:t>
                                  </m:r>
                                </m:sub>
                              </m:sSub>
                            </m:den>
                          </m:f>
                        </m:e>
                      </m:d>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𝑓</m:t>
                          </m:r>
                        </m:e>
                        <m:sub>
                          <m:r>
                            <a:rPr lang="en-US" sz="3600" b="0" i="1" smtClean="0">
                              <a:latin typeface="Cambria Math" panose="02040503050406030204" pitchFamily="18" charset="0"/>
                            </a:rPr>
                            <m:t>𝑆</m:t>
                          </m:r>
                        </m:sub>
                      </m:sSub>
                    </m:oMath>
                  </m:oMathPara>
                </a14:m>
                <a:endParaRPr lang="en-US" sz="3600" dirty="0"/>
              </a:p>
            </p:txBody>
          </p:sp>
        </mc:Choice>
        <mc:Fallback xmlns="">
          <p:sp>
            <p:nvSpPr>
              <p:cNvPr id="7" name="TextBox 6">
                <a:extLst>
                  <a:ext uri="{FF2B5EF4-FFF2-40B4-BE49-F238E27FC236}">
                    <a16:creationId xmlns:a16="http://schemas.microsoft.com/office/drawing/2014/main" id="{C513A444-49BB-49D4-B17A-4633A0E48058}"/>
                  </a:ext>
                </a:extLst>
              </p:cNvPr>
              <p:cNvSpPr txBox="1">
                <a:spLocks noRot="1" noChangeAspect="1" noMove="1" noResize="1" noEditPoints="1" noAdjustHandles="1" noChangeArrowheads="1" noChangeShapeType="1" noTextEdit="1"/>
              </p:cNvSpPr>
              <p:nvPr/>
            </p:nvSpPr>
            <p:spPr>
              <a:xfrm>
                <a:off x="3690848" y="4216999"/>
                <a:ext cx="3371436" cy="1244828"/>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885060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93</a:t>
            </a:fld>
            <a:endParaRPr lang="en-US" altLang="zh-CN"/>
          </a:p>
        </p:txBody>
      </p:sp>
      <p:sp>
        <p:nvSpPr>
          <p:cNvPr id="3" name="Title 1"/>
          <p:cNvSpPr>
            <a:spLocks noGrp="1"/>
          </p:cNvSpPr>
          <p:nvPr>
            <p:ph type="title"/>
          </p:nvPr>
        </p:nvSpPr>
        <p:spPr>
          <a:xfrm>
            <a:off x="827584" y="-99392"/>
            <a:ext cx="8229600" cy="1143000"/>
          </a:xfrm>
        </p:spPr>
        <p:txBody>
          <a:bodyPr/>
          <a:lstStyle/>
          <a:p>
            <a:r>
              <a:rPr lang="en-US" sz="3600" dirty="0"/>
              <a:t>Examples of application of the doppler effect</a:t>
            </a:r>
          </a:p>
        </p:txBody>
      </p:sp>
      <p:pic>
        <p:nvPicPr>
          <p:cNvPr id="5" name="Picture 4">
            <a:extLst>
              <a:ext uri="{FF2B5EF4-FFF2-40B4-BE49-F238E27FC236}">
                <a16:creationId xmlns:a16="http://schemas.microsoft.com/office/drawing/2014/main" id="{0C70B60E-9723-4210-BED4-EE96CB0607FA}"/>
              </a:ext>
            </a:extLst>
          </p:cNvPr>
          <p:cNvPicPr>
            <a:picLocks noChangeAspect="1"/>
          </p:cNvPicPr>
          <p:nvPr/>
        </p:nvPicPr>
        <p:blipFill>
          <a:blip r:embed="rId3"/>
          <a:stretch>
            <a:fillRect/>
          </a:stretch>
        </p:blipFill>
        <p:spPr>
          <a:xfrm>
            <a:off x="1341984" y="1984202"/>
            <a:ext cx="2495550" cy="2552700"/>
          </a:xfrm>
          <a:prstGeom prst="rect">
            <a:avLst/>
          </a:prstGeom>
        </p:spPr>
      </p:pic>
      <p:sp>
        <p:nvSpPr>
          <p:cNvPr id="6" name="TextBox 5">
            <a:extLst>
              <a:ext uri="{FF2B5EF4-FFF2-40B4-BE49-F238E27FC236}">
                <a16:creationId xmlns:a16="http://schemas.microsoft.com/office/drawing/2014/main" id="{14D765B5-6301-4312-A8F8-1565FAB8A4E2}"/>
              </a:ext>
            </a:extLst>
          </p:cNvPr>
          <p:cNvSpPr txBox="1"/>
          <p:nvPr/>
        </p:nvSpPr>
        <p:spPr>
          <a:xfrm>
            <a:off x="621904" y="4659139"/>
            <a:ext cx="4172937" cy="369332"/>
          </a:xfrm>
          <a:prstGeom prst="rect">
            <a:avLst/>
          </a:prstGeom>
          <a:noFill/>
        </p:spPr>
        <p:txBody>
          <a:bodyPr wrap="none" rtlCol="0">
            <a:spAutoFit/>
          </a:bodyPr>
          <a:lstStyle/>
          <a:p>
            <a:r>
              <a:rPr lang="en-US" sz="900" dirty="0">
                <a:hlinkClick r:id="rId4"/>
              </a:rPr>
              <a:t>https://www.sensorsone.com/doppler-effect-ultrasonic-liquid-volumetric-flow-meters/</a:t>
            </a:r>
            <a:endParaRPr lang="en-US" sz="900" dirty="0"/>
          </a:p>
          <a:p>
            <a:endParaRPr lang="en-US" sz="900" dirty="0"/>
          </a:p>
        </p:txBody>
      </p:sp>
      <p:pic>
        <p:nvPicPr>
          <p:cNvPr id="7" name="Picture 6">
            <a:extLst>
              <a:ext uri="{FF2B5EF4-FFF2-40B4-BE49-F238E27FC236}">
                <a16:creationId xmlns:a16="http://schemas.microsoft.com/office/drawing/2014/main" id="{B55CF619-71AF-419D-9FB5-A4A22407B01C}"/>
              </a:ext>
            </a:extLst>
          </p:cNvPr>
          <p:cNvPicPr>
            <a:picLocks noChangeAspect="1"/>
          </p:cNvPicPr>
          <p:nvPr/>
        </p:nvPicPr>
        <p:blipFill>
          <a:blip r:embed="rId5"/>
          <a:stretch>
            <a:fillRect/>
          </a:stretch>
        </p:blipFill>
        <p:spPr>
          <a:xfrm>
            <a:off x="4551809" y="1984202"/>
            <a:ext cx="3990975" cy="2476500"/>
          </a:xfrm>
          <a:prstGeom prst="rect">
            <a:avLst/>
          </a:prstGeom>
        </p:spPr>
      </p:pic>
      <p:sp>
        <p:nvSpPr>
          <p:cNvPr id="8" name="TextBox 7">
            <a:extLst>
              <a:ext uri="{FF2B5EF4-FFF2-40B4-BE49-F238E27FC236}">
                <a16:creationId xmlns:a16="http://schemas.microsoft.com/office/drawing/2014/main" id="{286F7148-DF4F-448D-AB19-C93B7D9FE37B}"/>
              </a:ext>
            </a:extLst>
          </p:cNvPr>
          <p:cNvSpPr txBox="1"/>
          <p:nvPr/>
        </p:nvSpPr>
        <p:spPr>
          <a:xfrm>
            <a:off x="4438328" y="4440900"/>
            <a:ext cx="3874779" cy="369332"/>
          </a:xfrm>
          <a:prstGeom prst="rect">
            <a:avLst/>
          </a:prstGeom>
          <a:noFill/>
        </p:spPr>
        <p:txBody>
          <a:bodyPr wrap="none" rtlCol="0">
            <a:spAutoFit/>
          </a:bodyPr>
          <a:lstStyle/>
          <a:p>
            <a:r>
              <a:rPr lang="en-US" sz="900" dirty="0">
                <a:hlinkClick r:id="rId6"/>
              </a:rPr>
              <a:t>https://www.engineeringtoolbox.com/ultrasonic-doppler-flow-meter-d_495.htm</a:t>
            </a:r>
            <a:endParaRPr lang="en-US" sz="900" dirty="0"/>
          </a:p>
          <a:p>
            <a:r>
              <a:rPr lang="en-US" sz="900" dirty="0"/>
              <a:t>l</a:t>
            </a:r>
          </a:p>
        </p:txBody>
      </p:sp>
      <p:sp>
        <p:nvSpPr>
          <p:cNvPr id="9" name="Content Placeholder 2"/>
          <p:cNvSpPr>
            <a:spLocks noGrp="1"/>
          </p:cNvSpPr>
          <p:nvPr>
            <p:ph idx="1"/>
          </p:nvPr>
        </p:nvSpPr>
        <p:spPr>
          <a:xfrm>
            <a:off x="437009" y="1377466"/>
            <a:ext cx="8229600" cy="4525963"/>
          </a:xfrm>
        </p:spPr>
        <p:txBody>
          <a:bodyPr/>
          <a:lstStyle/>
          <a:p>
            <a:r>
              <a:rPr lang="en-US" dirty="0"/>
              <a:t>Measurement of the speed of a slow:</a:t>
            </a:r>
          </a:p>
        </p:txBody>
      </p:sp>
    </p:spTree>
    <p:extLst>
      <p:ext uri="{BB962C8B-B14F-4D97-AF65-F5344CB8AC3E}">
        <p14:creationId xmlns:p14="http://schemas.microsoft.com/office/powerpoint/2010/main" val="38322161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94</a:t>
            </a:fld>
            <a:endParaRPr lang="en-US" altLang="zh-CN"/>
          </a:p>
        </p:txBody>
      </p:sp>
      <p:sp>
        <p:nvSpPr>
          <p:cNvPr id="3" name="Title 1"/>
          <p:cNvSpPr>
            <a:spLocks noGrp="1"/>
          </p:cNvSpPr>
          <p:nvPr>
            <p:ph type="title"/>
          </p:nvPr>
        </p:nvSpPr>
        <p:spPr>
          <a:xfrm>
            <a:off x="636588" y="-171400"/>
            <a:ext cx="8229600" cy="1143000"/>
          </a:xfrm>
        </p:spPr>
        <p:txBody>
          <a:bodyPr/>
          <a:lstStyle/>
          <a:p>
            <a:r>
              <a:rPr lang="en-US" dirty="0"/>
              <a:t>Examples of application of the doppler effect</a:t>
            </a:r>
          </a:p>
        </p:txBody>
      </p:sp>
      <p:sp>
        <p:nvSpPr>
          <p:cNvPr id="5" name="Slide Number Placeholder 3"/>
          <p:cNvSpPr txBox="1">
            <a:spLocks/>
          </p:cNvSpPr>
          <p:nvPr/>
        </p:nvSpPr>
        <p:spPr>
          <a:xfrm>
            <a:off x="6732588" y="5802362"/>
            <a:ext cx="2133600" cy="476250"/>
          </a:xfrm>
          <a:prstGeom prst="rect">
            <a:avLst/>
          </a:prstGeom>
        </p:spPr>
        <p:txBody>
          <a:bodyPr/>
          <a:lstStyle>
            <a:defPPr>
              <a:defRPr lang="zh-CN"/>
            </a:defPPr>
            <a:lvl1pPr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5pPr>
            <a:lvl6pPr marL="22860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6pPr>
            <a:lvl7pPr marL="27432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7pPr>
            <a:lvl8pPr marL="32004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8pPr>
            <a:lvl9pPr marL="36576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9pPr>
          </a:lstStyle>
          <a:p>
            <a:pPr>
              <a:defRPr/>
            </a:pPr>
            <a:fld id="{3C76BCED-983B-4975-B93D-90282543D9E3}" type="slidenum">
              <a:rPr lang="en-US" altLang="zh-CN" smtClean="0"/>
              <a:pPr>
                <a:defRPr/>
              </a:pPr>
              <a:t>94</a:t>
            </a:fld>
            <a:endParaRPr lang="en-US" altLang="zh-CN"/>
          </a:p>
        </p:txBody>
      </p:sp>
      <p:sp>
        <p:nvSpPr>
          <p:cNvPr id="6" name="Rectangle 5">
            <a:extLst>
              <a:ext uri="{FF2B5EF4-FFF2-40B4-BE49-F238E27FC236}">
                <a16:creationId xmlns:a16="http://schemas.microsoft.com/office/drawing/2014/main" id="{C092A96A-5BFC-4E0E-8541-EFBC28320496}"/>
              </a:ext>
            </a:extLst>
          </p:cNvPr>
          <p:cNvSpPr/>
          <p:nvPr/>
        </p:nvSpPr>
        <p:spPr>
          <a:xfrm>
            <a:off x="574925" y="1326778"/>
            <a:ext cx="8291264" cy="1200329"/>
          </a:xfrm>
          <a:prstGeom prst="rect">
            <a:avLst/>
          </a:prstGeom>
        </p:spPr>
        <p:txBody>
          <a:bodyPr wrap="square">
            <a:spAutoFit/>
          </a:bodyPr>
          <a:lstStyle/>
          <a:p>
            <a:pPr marL="285750" indent="-285750">
              <a:buFont typeface="Arial" panose="020B0604020202020204" pitchFamily="34" charset="0"/>
              <a:buChar char="•"/>
            </a:pPr>
            <a:r>
              <a:rPr lang="en-US" dirty="0">
                <a:latin typeface="Helvetica" panose="020B0604020202020204" pitchFamily="34" charset="0"/>
              </a:rPr>
              <a:t>Doppler Echocardiogram (the doppler effect permits to measure</a:t>
            </a:r>
            <a:r>
              <a:rPr lang="en-GB" dirty="0">
                <a:latin typeface="Helvetica" panose="020B0604020202020204" pitchFamily="34" charset="0"/>
              </a:rPr>
              <a:t> the speed and direction of blood flow in the heart.</a:t>
            </a:r>
            <a:r>
              <a:rPr lang="en-US" dirty="0">
                <a:latin typeface="Helvetica" panose="020B0604020202020204" pitchFamily="34" charset="0"/>
              </a:rPr>
              <a:t>)</a:t>
            </a:r>
          </a:p>
          <a:p>
            <a:endParaRPr lang="en-US" dirty="0">
              <a:solidFill>
                <a:srgbClr val="333333"/>
              </a:solidFill>
              <a:latin typeface="Helvetica" panose="020B0604020202020204" pitchFamily="34" charset="0"/>
            </a:endParaRPr>
          </a:p>
          <a:p>
            <a:endParaRPr lang="en-US" dirty="0"/>
          </a:p>
        </p:txBody>
      </p:sp>
      <p:pic>
        <p:nvPicPr>
          <p:cNvPr id="7" name="Picture 6">
            <a:extLst>
              <a:ext uri="{FF2B5EF4-FFF2-40B4-BE49-F238E27FC236}">
                <a16:creationId xmlns:a16="http://schemas.microsoft.com/office/drawing/2014/main" id="{195F0865-363E-46BA-B8C4-96C419775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5124" y="2262882"/>
            <a:ext cx="4572000" cy="3190875"/>
          </a:xfrm>
          <a:prstGeom prst="rect">
            <a:avLst/>
          </a:prstGeom>
        </p:spPr>
      </p:pic>
      <p:sp>
        <p:nvSpPr>
          <p:cNvPr id="8" name="TextBox 7">
            <a:extLst>
              <a:ext uri="{FF2B5EF4-FFF2-40B4-BE49-F238E27FC236}">
                <a16:creationId xmlns:a16="http://schemas.microsoft.com/office/drawing/2014/main" id="{597907A7-C577-4790-9C1C-E3F0F0525987}"/>
              </a:ext>
            </a:extLst>
          </p:cNvPr>
          <p:cNvSpPr txBox="1"/>
          <p:nvPr/>
        </p:nvSpPr>
        <p:spPr>
          <a:xfrm>
            <a:off x="3434500" y="5802362"/>
            <a:ext cx="2572114" cy="369332"/>
          </a:xfrm>
          <a:prstGeom prst="rect">
            <a:avLst/>
          </a:prstGeom>
          <a:noFill/>
        </p:spPr>
        <p:txBody>
          <a:bodyPr wrap="none" rtlCol="0">
            <a:spAutoFit/>
          </a:bodyPr>
          <a:lstStyle/>
          <a:p>
            <a:r>
              <a:rPr lang="en-US" dirty="0"/>
              <a:t>Cardiovascular ultrasound </a:t>
            </a:r>
          </a:p>
        </p:txBody>
      </p:sp>
      <p:sp>
        <p:nvSpPr>
          <p:cNvPr id="9" name="TextBox 8">
            <a:extLst>
              <a:ext uri="{FF2B5EF4-FFF2-40B4-BE49-F238E27FC236}">
                <a16:creationId xmlns:a16="http://schemas.microsoft.com/office/drawing/2014/main" id="{75F62D71-7F0F-4E36-BF9D-8CB1BB46BD8C}"/>
              </a:ext>
            </a:extLst>
          </p:cNvPr>
          <p:cNvSpPr txBox="1"/>
          <p:nvPr/>
        </p:nvSpPr>
        <p:spPr>
          <a:xfrm>
            <a:off x="2321242" y="5469800"/>
            <a:ext cx="6984776" cy="553998"/>
          </a:xfrm>
          <a:prstGeom prst="rect">
            <a:avLst/>
          </a:prstGeom>
          <a:noFill/>
        </p:spPr>
        <p:txBody>
          <a:bodyPr wrap="square" rtlCol="0">
            <a:spAutoFit/>
          </a:bodyPr>
          <a:lstStyle/>
          <a:p>
            <a:r>
              <a:rPr lang="en-US" sz="1000" dirty="0">
                <a:hlinkClick r:id="rId4"/>
              </a:rPr>
              <a:t>http://www3.gehealthcare.com.sg/~/media/images/product/product-categories/ultrasound/vivid/vivid%20s60/visualization/adult%20echo%20color%20doppler_new.gif</a:t>
            </a:r>
            <a:endParaRPr lang="en-US" sz="1000" dirty="0"/>
          </a:p>
          <a:p>
            <a:endParaRPr lang="en-US" sz="1000" dirty="0"/>
          </a:p>
        </p:txBody>
      </p:sp>
    </p:spTree>
    <p:extLst>
      <p:ext uri="{BB962C8B-B14F-4D97-AF65-F5344CB8AC3E}">
        <p14:creationId xmlns:p14="http://schemas.microsoft.com/office/powerpoint/2010/main" val="40397303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95</a:t>
            </a:fld>
            <a:endParaRPr lang="en-US" altLang="zh-CN"/>
          </a:p>
        </p:txBody>
      </p:sp>
      <p:sp>
        <p:nvSpPr>
          <p:cNvPr id="3" name="Title 1"/>
          <p:cNvSpPr>
            <a:spLocks noGrp="1"/>
          </p:cNvSpPr>
          <p:nvPr>
            <p:ph type="title"/>
          </p:nvPr>
        </p:nvSpPr>
        <p:spPr>
          <a:xfrm>
            <a:off x="827584" y="-99392"/>
            <a:ext cx="8229600" cy="1143000"/>
          </a:xfrm>
        </p:spPr>
        <p:txBody>
          <a:bodyPr/>
          <a:lstStyle/>
          <a:p>
            <a:r>
              <a:rPr lang="en-US" dirty="0"/>
              <a:t>Examples of application of the doppler effect</a:t>
            </a:r>
          </a:p>
        </p:txBody>
      </p:sp>
      <p:sp>
        <p:nvSpPr>
          <p:cNvPr id="5" name="Content Placeholder 2"/>
          <p:cNvSpPr>
            <a:spLocks noGrp="1"/>
          </p:cNvSpPr>
          <p:nvPr>
            <p:ph idx="1"/>
          </p:nvPr>
        </p:nvSpPr>
        <p:spPr>
          <a:xfrm>
            <a:off x="827584" y="1226170"/>
            <a:ext cx="8229600" cy="4525963"/>
          </a:xfrm>
        </p:spPr>
        <p:txBody>
          <a:bodyPr/>
          <a:lstStyle/>
          <a:p>
            <a:r>
              <a:rPr lang="en-US" sz="2400" dirty="0"/>
              <a:t>Laser Doppler Velocimetry (the wave affected by the Doppler effect is the light) </a:t>
            </a:r>
          </a:p>
        </p:txBody>
      </p:sp>
      <p:pic>
        <p:nvPicPr>
          <p:cNvPr id="6" name="Picture 5">
            <a:extLst>
              <a:ext uri="{FF2B5EF4-FFF2-40B4-BE49-F238E27FC236}">
                <a16:creationId xmlns:a16="http://schemas.microsoft.com/office/drawing/2014/main" id="{072841FD-010B-4F2F-B54B-1D1C3CD3BAC0}"/>
              </a:ext>
            </a:extLst>
          </p:cNvPr>
          <p:cNvPicPr>
            <a:picLocks noChangeAspect="1"/>
          </p:cNvPicPr>
          <p:nvPr/>
        </p:nvPicPr>
        <p:blipFill>
          <a:blip r:embed="rId3"/>
          <a:stretch>
            <a:fillRect/>
          </a:stretch>
        </p:blipFill>
        <p:spPr>
          <a:xfrm>
            <a:off x="1630016" y="2035795"/>
            <a:ext cx="5391150" cy="3838575"/>
          </a:xfrm>
          <a:prstGeom prst="rect">
            <a:avLst/>
          </a:prstGeom>
        </p:spPr>
      </p:pic>
    </p:spTree>
    <p:extLst>
      <p:ext uri="{BB962C8B-B14F-4D97-AF65-F5344CB8AC3E}">
        <p14:creationId xmlns:p14="http://schemas.microsoft.com/office/powerpoint/2010/main" val="15599616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1A7B2A6-4997-4D6A-A223-B65D77C6B4A9}" type="slidenum">
              <a:rPr lang="en-US" altLang="zh-CN" smtClean="0"/>
              <a:pPr/>
              <a:t>96</a:t>
            </a:fld>
            <a:endParaRPr lang="en-US" altLang="zh-CN"/>
          </a:p>
        </p:txBody>
      </p:sp>
      <p:sp>
        <p:nvSpPr>
          <p:cNvPr id="3" name="Title 1"/>
          <p:cNvSpPr>
            <a:spLocks noGrp="1"/>
          </p:cNvSpPr>
          <p:nvPr>
            <p:ph type="title"/>
          </p:nvPr>
        </p:nvSpPr>
        <p:spPr>
          <a:xfrm>
            <a:off x="827584" y="-60888"/>
            <a:ext cx="8229600" cy="1143000"/>
          </a:xfrm>
        </p:spPr>
        <p:txBody>
          <a:bodyPr/>
          <a:lstStyle/>
          <a:p>
            <a:r>
              <a:rPr lang="en-US" dirty="0"/>
              <a:t>Examples of application of the doppler effect</a:t>
            </a:r>
          </a:p>
        </p:txBody>
      </p:sp>
      <p:sp>
        <p:nvSpPr>
          <p:cNvPr id="5" name="Content Placeholder 2"/>
          <p:cNvSpPr>
            <a:spLocks noGrp="1"/>
          </p:cNvSpPr>
          <p:nvPr>
            <p:ph idx="1"/>
          </p:nvPr>
        </p:nvSpPr>
        <p:spPr>
          <a:xfrm>
            <a:off x="827584" y="1264674"/>
            <a:ext cx="8229600" cy="4525963"/>
          </a:xfrm>
        </p:spPr>
        <p:txBody>
          <a:bodyPr/>
          <a:lstStyle/>
          <a:p>
            <a:r>
              <a:rPr lang="en-US" sz="2400" dirty="0"/>
              <a:t>Doppler Redshift which permits to deduce the expansion of universe (the wave affected by the Doppler effect is the light)  </a:t>
            </a:r>
          </a:p>
        </p:txBody>
      </p:sp>
      <p:pic>
        <p:nvPicPr>
          <p:cNvPr id="6" name="Picture 5">
            <a:extLst>
              <a:ext uri="{FF2B5EF4-FFF2-40B4-BE49-F238E27FC236}">
                <a16:creationId xmlns:a16="http://schemas.microsoft.com/office/drawing/2014/main" id="{54E62297-2145-4FDA-8739-105314DD5598}"/>
              </a:ext>
            </a:extLst>
          </p:cNvPr>
          <p:cNvPicPr>
            <a:picLocks noChangeAspect="1"/>
          </p:cNvPicPr>
          <p:nvPr/>
        </p:nvPicPr>
        <p:blipFill>
          <a:blip r:embed="rId3"/>
          <a:stretch>
            <a:fillRect/>
          </a:stretch>
        </p:blipFill>
        <p:spPr>
          <a:xfrm>
            <a:off x="2422104" y="2278792"/>
            <a:ext cx="3855144" cy="3011027"/>
          </a:xfrm>
          <a:prstGeom prst="rect">
            <a:avLst/>
          </a:prstGeom>
        </p:spPr>
      </p:pic>
      <p:sp>
        <p:nvSpPr>
          <p:cNvPr id="7" name="TextBox 6">
            <a:extLst>
              <a:ext uri="{FF2B5EF4-FFF2-40B4-BE49-F238E27FC236}">
                <a16:creationId xmlns:a16="http://schemas.microsoft.com/office/drawing/2014/main" id="{39C62377-800B-4C83-BCC1-D23C3F7FC744}"/>
              </a:ext>
            </a:extLst>
          </p:cNvPr>
          <p:cNvSpPr txBox="1"/>
          <p:nvPr/>
        </p:nvSpPr>
        <p:spPr>
          <a:xfrm>
            <a:off x="1630017" y="5289820"/>
            <a:ext cx="6696744" cy="923330"/>
          </a:xfrm>
          <a:prstGeom prst="rect">
            <a:avLst/>
          </a:prstGeom>
          <a:noFill/>
        </p:spPr>
        <p:txBody>
          <a:bodyPr wrap="square" rtlCol="0">
            <a:spAutoFit/>
          </a:bodyPr>
          <a:lstStyle/>
          <a:p>
            <a:r>
              <a:rPr lang="en-US" dirty="0">
                <a:hlinkClick r:id="rId4"/>
              </a:rPr>
              <a:t>https://media.sciencephoto.com/image/c0264762/800wm/C0264762-Doppler_redshift_astronomy,_illustration.jpg</a:t>
            </a:r>
            <a:endParaRPr lang="en-US" dirty="0"/>
          </a:p>
          <a:p>
            <a:endParaRPr lang="en-US" dirty="0"/>
          </a:p>
        </p:txBody>
      </p:sp>
    </p:spTree>
    <p:extLst>
      <p:ext uri="{BB962C8B-B14F-4D97-AF65-F5344CB8AC3E}">
        <p14:creationId xmlns:p14="http://schemas.microsoft.com/office/powerpoint/2010/main" val="39265606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588" y="-169862"/>
            <a:ext cx="8229600" cy="1143000"/>
          </a:xfrm>
        </p:spPr>
        <p:txBody>
          <a:bodyPr/>
          <a:lstStyle/>
          <a:p>
            <a:r>
              <a:rPr lang="en-GB" dirty="0"/>
              <a:t>Contents:</a:t>
            </a:r>
            <a:endParaRPr lang="en-US" dirty="0"/>
          </a:p>
        </p:txBody>
      </p:sp>
      <p:sp>
        <p:nvSpPr>
          <p:cNvPr id="3" name="Content Placeholder 2"/>
          <p:cNvSpPr>
            <a:spLocks noGrp="1"/>
          </p:cNvSpPr>
          <p:nvPr>
            <p:ph idx="1"/>
          </p:nvPr>
        </p:nvSpPr>
        <p:spPr/>
        <p:txBody>
          <a:bodyPr/>
          <a:lstStyle/>
          <a:p>
            <a:pPr marL="514350" indent="-514350">
              <a:buAutoNum type="arabicPeriod"/>
            </a:pPr>
            <a:r>
              <a:rPr lang="en-GB" dirty="0"/>
              <a:t>Introduction</a:t>
            </a:r>
          </a:p>
          <a:p>
            <a:pPr marL="514350" indent="-514350">
              <a:buAutoNum type="arabicPeriod"/>
            </a:pPr>
            <a:r>
              <a:rPr lang="en-GB" dirty="0"/>
              <a:t>Propagation of a SHM</a:t>
            </a:r>
          </a:p>
          <a:p>
            <a:pPr marL="514350" indent="-514350">
              <a:buAutoNum type="arabicPeriod"/>
            </a:pPr>
            <a:r>
              <a:rPr lang="en-GB" dirty="0"/>
              <a:t>The diffraction phenomenon </a:t>
            </a:r>
          </a:p>
          <a:p>
            <a:pPr marL="514350" indent="-514350">
              <a:buAutoNum type="arabicPeriod"/>
            </a:pPr>
            <a:r>
              <a:rPr lang="en-GB" dirty="0"/>
              <a:t>The interference phenomenon</a:t>
            </a:r>
          </a:p>
          <a:p>
            <a:pPr marL="514350" indent="-514350">
              <a:buAutoNum type="arabicPeriod"/>
            </a:pPr>
            <a:r>
              <a:rPr lang="en-GB" dirty="0"/>
              <a:t>The standing waves</a:t>
            </a:r>
          </a:p>
          <a:p>
            <a:pPr marL="514350" indent="-514350">
              <a:buAutoNum type="arabicPeriod"/>
            </a:pPr>
            <a:r>
              <a:rPr lang="en-GB" dirty="0"/>
              <a:t>The Doppler effect</a:t>
            </a:r>
          </a:p>
          <a:p>
            <a:pPr marL="514350" indent="-514350">
              <a:buAutoNum type="arabicPeriod"/>
            </a:pPr>
            <a:r>
              <a:rPr lang="en-GB" dirty="0"/>
              <a:t>Energy in wave motion</a:t>
            </a:r>
            <a:endParaRPr lang="en-US" dirty="0"/>
          </a:p>
        </p:txBody>
      </p:sp>
      <p:sp>
        <p:nvSpPr>
          <p:cNvPr id="4" name="Slide Number Placeholder 3"/>
          <p:cNvSpPr>
            <a:spLocks noGrp="1"/>
          </p:cNvSpPr>
          <p:nvPr>
            <p:ph type="sldNum" sz="quarter" idx="10"/>
          </p:nvPr>
        </p:nvSpPr>
        <p:spPr/>
        <p:txBody>
          <a:bodyPr/>
          <a:lstStyle/>
          <a:p>
            <a:fld id="{41A7B2A6-4997-4D6A-A223-B65D77C6B4A9}" type="slidenum">
              <a:rPr lang="en-US" altLang="zh-CN" smtClean="0"/>
              <a:pPr/>
              <a:t>97</a:t>
            </a:fld>
            <a:endParaRPr lang="en-US" altLang="zh-CN"/>
          </a:p>
        </p:txBody>
      </p:sp>
      <p:sp>
        <p:nvSpPr>
          <p:cNvPr id="5" name="Arrow: Right 4">
            <a:extLst>
              <a:ext uri="{FF2B5EF4-FFF2-40B4-BE49-F238E27FC236}">
                <a16:creationId xmlns:a16="http://schemas.microsoft.com/office/drawing/2014/main" id="{6CE7C5A8-87FB-4ED0-BA66-3B2D15556877}"/>
              </a:ext>
            </a:extLst>
          </p:cNvPr>
          <p:cNvSpPr/>
          <p:nvPr/>
        </p:nvSpPr>
        <p:spPr>
          <a:xfrm rot="10800000">
            <a:off x="5724128" y="5013176"/>
            <a:ext cx="1224136"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62042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AD8CA-20E8-4793-B97D-DEE329B23926}"/>
              </a:ext>
            </a:extLst>
          </p:cNvPr>
          <p:cNvSpPr>
            <a:spLocks noGrp="1"/>
          </p:cNvSpPr>
          <p:nvPr>
            <p:ph type="title"/>
          </p:nvPr>
        </p:nvSpPr>
        <p:spPr>
          <a:xfrm>
            <a:off x="457200" y="2857500"/>
            <a:ext cx="8229600" cy="1143000"/>
          </a:xfrm>
        </p:spPr>
        <p:txBody>
          <a:bodyPr/>
          <a:lstStyle/>
          <a:p>
            <a:r>
              <a:rPr lang="en-US" dirty="0"/>
              <a:t>End of the lecture</a:t>
            </a:r>
            <a:br>
              <a:rPr lang="en-US" dirty="0"/>
            </a:br>
            <a:endParaRPr lang="en-US" dirty="0">
              <a:solidFill>
                <a:srgbClr val="FF0000"/>
              </a:solidFill>
            </a:endParaRPr>
          </a:p>
        </p:txBody>
      </p:sp>
      <p:sp>
        <p:nvSpPr>
          <p:cNvPr id="4" name="Slide Number Placeholder 3">
            <a:extLst>
              <a:ext uri="{FF2B5EF4-FFF2-40B4-BE49-F238E27FC236}">
                <a16:creationId xmlns:a16="http://schemas.microsoft.com/office/drawing/2014/main" id="{0ABB8C8A-6BA7-432E-985F-06CCCCD2F52A}"/>
              </a:ext>
            </a:extLst>
          </p:cNvPr>
          <p:cNvSpPr>
            <a:spLocks noGrp="1"/>
          </p:cNvSpPr>
          <p:nvPr>
            <p:ph type="sldNum" sz="quarter" idx="10"/>
          </p:nvPr>
        </p:nvSpPr>
        <p:spPr/>
        <p:txBody>
          <a:bodyPr/>
          <a:lstStyle/>
          <a:p>
            <a:fld id="{41A7B2A6-4997-4D6A-A223-B65D77C6B4A9}" type="slidenum">
              <a:rPr lang="en-US" altLang="zh-CN" smtClean="0"/>
              <a:pPr/>
              <a:t>98</a:t>
            </a:fld>
            <a:endParaRPr lang="en-US" altLang="zh-CN"/>
          </a:p>
        </p:txBody>
      </p:sp>
    </p:spTree>
    <p:extLst>
      <p:ext uri="{BB962C8B-B14F-4D97-AF65-F5344CB8AC3E}">
        <p14:creationId xmlns:p14="http://schemas.microsoft.com/office/powerpoint/2010/main" val="139472902"/>
      </p:ext>
    </p:extLst>
  </p:cSld>
  <p:clrMapOvr>
    <a:masterClrMapping/>
  </p:clrMapOvr>
</p:sld>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171496</TotalTime>
  <Words>10525</Words>
  <Application>Microsoft Office PowerPoint</Application>
  <PresentationFormat>On-screen Show (4:3)</PresentationFormat>
  <Paragraphs>1024</Paragraphs>
  <Slides>98</Slides>
  <Notes>95</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98</vt:i4>
      </vt:variant>
    </vt:vector>
  </HeadingPairs>
  <TitlesOfParts>
    <vt:vector size="106" baseType="lpstr">
      <vt:lpstr>Arial</vt:lpstr>
      <vt:lpstr>Calibri</vt:lpstr>
      <vt:lpstr>Cambria Math</vt:lpstr>
      <vt:lpstr>Garamond</vt:lpstr>
      <vt:lpstr>Helvetica</vt:lpstr>
      <vt:lpstr>Times New Roman</vt:lpstr>
      <vt:lpstr>自定义设计方案</vt:lpstr>
      <vt:lpstr>默认设计模板</vt:lpstr>
      <vt:lpstr>Lecture 17, Still lesson 10: mechanical waves </vt:lpstr>
      <vt:lpstr>PowerPoint Presentation</vt:lpstr>
      <vt:lpstr>Reflection of a wave at a fixed end</vt:lpstr>
      <vt:lpstr>Reflection of a wave at a fixed end</vt:lpstr>
      <vt:lpstr>Principle of superposition of waves</vt:lpstr>
      <vt:lpstr>Principle of superposition of waves</vt:lpstr>
      <vt:lpstr>Principle of superposition of waves</vt:lpstr>
      <vt:lpstr>Superposition between two pulses counter-propagating.</vt:lpstr>
      <vt:lpstr>Superposition between two pulses counter-propagating.</vt:lpstr>
      <vt:lpstr>Superposition between two pulses counter-propagating.</vt:lpstr>
      <vt:lpstr>Superposition between two pulses counter-propagating.</vt:lpstr>
      <vt:lpstr>Superposition between two pulses counter-propagating.</vt:lpstr>
      <vt:lpstr>Reflection of a sinusoidal wave in case of a fixed end</vt:lpstr>
      <vt:lpstr>Let’s see what happens when a sinusoidal wave is reflected</vt:lpstr>
      <vt:lpstr>Standing waves</vt:lpstr>
      <vt:lpstr>Standing waves</vt:lpstr>
      <vt:lpstr>Standing waves</vt:lpstr>
      <vt:lpstr>Standing waves</vt:lpstr>
      <vt:lpstr>Standing waves</vt:lpstr>
      <vt:lpstr>Standing waves</vt:lpstr>
      <vt:lpstr>Standing waves</vt:lpstr>
      <vt:lpstr>Standing waves</vt:lpstr>
      <vt:lpstr>Standing waves</vt:lpstr>
      <vt:lpstr>Standing waves</vt:lpstr>
      <vt:lpstr>Ex. Standing waves</vt:lpstr>
      <vt:lpstr>Ex. Standing waves</vt:lpstr>
      <vt:lpstr>Ex. Standing waves</vt:lpstr>
      <vt:lpstr>Ex. Standing waves</vt:lpstr>
      <vt:lpstr>Standing waves</vt:lpstr>
      <vt:lpstr>Standing waves</vt:lpstr>
      <vt:lpstr>Standing waves</vt:lpstr>
      <vt:lpstr>Standing waves</vt:lpstr>
      <vt:lpstr>Standing waves</vt:lpstr>
      <vt:lpstr>Standing waves</vt:lpstr>
      <vt:lpstr>Here is another usefulness of complex numbers </vt:lpstr>
      <vt:lpstr>Here is another usefulness of complex numbers </vt:lpstr>
      <vt:lpstr>Here is another usefulness of complex numbers </vt:lpstr>
      <vt:lpstr>Here is another usefulness of complex numbers </vt:lpstr>
      <vt:lpstr>Here is another usefulness of complex numbers </vt:lpstr>
      <vt:lpstr>Ex. Standing waves</vt:lpstr>
      <vt:lpstr>The standing waves</vt:lpstr>
      <vt:lpstr>The standing waves</vt:lpstr>
      <vt:lpstr>The standing waves</vt:lpstr>
      <vt:lpstr>The standing waves</vt:lpstr>
      <vt:lpstr>The standing waves</vt:lpstr>
      <vt:lpstr>Ex. Standing waves</vt:lpstr>
      <vt:lpstr>Ex. Standing waves</vt:lpstr>
      <vt:lpstr>Ex. Standing waves</vt:lpstr>
      <vt:lpstr>Ex. Standing waves</vt:lpstr>
      <vt:lpstr>Ex. Standing waves</vt:lpstr>
      <vt:lpstr>Ex. Standing waves</vt:lpstr>
      <vt:lpstr>Rest time</vt:lpstr>
      <vt:lpstr>Standing waves</vt:lpstr>
      <vt:lpstr>Standing waves</vt:lpstr>
      <vt:lpstr>Standing waves</vt:lpstr>
      <vt:lpstr>Standing waves</vt:lpstr>
      <vt:lpstr>Standing waves</vt:lpstr>
      <vt:lpstr>Vibrations on a string </vt:lpstr>
      <vt:lpstr>Vibration modes on a string </vt:lpstr>
      <vt:lpstr>Vibration modes on a string </vt:lpstr>
      <vt:lpstr>Vibration modes on a string </vt:lpstr>
      <vt:lpstr>Vibration modes on a string </vt:lpstr>
      <vt:lpstr>Vibration modes on a string </vt:lpstr>
      <vt:lpstr>Vibration modes on a string </vt:lpstr>
      <vt:lpstr>Vibration modes on a string </vt:lpstr>
      <vt:lpstr>Vibration modes on a string </vt:lpstr>
      <vt:lpstr>Vibration modes on a string </vt:lpstr>
      <vt:lpstr>Vibration modes on a string </vt:lpstr>
      <vt:lpstr>Vibration modes on a string </vt:lpstr>
      <vt:lpstr>Vibration modes on a string </vt:lpstr>
      <vt:lpstr>What about if the frequency of vibration is not a multiple of the fundamental frequency (first harmonic) ?</vt:lpstr>
      <vt:lpstr>Standing waves</vt:lpstr>
      <vt:lpstr>Standing waves</vt:lpstr>
      <vt:lpstr>PowerPoint Presentation</vt:lpstr>
      <vt:lpstr>The Doppler effect</vt:lpstr>
      <vt:lpstr>PowerPoint Presentation</vt:lpstr>
      <vt:lpstr>The Doppler effect</vt:lpstr>
      <vt:lpstr>The Doppler effect</vt:lpstr>
      <vt:lpstr>The Doppler effect</vt:lpstr>
      <vt:lpstr>The Doppler effect</vt:lpstr>
      <vt:lpstr>Both stationary listener and source (there is no Doppler effect)</vt:lpstr>
      <vt:lpstr>Both stationary listener and source (there is no Doppler effect)</vt:lpstr>
      <vt:lpstr>Both stationary listener and source (there is no Doppler effect)</vt:lpstr>
      <vt:lpstr>The listener move toward a stationary source or at the opposite direction.</vt:lpstr>
      <vt:lpstr>The listener move toward a stationary source or at the opposite direction.</vt:lpstr>
      <vt:lpstr>The listener move toward a stationary source or at the opposite direction.</vt:lpstr>
      <vt:lpstr>The listener and the source are moving in the same or opposite directions at velocity v_S</vt:lpstr>
      <vt:lpstr>PowerPoint Presentation</vt:lpstr>
      <vt:lpstr>PowerPoint Presentation</vt:lpstr>
      <vt:lpstr>The listener and the source are moving in the same or opposite directions at velocity v_S</vt:lpstr>
      <vt:lpstr>The listener and the source are moving in the same or opposite directions at velocity v_S</vt:lpstr>
      <vt:lpstr>The listener and the source are moving in the same or opposite directions at velocity v_S</vt:lpstr>
      <vt:lpstr>Examples of application of the doppler effect</vt:lpstr>
      <vt:lpstr>Examples of application of the doppler effect</vt:lpstr>
      <vt:lpstr>Examples of application of the doppler effect</vt:lpstr>
      <vt:lpstr>Examples of application of the doppler effect</vt:lpstr>
      <vt:lpstr>Contents:</vt:lpstr>
      <vt:lpstr>End of the lecture </vt:lpstr>
    </vt:vector>
  </TitlesOfParts>
  <Company>江南大学物理系理学院</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11-9衍射光栅</dc:title>
  <dc:creator>吴亚敏</dc:creator>
  <cp:lastModifiedBy>Paul Briard</cp:lastModifiedBy>
  <cp:revision>1548</cp:revision>
  <dcterms:created xsi:type="dcterms:W3CDTF">2005-09-11T15:39:18Z</dcterms:created>
  <dcterms:modified xsi:type="dcterms:W3CDTF">2022-04-18T02:22:04Z</dcterms:modified>
</cp:coreProperties>
</file>